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0B_2F822F73.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modernComment_10F_14854DD6.xml" ContentType="application/vnd.ms-powerpoint.comment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0" r:id="rId9"/>
    <p:sldId id="277" r:id="rId10"/>
    <p:sldId id="263" r:id="rId11"/>
    <p:sldId id="27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206C12-2B27-428D-AA27-C72ACC568AA0}" name="Kelsey Doolaar" initials="KD" userId="S::Kelsey.Doolaar@sd6.bc.ca::75e06e45-53ff-4127-94d7-4a9f6edd7f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78CA"/>
    <a:srgbClr val="F27824"/>
    <a:srgbClr val="A6A6A6"/>
    <a:srgbClr val="559BDB"/>
    <a:srgbClr val="F27724"/>
    <a:srgbClr val="FEC500"/>
    <a:srgbClr val="1B4964"/>
    <a:srgbClr val="26A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4" d="100"/>
          <a:sy n="114"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d6-my.sharepoint.com/personal/kelsey_doolaar_sd6_bc_ca/Documents/School%20Success%20Planning/Data%20for%202022-2023%20Pl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d6-my.sharepoint.com/personal/kelsey_doolaar_sd6_bc_ca/Documents/Reading%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d6-my.sharepoint.com/personal/kelsey_doolaar_sd6_bc_ca/Documents/Reading%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d6-my.sharepoint.com/personal/kelsey_doolaar_sd6_bc_ca/Documents/Reading%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d6-my.sharepoint.com/personal/kelsey_doolaar_sd6_bc_ca/Documents/School%20Success%20Planning/Data%20for%202022-2023%20Pla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Belonging!$E$1</c:f>
              <c:strCache>
                <c:ptCount val="1"/>
                <c:pt idx="0">
                  <c:v>Student Learning Survey 2022</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10EA-49EA-84EC-1CB0F8D3AAA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10EA-49EA-84EC-1CB0F8D3AA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Belonging!$D$2:$D$3</c:f>
              <c:strCache>
                <c:ptCount val="2"/>
                <c:pt idx="0">
                  <c:v>Most and All of the Time</c:v>
                </c:pt>
                <c:pt idx="1">
                  <c:v>Sometimes or Less</c:v>
                </c:pt>
              </c:strCache>
            </c:strRef>
          </c:cat>
          <c:val>
            <c:numRef>
              <c:f>Belonging!$E$2:$E$3</c:f>
              <c:numCache>
                <c:formatCode>General</c:formatCode>
                <c:ptCount val="2"/>
                <c:pt idx="0">
                  <c:v>53</c:v>
                </c:pt>
                <c:pt idx="1">
                  <c:v>47</c:v>
                </c:pt>
              </c:numCache>
            </c:numRef>
          </c:val>
          <c:extLst>
            <c:ext xmlns:c16="http://schemas.microsoft.com/office/drawing/2014/chart" uri="{C3380CC4-5D6E-409C-BE32-E72D297353CC}">
              <c16:uniqueId val="{00000004-10EA-49EA-84EC-1CB0F8D3AAA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62564063867016628"/>
          <c:y val="0.74594852726742478"/>
          <c:w val="0.37094094488188978"/>
          <c:h val="0.230903324584426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dirty="0"/>
              <a:t>Spring</a:t>
            </a:r>
            <a:r>
              <a:rPr lang="en-US" baseline="0" dirty="0"/>
              <a:t> 2022 SNAP - </a:t>
            </a:r>
            <a:r>
              <a:rPr lang="en-US" dirty="0"/>
              <a:t>Grade 8</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SNAP!$B$1</c:f>
              <c:strCache>
                <c:ptCount val="1"/>
                <c:pt idx="0">
                  <c:v>Grade 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0831-4446-A6B7-24DC7A073254}"/>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0831-4446-A6B7-24DC7A073254}"/>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0831-4446-A6B7-24DC7A073254}"/>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0831-4446-A6B7-24DC7A0732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SNAP!$A$2:$A$5</c:f>
              <c:strCache>
                <c:ptCount val="4"/>
                <c:pt idx="0">
                  <c:v>Emerging</c:v>
                </c:pt>
                <c:pt idx="1">
                  <c:v>Developing</c:v>
                </c:pt>
                <c:pt idx="2">
                  <c:v>Proficient</c:v>
                </c:pt>
                <c:pt idx="3">
                  <c:v>Extending</c:v>
                </c:pt>
              </c:strCache>
            </c:strRef>
          </c:cat>
          <c:val>
            <c:numRef>
              <c:f>SNAP!$B$2:$B$5</c:f>
              <c:numCache>
                <c:formatCode>General</c:formatCode>
                <c:ptCount val="4"/>
                <c:pt idx="0">
                  <c:v>4</c:v>
                </c:pt>
                <c:pt idx="1">
                  <c:v>20</c:v>
                </c:pt>
                <c:pt idx="2">
                  <c:v>37</c:v>
                </c:pt>
                <c:pt idx="3">
                  <c:v>16</c:v>
                </c:pt>
              </c:numCache>
            </c:numRef>
          </c:val>
          <c:extLst>
            <c:ext xmlns:c16="http://schemas.microsoft.com/office/drawing/2014/chart" uri="{C3380CC4-5D6E-409C-BE32-E72D297353CC}">
              <c16:uniqueId val="{00000008-0831-4446-A6B7-24DC7A07325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1400" b="0" i="0" u="none" strike="noStrike" cap="none" baseline="0" dirty="0">
                <a:effectLst/>
              </a:rPr>
              <a:t>Spring 2022 SNAP - </a:t>
            </a:r>
            <a:r>
              <a:rPr lang="en-US" dirty="0"/>
              <a:t>Grade 9</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SNAP!$B$7</c:f>
              <c:strCache>
                <c:ptCount val="1"/>
                <c:pt idx="0">
                  <c:v>Grade 9</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329-46E4-A8C2-6A7E0F6C97A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329-46E4-A8C2-6A7E0F6C97A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329-46E4-A8C2-6A7E0F6C97A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329-46E4-A8C2-6A7E0F6C97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SNAP!$A$8:$A$11</c:f>
              <c:strCache>
                <c:ptCount val="4"/>
                <c:pt idx="0">
                  <c:v>Emerging</c:v>
                </c:pt>
                <c:pt idx="1">
                  <c:v>Developing</c:v>
                </c:pt>
                <c:pt idx="2">
                  <c:v>Proficient</c:v>
                </c:pt>
                <c:pt idx="3">
                  <c:v>Extending</c:v>
                </c:pt>
              </c:strCache>
            </c:strRef>
          </c:cat>
          <c:val>
            <c:numRef>
              <c:f>SNAP!$B$8:$B$11</c:f>
              <c:numCache>
                <c:formatCode>General</c:formatCode>
                <c:ptCount val="4"/>
                <c:pt idx="0">
                  <c:v>5</c:v>
                </c:pt>
                <c:pt idx="1">
                  <c:v>14</c:v>
                </c:pt>
                <c:pt idx="2">
                  <c:v>20</c:v>
                </c:pt>
                <c:pt idx="3">
                  <c:v>19</c:v>
                </c:pt>
              </c:numCache>
            </c:numRef>
          </c:val>
          <c:extLst>
            <c:ext xmlns:c16="http://schemas.microsoft.com/office/drawing/2014/chart" uri="{C3380CC4-5D6E-409C-BE32-E72D297353CC}">
              <c16:uniqueId val="{00000008-4329-46E4-A8C2-6A7E0F6C97A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Provincial Numeracy 10 Assessment</a:t>
            </a:r>
            <a:r>
              <a:rPr lang="en-US" baseline="0"/>
              <a:t> 2020-2021 Grade 10 Cohort</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SNAP!$B$13</c:f>
              <c:strCache>
                <c:ptCount val="1"/>
                <c:pt idx="0">
                  <c:v>Numeracy 10 Assessment</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43D6-499E-8FD5-EBBB8E08EB29}"/>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43D6-499E-8FD5-EBBB8E08EB2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43D6-499E-8FD5-EBBB8E08EB2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43D6-499E-8FD5-EBBB8E08EB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SNAP!$A$14:$A$17</c:f>
              <c:strCache>
                <c:ptCount val="4"/>
                <c:pt idx="0">
                  <c:v>Emerging</c:v>
                </c:pt>
                <c:pt idx="1">
                  <c:v>Developing</c:v>
                </c:pt>
                <c:pt idx="2">
                  <c:v>Proficient</c:v>
                </c:pt>
                <c:pt idx="3">
                  <c:v>Extending</c:v>
                </c:pt>
              </c:strCache>
            </c:strRef>
          </c:cat>
          <c:val>
            <c:numRef>
              <c:f>SNAP!$B$14:$B$17</c:f>
              <c:numCache>
                <c:formatCode>General</c:formatCode>
                <c:ptCount val="4"/>
                <c:pt idx="0">
                  <c:v>9</c:v>
                </c:pt>
                <c:pt idx="1">
                  <c:v>23</c:v>
                </c:pt>
                <c:pt idx="2">
                  <c:v>17</c:v>
                </c:pt>
                <c:pt idx="3">
                  <c:v>0</c:v>
                </c:pt>
              </c:numCache>
            </c:numRef>
          </c:val>
          <c:extLst>
            <c:ext xmlns:c16="http://schemas.microsoft.com/office/drawing/2014/chart" uri="{C3380CC4-5D6E-409C-BE32-E72D297353CC}">
              <c16:uniqueId val="{00000008-43D6-499E-8FD5-EBBB8E08EB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Reading!$B$1</c:f>
              <c:strCache>
                <c:ptCount val="1"/>
                <c:pt idx="0">
                  <c:v>Grade 8</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E821-444E-9AF8-AE38D64471E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E821-444E-9AF8-AE38D64471E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Reading!$A$2:$A$3</c:f>
              <c:strCache>
                <c:ptCount val="2"/>
                <c:pt idx="0">
                  <c:v>Meeting Grade Level</c:v>
                </c:pt>
                <c:pt idx="1">
                  <c:v>Below Grade Level</c:v>
                </c:pt>
              </c:strCache>
            </c:strRef>
          </c:cat>
          <c:val>
            <c:numRef>
              <c:f>Reading!$B$2:$B$3</c:f>
              <c:numCache>
                <c:formatCode>General</c:formatCode>
                <c:ptCount val="2"/>
                <c:pt idx="0">
                  <c:v>48</c:v>
                </c:pt>
                <c:pt idx="1">
                  <c:v>34</c:v>
                </c:pt>
              </c:numCache>
            </c:numRef>
          </c:val>
          <c:extLst>
            <c:ext xmlns:c16="http://schemas.microsoft.com/office/drawing/2014/chart" uri="{C3380CC4-5D6E-409C-BE32-E72D297353CC}">
              <c16:uniqueId val="{00000004-E821-444E-9AF8-AE38D64471E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Reading!$B$5</c:f>
              <c:strCache>
                <c:ptCount val="1"/>
                <c:pt idx="0">
                  <c:v>Grade 9</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EEA0-4C2B-94EA-31E9B5CECDE2}"/>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EEA0-4C2B-94EA-31E9B5CECD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Reading!$A$6:$A$7</c:f>
              <c:strCache>
                <c:ptCount val="2"/>
                <c:pt idx="0">
                  <c:v>Meeting Grade Level</c:v>
                </c:pt>
                <c:pt idx="1">
                  <c:v>Below Grade Level</c:v>
                </c:pt>
              </c:strCache>
            </c:strRef>
          </c:cat>
          <c:val>
            <c:numRef>
              <c:f>Reading!$B$6:$B$7</c:f>
              <c:numCache>
                <c:formatCode>General</c:formatCode>
                <c:ptCount val="2"/>
                <c:pt idx="0">
                  <c:v>48</c:v>
                </c:pt>
                <c:pt idx="1">
                  <c:v>14</c:v>
                </c:pt>
              </c:numCache>
            </c:numRef>
          </c:val>
          <c:extLst>
            <c:ext xmlns:c16="http://schemas.microsoft.com/office/drawing/2014/chart" uri="{C3380CC4-5D6E-409C-BE32-E72D297353CC}">
              <c16:uniqueId val="{00000004-EEA0-4C2B-94EA-31E9B5CECDE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UDL!$B$1</c:f>
              <c:strCache>
                <c:ptCount val="1"/>
                <c:pt idx="0">
                  <c:v>Teacher Growth</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5CDE-4FA4-8246-CC72045E7D6C}"/>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5CDE-4FA4-8246-CC72045E7D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UDL!$A$2:$A$3</c:f>
              <c:strCache>
                <c:ptCount val="2"/>
                <c:pt idx="0">
                  <c:v>Yes </c:v>
                </c:pt>
                <c:pt idx="1">
                  <c:v>No</c:v>
                </c:pt>
              </c:strCache>
            </c:strRef>
          </c:cat>
          <c:val>
            <c:numRef>
              <c:f>UDL!$B$2:$B$3</c:f>
              <c:numCache>
                <c:formatCode>General</c:formatCode>
                <c:ptCount val="2"/>
                <c:pt idx="0">
                  <c:v>14</c:v>
                </c:pt>
                <c:pt idx="1">
                  <c:v>2</c:v>
                </c:pt>
              </c:numCache>
            </c:numRef>
          </c:val>
          <c:extLst>
            <c:ext xmlns:c16="http://schemas.microsoft.com/office/drawing/2014/chart" uri="{C3380CC4-5D6E-409C-BE32-E72D297353CC}">
              <c16:uniqueId val="{00000004-5CDE-4FA4-8246-CC72045E7D6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modernComment_10B_2F822F73.xml><?xml version="1.0" encoding="utf-8"?>
<p188:cmLst xmlns:a="http://schemas.openxmlformats.org/drawingml/2006/main" xmlns:r="http://schemas.openxmlformats.org/officeDocument/2006/relationships" xmlns:p188="http://schemas.microsoft.com/office/powerpoint/2018/8/main">
  <p188:cm id="{6374743E-86B0-4C5B-AAD6-940C439EE9BA}" authorId="{C6206C12-2B27-428D-AA27-C72ACC568AA0}" created="2022-07-07T16:33:16.711">
    <pc:sldMkLst xmlns:pc="http://schemas.microsoft.com/office/powerpoint/2013/main/command">
      <pc:docMk/>
      <pc:sldMk cId="797060979" sldId="267"/>
    </pc:sldMkLst>
    <p188:txBody>
      <a:bodyPr/>
      <a:lstStyle/>
      <a:p>
        <a:r>
          <a:rPr lang="en-US"/>
          <a:t>Look at proficiency benchmarks for interpretation and analysis. DLT Teams under the proficiency pilots folder. </a:t>
        </a:r>
      </a:p>
    </p188:txBody>
  </p188:cm>
</p188:cmLst>
</file>

<file path=ppt/comments/modernComment_10F_14854DD6.xml><?xml version="1.0" encoding="utf-8"?>
<p188:cmLst xmlns:a="http://schemas.openxmlformats.org/drawingml/2006/main" xmlns:r="http://schemas.openxmlformats.org/officeDocument/2006/relationships" xmlns:p188="http://schemas.microsoft.com/office/powerpoint/2018/8/main">
  <p188:cm id="{7162EDA9-6964-48AB-81A1-EA0921AA8603}" authorId="{C6206C12-2B27-428D-AA27-C72ACC568AA0}" created="2022-07-07T16:36:32.804">
    <pc:sldMkLst xmlns:pc="http://schemas.microsoft.com/office/powerpoint/2013/main/command">
      <pc:docMk/>
      <pc:sldMk cId="344280534" sldId="271"/>
    </pc:sldMkLst>
    <p188:replyLst>
      <p188:reply id="{E372B5F2-C201-4E31-A7C9-2020FC5E4589}" authorId="{C6206C12-2B27-428D-AA27-C72ACC568AA0}" created="2022-07-07T16:38:43.822">
        <p188:txBody>
          <a:bodyPr/>
          <a:lstStyle/>
          <a:p>
            <a:r>
              <a:rPr lang="en-US"/>
              <a:t>Offering daily opportunities to teach comprehension strategies in class?</a:t>
            </a:r>
          </a:p>
        </p188:txBody>
      </p188:reply>
      <p188:reply id="{5B516B6D-A69A-4A11-A56B-DD00E8107580}" authorId="{C6206C12-2B27-428D-AA27-C72ACC568AA0}" created="2022-07-07T17:58:17.982">
        <p188:txBody>
          <a:bodyPr/>
          <a:lstStyle/>
          <a:p>
            <a:r>
              <a:rPr lang="en-US"/>
              <a:t>Daily reading is happening in classes… modelling reading comprehension strategies on a variety of texts is working. </a:t>
            </a:r>
          </a:p>
        </p188:txBody>
      </p188:reply>
    </p188:replyLst>
    <p188:txBody>
      <a:bodyPr/>
      <a:lstStyle/>
      <a:p>
        <a:r>
          <a:rPr lang="en-US"/>
          <a:t>How often are students reading in class? Daily? Should this be the goal to increase time on texts in class…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9/9/2022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9/9/2022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9/9/2022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9/9/2022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9/9/2022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9/9/2022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9/9/2022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9/9/2022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9/9/2022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9/9/2022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9/9/2022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9/9/2022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B_2F822F7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F_14854DD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2022-2023</a:t>
            </a:r>
          </a:p>
        </p:txBody>
      </p:sp>
      <p:sp>
        <p:nvSpPr>
          <p:cNvPr id="15" name="TextBox 14">
            <a:extLst>
              <a:ext uri="{FF2B5EF4-FFF2-40B4-BE49-F238E27FC236}">
                <a16:creationId xmlns:a16="http://schemas.microsoft.com/office/drawing/2014/main" id="{4ECA52DA-4A5C-430D-BDF3-4061A9EC9BF3}"/>
              </a:ext>
            </a:extLst>
          </p:cNvPr>
          <p:cNvSpPr txBox="1"/>
          <p:nvPr/>
        </p:nvSpPr>
        <p:spPr>
          <a:xfrm>
            <a:off x="7391401" y="3583356"/>
            <a:ext cx="3705838"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Golden Secondary School</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768" y="370511"/>
            <a:ext cx="2597244" cy="2613989"/>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graphicFrame>
        <p:nvGraphicFramePr>
          <p:cNvPr id="4" name="Chart 3">
            <a:extLst>
              <a:ext uri="{FF2B5EF4-FFF2-40B4-BE49-F238E27FC236}">
                <a16:creationId xmlns:a16="http://schemas.microsoft.com/office/drawing/2014/main" id="{5296B364-44A0-49F5-9744-E68C246D189C}"/>
              </a:ext>
            </a:extLst>
          </p:cNvPr>
          <p:cNvGraphicFramePr>
            <a:graphicFrameLocks/>
          </p:cNvGraphicFramePr>
          <p:nvPr>
            <p:extLst>
              <p:ext uri="{D42A27DB-BD31-4B8C-83A1-F6EECF244321}">
                <p14:modId xmlns:p14="http://schemas.microsoft.com/office/powerpoint/2010/main" val="3596511691"/>
              </p:ext>
            </p:extLst>
          </p:nvPr>
        </p:nvGraphicFramePr>
        <p:xfrm>
          <a:off x="0" y="18002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5E16D48-EC5C-40E1-B47B-271C32C5A3AE}"/>
              </a:ext>
            </a:extLst>
          </p:cNvPr>
          <p:cNvGraphicFramePr>
            <a:graphicFrameLocks/>
          </p:cNvGraphicFramePr>
          <p:nvPr>
            <p:extLst>
              <p:ext uri="{D42A27DB-BD31-4B8C-83A1-F6EECF244321}">
                <p14:modId xmlns:p14="http://schemas.microsoft.com/office/powerpoint/2010/main" val="479446553"/>
              </p:ext>
            </p:extLst>
          </p:nvPr>
        </p:nvGraphicFramePr>
        <p:xfrm>
          <a:off x="3714750" y="180022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BF7D8F5-72FA-4BB5-84EC-45B194C1295F}"/>
              </a:ext>
            </a:extLst>
          </p:cNvPr>
          <p:cNvGraphicFramePr>
            <a:graphicFrameLocks/>
          </p:cNvGraphicFramePr>
          <p:nvPr>
            <p:extLst>
              <p:ext uri="{D42A27DB-BD31-4B8C-83A1-F6EECF244321}">
                <p14:modId xmlns:p14="http://schemas.microsoft.com/office/powerpoint/2010/main" val="1316721991"/>
              </p:ext>
            </p:extLst>
          </p:nvPr>
        </p:nvGraphicFramePr>
        <p:xfrm>
          <a:off x="7528249" y="180022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6">
            <a:extLst>
              <a:ext uri="{FF2B5EF4-FFF2-40B4-BE49-F238E27FC236}">
                <a16:creationId xmlns:a16="http://schemas.microsoft.com/office/drawing/2014/main" id="{3F081AE7-E6F8-4AE1-BC3F-380E45CFCCB4}"/>
              </a:ext>
            </a:extLst>
          </p:cNvPr>
          <p:cNvGraphicFramePr>
            <a:graphicFrameLocks noGrp="1"/>
          </p:cNvGraphicFramePr>
          <p:nvPr>
            <p:extLst>
              <p:ext uri="{D42A27DB-BD31-4B8C-83A1-F6EECF244321}">
                <p14:modId xmlns:p14="http://schemas.microsoft.com/office/powerpoint/2010/main" val="2391349031"/>
              </p:ext>
            </p:extLst>
          </p:nvPr>
        </p:nvGraphicFramePr>
        <p:xfrm>
          <a:off x="1934943" y="4896759"/>
          <a:ext cx="6881885" cy="988690"/>
        </p:xfrm>
        <a:graphic>
          <a:graphicData uri="http://schemas.openxmlformats.org/drawingml/2006/table">
            <a:tbl>
              <a:tblPr firstRow="1" bandRow="1">
                <a:tableStyleId>{5C22544A-7EE6-4342-B048-85BDC9FD1C3A}</a:tableStyleId>
              </a:tblPr>
              <a:tblGrid>
                <a:gridCol w="1720471">
                  <a:extLst>
                    <a:ext uri="{9D8B030D-6E8A-4147-A177-3AD203B41FA5}">
                      <a16:colId xmlns:a16="http://schemas.microsoft.com/office/drawing/2014/main" val="2598384466"/>
                    </a:ext>
                  </a:extLst>
                </a:gridCol>
                <a:gridCol w="1503815">
                  <a:extLst>
                    <a:ext uri="{9D8B030D-6E8A-4147-A177-3AD203B41FA5}">
                      <a16:colId xmlns:a16="http://schemas.microsoft.com/office/drawing/2014/main" val="1762095000"/>
                    </a:ext>
                  </a:extLst>
                </a:gridCol>
                <a:gridCol w="1577131">
                  <a:extLst>
                    <a:ext uri="{9D8B030D-6E8A-4147-A177-3AD203B41FA5}">
                      <a16:colId xmlns:a16="http://schemas.microsoft.com/office/drawing/2014/main" val="380261336"/>
                    </a:ext>
                  </a:extLst>
                </a:gridCol>
                <a:gridCol w="2080468">
                  <a:extLst>
                    <a:ext uri="{9D8B030D-6E8A-4147-A177-3AD203B41FA5}">
                      <a16:colId xmlns:a16="http://schemas.microsoft.com/office/drawing/2014/main" val="2639809769"/>
                    </a:ext>
                  </a:extLst>
                </a:gridCol>
              </a:tblGrid>
              <a:tr h="440050">
                <a:tc>
                  <a:txBody>
                    <a:bodyPr/>
                    <a:lstStyle/>
                    <a:p>
                      <a:endParaRPr lang="en-US" dirty="0"/>
                    </a:p>
                  </a:txBody>
                  <a:tcPr/>
                </a:tc>
                <a:tc>
                  <a:txBody>
                    <a:bodyPr/>
                    <a:lstStyle/>
                    <a:p>
                      <a:r>
                        <a:rPr lang="en-US" dirty="0"/>
                        <a:t>Grade 8 SNAP</a:t>
                      </a:r>
                    </a:p>
                  </a:txBody>
                  <a:tcPr/>
                </a:tc>
                <a:tc>
                  <a:txBody>
                    <a:bodyPr/>
                    <a:lstStyle/>
                    <a:p>
                      <a:r>
                        <a:rPr lang="en-US" dirty="0"/>
                        <a:t>Grade 9 SNAP</a:t>
                      </a:r>
                    </a:p>
                  </a:txBody>
                  <a:tcPr/>
                </a:tc>
                <a:tc>
                  <a:txBody>
                    <a:bodyPr/>
                    <a:lstStyle/>
                    <a:p>
                      <a:r>
                        <a:rPr lang="en-US" dirty="0"/>
                        <a:t>GNA 10 (June 2021) </a:t>
                      </a:r>
                    </a:p>
                  </a:txBody>
                  <a:tcPr/>
                </a:tc>
                <a:extLst>
                  <a:ext uri="{0D108BD9-81ED-4DB2-BD59-A6C34878D82A}">
                    <a16:rowId xmlns:a16="http://schemas.microsoft.com/office/drawing/2014/main" val="3203160921"/>
                  </a:ext>
                </a:extLst>
              </a:tr>
              <a:tr h="370840">
                <a:tc>
                  <a:txBody>
                    <a:bodyPr/>
                    <a:lstStyle/>
                    <a:p>
                      <a:r>
                        <a:rPr lang="en-US" dirty="0"/>
                        <a:t>% Proficient</a:t>
                      </a:r>
                    </a:p>
                    <a:p>
                      <a:r>
                        <a:rPr lang="en-US" sz="1200" dirty="0"/>
                        <a:t>(Proficient or Extending)</a:t>
                      </a:r>
                    </a:p>
                  </a:txBody>
                  <a:tcPr/>
                </a:tc>
                <a:tc>
                  <a:txBody>
                    <a:bodyPr/>
                    <a:lstStyle/>
                    <a:p>
                      <a:r>
                        <a:rPr lang="en-US" sz="2800" dirty="0"/>
                        <a:t>69%</a:t>
                      </a:r>
                    </a:p>
                  </a:txBody>
                  <a:tcPr/>
                </a:tc>
                <a:tc>
                  <a:txBody>
                    <a:bodyPr/>
                    <a:lstStyle/>
                    <a:p>
                      <a:r>
                        <a:rPr lang="en-US" sz="2800" dirty="0"/>
                        <a:t>67%</a:t>
                      </a:r>
                    </a:p>
                  </a:txBody>
                  <a:tcPr/>
                </a:tc>
                <a:tc>
                  <a:txBody>
                    <a:bodyPr/>
                    <a:lstStyle/>
                    <a:p>
                      <a:r>
                        <a:rPr lang="en-US" sz="2800" dirty="0"/>
                        <a:t>35%</a:t>
                      </a:r>
                    </a:p>
                  </a:txBody>
                  <a:tcPr/>
                </a:tc>
                <a:extLst>
                  <a:ext uri="{0D108BD9-81ED-4DB2-BD59-A6C34878D82A}">
                    <a16:rowId xmlns:a16="http://schemas.microsoft.com/office/drawing/2014/main" val="3484036273"/>
                  </a:ext>
                </a:extLst>
              </a:tr>
            </a:tbl>
          </a:graphicData>
        </a:graphic>
      </p:graphicFrame>
    </p:spTree>
    <p:extLst>
      <p:ext uri="{BB962C8B-B14F-4D97-AF65-F5344CB8AC3E}">
        <p14:creationId xmlns:p14="http://schemas.microsoft.com/office/powerpoint/2010/main" val="131994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TextBox 2">
            <a:extLst>
              <a:ext uri="{FF2B5EF4-FFF2-40B4-BE49-F238E27FC236}">
                <a16:creationId xmlns:a16="http://schemas.microsoft.com/office/drawing/2014/main" id="{988159FA-D943-4BB1-8112-8CDA4015E2B2}"/>
              </a:ext>
            </a:extLst>
          </p:cNvPr>
          <p:cNvSpPr txBox="1"/>
          <p:nvPr/>
        </p:nvSpPr>
        <p:spPr>
          <a:xfrm>
            <a:off x="5040472" y="1842700"/>
            <a:ext cx="2111055"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Critical Thinking</a:t>
            </a:r>
          </a:p>
        </p:txBody>
      </p:sp>
      <p:sp>
        <p:nvSpPr>
          <p:cNvPr id="5" name="TextBox 4">
            <a:extLst>
              <a:ext uri="{FF2B5EF4-FFF2-40B4-BE49-F238E27FC236}">
                <a16:creationId xmlns:a16="http://schemas.microsoft.com/office/drawing/2014/main" id="{FC47F0E9-2524-431C-A4E7-FDCABE28BDB7}"/>
              </a:ext>
            </a:extLst>
          </p:cNvPr>
          <p:cNvSpPr txBox="1"/>
          <p:nvPr/>
        </p:nvSpPr>
        <p:spPr>
          <a:xfrm>
            <a:off x="8677275" y="1842700"/>
            <a:ext cx="2457450" cy="2031325"/>
          </a:xfrm>
          <a:prstGeom prst="rect">
            <a:avLst/>
          </a:prstGeom>
          <a:noFill/>
        </p:spPr>
        <p:txBody>
          <a:bodyPr wrap="square">
            <a:spAutoFit/>
          </a:bodyPr>
          <a:lstStyle/>
          <a:p>
            <a:r>
              <a:rPr lang="en-US" dirty="0">
                <a:solidFill>
                  <a:srgbClr val="000000"/>
                </a:solidFill>
                <a:effectLst/>
                <a:latin typeface="Roboto" panose="02000000000000000000" pitchFamily="2" charset="0"/>
                <a:ea typeface="Roboto" panose="02000000000000000000" pitchFamily="2" charset="0"/>
                <a:cs typeface="Roboto" panose="02000000000000000000" pitchFamily="2" charset="0"/>
              </a:rPr>
              <a:t>If all staff focus on teaching interpretation and analysis to students across curriculum, will students improve their numeracy skills? </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F9FC4AB5-92B4-407C-9202-BF7F4A140553}"/>
              </a:ext>
            </a:extLst>
          </p:cNvPr>
          <p:cNvSpPr txBox="1"/>
          <p:nvPr/>
        </p:nvSpPr>
        <p:spPr>
          <a:xfrm>
            <a:off x="1192127" y="1842700"/>
            <a:ext cx="2806811" cy="3416320"/>
          </a:xfrm>
          <a:prstGeom prst="rect">
            <a:avLst/>
          </a:prstGeom>
          <a:noFill/>
        </p:spPr>
        <p:txBody>
          <a:bodyPr wrap="square" rtlCol="0">
            <a:spAutoFit/>
          </a:bodyPr>
          <a:lstStyle/>
          <a:p>
            <a:r>
              <a:rPr lang="en-US" dirty="0"/>
              <a:t>In comparing our SNAP Data and Provincial Numeracy data, as well as what teachers have observed in the Numeracy Task of the week, students are capable of solving math equations, but lack the critical thinking strategies when it comes to applying math skills to real life problems. </a:t>
            </a:r>
          </a:p>
        </p:txBody>
      </p:sp>
    </p:spTree>
    <p:extLst>
      <p:ext uri="{BB962C8B-B14F-4D97-AF65-F5344CB8AC3E}">
        <p14:creationId xmlns:p14="http://schemas.microsoft.com/office/powerpoint/2010/main" val="79706097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4" name="TextBox 3">
            <a:extLst>
              <a:ext uri="{FF2B5EF4-FFF2-40B4-BE49-F238E27FC236}">
                <a16:creationId xmlns:a16="http://schemas.microsoft.com/office/drawing/2014/main" id="{C9D94AEA-75F2-4D1F-A5F3-215AC404C284}"/>
              </a:ext>
            </a:extLst>
          </p:cNvPr>
          <p:cNvSpPr txBox="1"/>
          <p:nvPr/>
        </p:nvSpPr>
        <p:spPr>
          <a:xfrm>
            <a:off x="1781092" y="3914408"/>
            <a:ext cx="159821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Student Critical Thinking Tools Samples Reviewed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Nov. 1/Apr.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Professional Learning Teams Numeracy Focus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Monthly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9035A6-06FF-47D4-8758-60B7028A2B99}"/>
              </a:ext>
            </a:extLst>
          </p:cNvPr>
          <p:cNvSpPr txBox="1"/>
          <p:nvPr/>
        </p:nvSpPr>
        <p:spPr>
          <a:xfrm>
            <a:off x="5273373" y="3763846"/>
            <a:ext cx="160298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Junior District Numeracy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September &amp; April (end)</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Provincial Numeracy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January &amp; June</a:t>
            </a:r>
          </a:p>
        </p:txBody>
      </p:sp>
      <p:sp>
        <p:nvSpPr>
          <p:cNvPr id="6" name="TextBox 5">
            <a:extLst>
              <a:ext uri="{FF2B5EF4-FFF2-40B4-BE49-F238E27FC236}">
                <a16:creationId xmlns:a16="http://schemas.microsoft.com/office/drawing/2014/main" id="{7AB1F618-B094-4E0E-832F-6D5BF477D386}"/>
              </a:ext>
            </a:extLst>
          </p:cNvPr>
          <p:cNvSpPr txBox="1"/>
          <p:nvPr/>
        </p:nvSpPr>
        <p:spPr>
          <a:xfrm>
            <a:off x="3483430" y="3852853"/>
            <a:ext cx="170439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An increase student achievement in Numeracy assessments from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35</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  Proficient to 50% Proficient or Extending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7E0137B-B541-4475-AD4A-7FFAC1FBACC5}"/>
              </a:ext>
            </a:extLst>
          </p:cNvPr>
          <p:cNvSpPr txBox="1"/>
          <p:nvPr/>
        </p:nvSpPr>
        <p:spPr>
          <a:xfrm>
            <a:off x="6961907" y="3914408"/>
            <a:ext cx="171554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Making Thinking Visible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by </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Ritchhart</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Church &amp; Morrison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PLT Learning Focus</a:t>
            </a:r>
          </a:p>
        </p:txBody>
      </p:sp>
      <p:sp>
        <p:nvSpPr>
          <p:cNvPr id="8" name="TextBox 7">
            <a:extLst>
              <a:ext uri="{FF2B5EF4-FFF2-40B4-BE49-F238E27FC236}">
                <a16:creationId xmlns:a16="http://schemas.microsoft.com/office/drawing/2014/main" id="{40B67109-D9CC-483D-BBBB-A7DE4C6C9FAE}"/>
              </a:ext>
            </a:extLst>
          </p:cNvPr>
          <p:cNvSpPr txBox="1"/>
          <p:nvPr/>
        </p:nvSpPr>
        <p:spPr>
          <a:xfrm>
            <a:off x="8684869" y="4015719"/>
            <a:ext cx="17740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Professional Learning Teams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(Monthly meeting to focus on strategic priority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Learning Focused Staff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Instructional Rounds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1592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4" name="TextBox 3"/>
          <p:cNvSpPr txBox="1"/>
          <p:nvPr/>
        </p:nvSpPr>
        <p:spPr>
          <a:xfrm>
            <a:off x="701457" y="3795386"/>
            <a:ext cx="5148198" cy="369332"/>
          </a:xfrm>
          <a:prstGeom prst="rect">
            <a:avLst/>
          </a:prstGeom>
          <a:noFill/>
        </p:spPr>
        <p:txBody>
          <a:bodyPr wrap="square" rtlCol="0">
            <a:spAutoFit/>
          </a:bodyPr>
          <a:lstStyle/>
          <a:p>
            <a:r>
              <a:rPr lang="en-US" dirty="0">
                <a:solidFill>
                  <a:srgbClr val="1B4964"/>
                </a:solidFill>
              </a:rPr>
              <a:t>To improve students’ achievement in reading.</a:t>
            </a:r>
          </a:p>
        </p:txBody>
      </p:sp>
      <p:sp>
        <p:nvSpPr>
          <p:cNvPr id="6" name="TextBox 5"/>
          <p:cNvSpPr txBox="1"/>
          <p:nvPr/>
        </p:nvSpPr>
        <p:spPr>
          <a:xfrm>
            <a:off x="3858017" y="2029216"/>
            <a:ext cx="1215024" cy="461665"/>
          </a:xfrm>
          <a:prstGeom prst="rect">
            <a:avLst/>
          </a:prstGeom>
          <a:noFill/>
        </p:spPr>
        <p:txBody>
          <a:bodyPr wrap="square" rtlCol="0">
            <a:spAutoFit/>
          </a:bodyPr>
          <a:lstStyle/>
          <a:p>
            <a:r>
              <a:rPr lang="en-US" sz="2400" b="1" dirty="0">
                <a:solidFill>
                  <a:srgbClr val="26ABDE"/>
                </a:solidFill>
                <a:latin typeface="Roboto" panose="02000000000000000000" pitchFamily="2" charset="0"/>
                <a:ea typeface="Roboto" panose="02000000000000000000" pitchFamily="2" charset="0"/>
                <a:cs typeface="Roboto" panose="02000000000000000000" pitchFamily="2" charset="0"/>
              </a:rPr>
              <a:t>2</a:t>
            </a:r>
          </a:p>
        </p:txBody>
      </p:sp>
      <p:sp>
        <p:nvSpPr>
          <p:cNvPr id="7" name="TextBox 6"/>
          <p:cNvSpPr txBox="1"/>
          <p:nvPr/>
        </p:nvSpPr>
        <p:spPr>
          <a:xfrm>
            <a:off x="394570" y="908137"/>
            <a:ext cx="5761972" cy="646331"/>
          </a:xfrm>
          <a:prstGeom prst="rect">
            <a:avLst/>
          </a:prstGeom>
          <a:noFill/>
        </p:spPr>
        <p:txBody>
          <a:bodyPr wrap="square" rtlCol="0">
            <a:spAutoFit/>
          </a:bodyPr>
          <a:lstStyle/>
          <a:p>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Success for each learner</a:t>
            </a:r>
          </a:p>
        </p:txBody>
      </p:sp>
      <p:sp>
        <p:nvSpPr>
          <p:cNvPr id="8" name="TextBox 7"/>
          <p:cNvSpPr txBox="1"/>
          <p:nvPr/>
        </p:nvSpPr>
        <p:spPr>
          <a:xfrm>
            <a:off x="1359074" y="3118981"/>
            <a:ext cx="2110636" cy="369332"/>
          </a:xfrm>
          <a:prstGeom prst="rect">
            <a:avLst/>
          </a:prstGeom>
          <a:noFill/>
        </p:spPr>
        <p:txBody>
          <a:bodyPr wrap="square" rtlCol="0">
            <a:spAutoFit/>
          </a:bodyPr>
          <a:lstStyle/>
          <a:p>
            <a:r>
              <a:rPr lang="en-US" b="1" dirty="0">
                <a:solidFill>
                  <a:srgbClr val="1B4964"/>
                </a:solidFill>
                <a:latin typeface="Roboto" panose="02000000000000000000" pitchFamily="2" charset="0"/>
                <a:ea typeface="Roboto" panose="02000000000000000000" pitchFamily="2" charset="0"/>
                <a:cs typeface="Roboto" panose="02000000000000000000" pitchFamily="2" charset="0"/>
              </a:rPr>
              <a:t>-  Literacy</a:t>
            </a: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63037" y="1297804"/>
            <a:ext cx="2637212" cy="35162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9824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graphicFrame>
        <p:nvGraphicFramePr>
          <p:cNvPr id="5" name="Chart 4">
            <a:extLst>
              <a:ext uri="{FF2B5EF4-FFF2-40B4-BE49-F238E27FC236}">
                <a16:creationId xmlns:a16="http://schemas.microsoft.com/office/drawing/2014/main" id="{F29E1DA2-0300-4495-8836-DB95714B2782}"/>
              </a:ext>
            </a:extLst>
          </p:cNvPr>
          <p:cNvGraphicFramePr>
            <a:graphicFrameLocks/>
          </p:cNvGraphicFramePr>
          <p:nvPr>
            <p:extLst>
              <p:ext uri="{D42A27DB-BD31-4B8C-83A1-F6EECF244321}">
                <p14:modId xmlns:p14="http://schemas.microsoft.com/office/powerpoint/2010/main" val="2384302776"/>
              </p:ext>
            </p:extLst>
          </p:nvPr>
        </p:nvGraphicFramePr>
        <p:xfrm>
          <a:off x="342900" y="2230120"/>
          <a:ext cx="5976620" cy="3327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CEFB286-6A3F-4016-9057-47992F647F04}"/>
              </a:ext>
            </a:extLst>
          </p:cNvPr>
          <p:cNvGraphicFramePr>
            <a:graphicFrameLocks/>
          </p:cNvGraphicFramePr>
          <p:nvPr>
            <p:extLst>
              <p:ext uri="{D42A27DB-BD31-4B8C-83A1-F6EECF244321}">
                <p14:modId xmlns:p14="http://schemas.microsoft.com/office/powerpoint/2010/main" val="2339798829"/>
              </p:ext>
            </p:extLst>
          </p:nvPr>
        </p:nvGraphicFramePr>
        <p:xfrm>
          <a:off x="6573520" y="2230119"/>
          <a:ext cx="5120640" cy="3327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277D653-A9EC-4375-8EF0-D177D1754D05}"/>
              </a:ext>
            </a:extLst>
          </p:cNvPr>
          <p:cNvSpPr txBox="1"/>
          <p:nvPr/>
        </p:nvSpPr>
        <p:spPr>
          <a:xfrm>
            <a:off x="3073400" y="741680"/>
            <a:ext cx="6045200" cy="1200329"/>
          </a:xfrm>
          <a:prstGeom prst="rect">
            <a:avLst/>
          </a:prstGeom>
          <a:noFill/>
        </p:spPr>
        <p:txBody>
          <a:bodyPr wrap="square" rtlCol="0">
            <a:spAutoFit/>
          </a:bodyPr>
          <a:lstStyle/>
          <a:p>
            <a:pPr algn="ctr"/>
            <a:r>
              <a:rPr lang="en-US" sz="3600" b="1" u="sng" dirty="0"/>
              <a:t>Reading Comprehension Teacher Assessment</a:t>
            </a:r>
          </a:p>
        </p:txBody>
      </p:sp>
      <p:sp>
        <p:nvSpPr>
          <p:cNvPr id="8" name="TextBox 7">
            <a:extLst>
              <a:ext uri="{FF2B5EF4-FFF2-40B4-BE49-F238E27FC236}">
                <a16:creationId xmlns:a16="http://schemas.microsoft.com/office/drawing/2014/main" id="{2355CE8F-082F-4135-B638-474F01C9DCFA}"/>
              </a:ext>
            </a:extLst>
          </p:cNvPr>
          <p:cNvSpPr txBox="1"/>
          <p:nvPr/>
        </p:nvSpPr>
        <p:spPr>
          <a:xfrm>
            <a:off x="438150" y="5557518"/>
            <a:ext cx="10829925" cy="646331"/>
          </a:xfrm>
          <a:prstGeom prst="rect">
            <a:avLst/>
          </a:prstGeom>
          <a:noFill/>
        </p:spPr>
        <p:txBody>
          <a:bodyPr wrap="square" rtlCol="0">
            <a:spAutoFit/>
          </a:bodyPr>
          <a:lstStyle/>
          <a:p>
            <a:r>
              <a:rPr lang="en-US" dirty="0"/>
              <a:t>At the end of the 2021-2022 school year, teachers reported the following data related to students’ ability in Grade 8 and 9 to comprehend reading at Grade level. </a:t>
            </a:r>
          </a:p>
        </p:txBody>
      </p:sp>
    </p:spTree>
    <p:extLst>
      <p:ext uri="{BB962C8B-B14F-4D97-AF65-F5344CB8AC3E}">
        <p14:creationId xmlns:p14="http://schemas.microsoft.com/office/powerpoint/2010/main" val="216968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TextBox 2">
            <a:extLst>
              <a:ext uri="{FF2B5EF4-FFF2-40B4-BE49-F238E27FC236}">
                <a16:creationId xmlns:a16="http://schemas.microsoft.com/office/drawing/2014/main" id="{5702784D-9311-4426-9BC6-47283170AB00}"/>
              </a:ext>
            </a:extLst>
          </p:cNvPr>
          <p:cNvSpPr txBox="1"/>
          <p:nvPr/>
        </p:nvSpPr>
        <p:spPr>
          <a:xfrm>
            <a:off x="5042574" y="1946246"/>
            <a:ext cx="2329693" cy="92333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To make meaning of from a variety of texts</a:t>
            </a:r>
          </a:p>
        </p:txBody>
      </p:sp>
      <p:sp>
        <p:nvSpPr>
          <p:cNvPr id="5" name="TextBox 4">
            <a:extLst>
              <a:ext uri="{FF2B5EF4-FFF2-40B4-BE49-F238E27FC236}">
                <a16:creationId xmlns:a16="http://schemas.microsoft.com/office/drawing/2014/main" id="{53513C5B-60BB-4A6A-9443-8D737C83470A}"/>
              </a:ext>
            </a:extLst>
          </p:cNvPr>
          <p:cNvSpPr txBox="1"/>
          <p:nvPr/>
        </p:nvSpPr>
        <p:spPr>
          <a:xfrm>
            <a:off x="1146932" y="1946246"/>
            <a:ext cx="2672592" cy="341632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 As noted in the reading data, a large number of students are achieving below grade level in the area of reading, especially in Grade 8. As a result, incorporating reading comprehension strategies across all curriculums will be essential to improving students’ reading ability. </a:t>
            </a:r>
          </a:p>
        </p:txBody>
      </p:sp>
      <p:sp>
        <p:nvSpPr>
          <p:cNvPr id="6" name="TextBox 5">
            <a:extLst>
              <a:ext uri="{FF2B5EF4-FFF2-40B4-BE49-F238E27FC236}">
                <a16:creationId xmlns:a16="http://schemas.microsoft.com/office/drawing/2014/main" id="{F99846CA-8C67-404F-BE8B-791D27F9FB43}"/>
              </a:ext>
            </a:extLst>
          </p:cNvPr>
          <p:cNvSpPr txBox="1"/>
          <p:nvPr/>
        </p:nvSpPr>
        <p:spPr>
          <a:xfrm>
            <a:off x="8595317" y="1996342"/>
            <a:ext cx="2672593" cy="2308324"/>
          </a:xfrm>
          <a:prstGeom prst="rect">
            <a:avLst/>
          </a:prstGeom>
          <a:noFill/>
        </p:spPr>
        <p:txBody>
          <a:bodyPr wrap="square" rtlCol="0">
            <a:spAutoFit/>
          </a:bodyPr>
          <a:lstStyle/>
          <a:p>
            <a:r>
              <a:rPr lang="en-US" sz="1800" dirty="0">
                <a:effectLst/>
                <a:latin typeface="Roboto" panose="02000000000000000000" pitchFamily="2" charset="0"/>
                <a:ea typeface="Roboto" panose="02000000000000000000" pitchFamily="2" charset="0"/>
                <a:cs typeface="Roboto" panose="02000000000000000000" pitchFamily="2" charset="0"/>
              </a:rPr>
              <a:t>To what extent will students’ achievement in reading improve when all teachers intentionally model reading comprehension strategies daily in classroom instruction?</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428053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4" name="TextBox 3">
            <a:extLst>
              <a:ext uri="{FF2B5EF4-FFF2-40B4-BE49-F238E27FC236}">
                <a16:creationId xmlns:a16="http://schemas.microsoft.com/office/drawing/2014/main" id="{D6521AC5-381B-4B5C-8CF0-EDE22688AAF6}"/>
              </a:ext>
            </a:extLst>
          </p:cNvPr>
          <p:cNvSpPr txBox="1"/>
          <p:nvPr/>
        </p:nvSpPr>
        <p:spPr>
          <a:xfrm>
            <a:off x="1781092" y="3914408"/>
            <a:ext cx="159821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GSS Staff Review Reading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October 4,  February, June</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Professional Learning Teams Reading Comprehension Focus Monthly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0CBF374-CD7C-4F13-9B64-E8D4D0F2F599}"/>
              </a:ext>
            </a:extLst>
          </p:cNvPr>
          <p:cNvSpPr txBox="1"/>
          <p:nvPr/>
        </p:nvSpPr>
        <p:spPr>
          <a:xfrm>
            <a:off x="5273373" y="3763846"/>
            <a:ext cx="160298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GSS 8/9 Reading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September 12-16, January 16-20 &amp; May 15-19</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Provincial Literacy 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November &amp; June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D32126D-9C76-40EA-A716-FADCD9DFB39F}"/>
              </a:ext>
            </a:extLst>
          </p:cNvPr>
          <p:cNvSpPr txBox="1"/>
          <p:nvPr/>
        </p:nvSpPr>
        <p:spPr>
          <a:xfrm>
            <a:off x="3483430" y="3852853"/>
            <a:ext cx="17043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An increase in student achievement in</a:t>
            </a:r>
            <a:r>
              <a:rPr lang="en-US" sz="1200" dirty="0">
                <a:solidFill>
                  <a:prstClr val="white"/>
                </a:solidFill>
                <a:latin typeface="Calibri" panose="020F0502020204030204"/>
              </a:rPr>
              <a:t> reading comprehension of 25% of students reading below grade level to reading at grade level.</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17B6F5D-A227-4CA2-84C7-FEE91999FE80}"/>
              </a:ext>
            </a:extLst>
          </p:cNvPr>
          <p:cNvSpPr txBox="1"/>
          <p:nvPr/>
        </p:nvSpPr>
        <p:spPr>
          <a:xfrm>
            <a:off x="6961907" y="3852853"/>
            <a:ext cx="1774088" cy="1661993"/>
          </a:xfrm>
          <a:prstGeom prst="rect">
            <a:avLst/>
          </a:prstGeom>
          <a:noFill/>
        </p:spPr>
        <p:txBody>
          <a:bodyPr wrap="square">
            <a:spAutoFit/>
          </a:bodyPr>
          <a:lstStyle/>
          <a:p>
            <a:pPr algn="ctr" defTabSz="2438337">
              <a:defRPr sz="1300" spc="78">
                <a:solidFill>
                  <a:srgbClr val="FFFFFF"/>
                </a:solidFill>
                <a:latin typeface="Lato Regular"/>
                <a:ea typeface="Lato Regular"/>
                <a:cs typeface="Lato Regular"/>
                <a:sym typeface="Lato Regular"/>
              </a:defRPr>
            </a:pPr>
            <a:r>
              <a:rPr lang="en-US" sz="2000" cap="all" spc="96" dirty="0">
                <a:latin typeface="Lato Black"/>
                <a:ea typeface="Lato Black"/>
                <a:cs typeface="Lato Black"/>
                <a:sym typeface="Lato Black"/>
              </a:rPr>
              <a:t> </a:t>
            </a:r>
            <a:r>
              <a:rPr lang="en-US" cap="all" spc="96" dirty="0">
                <a:latin typeface="Roboto" panose="02000000000000000000" pitchFamily="2" charset="0"/>
                <a:ea typeface="Roboto" panose="02000000000000000000" pitchFamily="2" charset="0"/>
                <a:cs typeface="Roboto" panose="02000000000000000000" pitchFamily="2" charset="0"/>
                <a:sym typeface="Lato Black"/>
              </a:rPr>
              <a:t>pro D</a:t>
            </a:r>
            <a:r>
              <a:rPr lang="en-US" dirty="0">
                <a:latin typeface="Roboto" panose="02000000000000000000" pitchFamily="2" charset="0"/>
                <a:ea typeface="Roboto" panose="02000000000000000000" pitchFamily="2" charset="0"/>
                <a:cs typeface="Roboto" panose="02000000000000000000" pitchFamily="2" charset="0"/>
                <a:sym typeface="Lato Medium"/>
              </a:rPr>
              <a:t> </a:t>
            </a:r>
            <a:br>
              <a:rPr lang="en-US" dirty="0">
                <a:latin typeface="Roboto" panose="02000000000000000000" pitchFamily="2" charset="0"/>
                <a:ea typeface="Roboto" panose="02000000000000000000" pitchFamily="2" charset="0"/>
                <a:cs typeface="Roboto" panose="02000000000000000000" pitchFamily="2" charset="0"/>
                <a:sym typeface="Lato Medium"/>
              </a:rPr>
            </a:br>
            <a:r>
              <a:rPr lang="en-US" sz="1000" dirty="0">
                <a:latin typeface="Roboto" panose="02000000000000000000" pitchFamily="2" charset="0"/>
                <a:ea typeface="Roboto" panose="02000000000000000000" pitchFamily="2" charset="0"/>
                <a:cs typeface="Roboto" panose="02000000000000000000" pitchFamily="2" charset="0"/>
                <a:sym typeface="Lato Medium"/>
              </a:rPr>
              <a:t>sessions with District VP &amp; Literacy Teachers</a:t>
            </a:r>
          </a:p>
          <a:p>
            <a:pPr algn="ctr" defTabSz="2438337">
              <a:defRPr sz="1300" spc="78">
                <a:solidFill>
                  <a:srgbClr val="FFFFFF"/>
                </a:solidFill>
                <a:latin typeface="Lato Regular"/>
                <a:ea typeface="Lato Regular"/>
                <a:cs typeface="Lato Regular"/>
                <a:sym typeface="Lato Regular"/>
              </a:defRPr>
            </a:pPr>
            <a:endParaRPr lang="en-US" dirty="0">
              <a:latin typeface="Roboto" panose="02000000000000000000" pitchFamily="2" charset="0"/>
              <a:ea typeface="Roboto" panose="02000000000000000000" pitchFamily="2" charset="0"/>
              <a:cs typeface="Roboto" panose="02000000000000000000" pitchFamily="2" charset="0"/>
              <a:sym typeface="Lato Medium"/>
            </a:endParaRPr>
          </a:p>
          <a:p>
            <a:pPr algn="ctr" defTabSz="2438337">
              <a:defRPr sz="1300" spc="78">
                <a:solidFill>
                  <a:srgbClr val="FFFFFF"/>
                </a:solidFill>
                <a:latin typeface="Lato Regular"/>
                <a:ea typeface="Lato Regular"/>
                <a:cs typeface="Lato Regular"/>
                <a:sym typeface="Lato Regular"/>
              </a:defRPr>
            </a:pPr>
            <a:r>
              <a:rPr lang="en-US" dirty="0">
                <a:latin typeface="Roboto" panose="02000000000000000000" pitchFamily="2" charset="0"/>
                <a:ea typeface="Roboto" panose="02000000000000000000" pitchFamily="2" charset="0"/>
                <a:cs typeface="Roboto" panose="02000000000000000000" pitchFamily="2" charset="0"/>
                <a:sym typeface="Lato Medium"/>
              </a:rPr>
              <a:t>ANCHOR MARKING of Reading Assessments </a:t>
            </a:r>
            <a:r>
              <a:rPr lang="en-US" sz="1000" dirty="0">
                <a:latin typeface="Roboto" panose="02000000000000000000" pitchFamily="2" charset="0"/>
                <a:ea typeface="Roboto" panose="02000000000000000000" pitchFamily="2" charset="0"/>
                <a:cs typeface="Roboto" panose="02000000000000000000" pitchFamily="2" charset="0"/>
                <a:sym typeface="Lato Medium"/>
              </a:rPr>
              <a:t>Multidisciplinary</a:t>
            </a:r>
          </a:p>
        </p:txBody>
      </p:sp>
      <p:sp>
        <p:nvSpPr>
          <p:cNvPr id="8" name="TextBox 7">
            <a:extLst>
              <a:ext uri="{FF2B5EF4-FFF2-40B4-BE49-F238E27FC236}">
                <a16:creationId xmlns:a16="http://schemas.microsoft.com/office/drawing/2014/main" id="{349ABD50-FC5A-469B-BB08-0F49653226A3}"/>
              </a:ext>
            </a:extLst>
          </p:cNvPr>
          <p:cNvSpPr txBox="1"/>
          <p:nvPr/>
        </p:nvSpPr>
        <p:spPr>
          <a:xfrm>
            <a:off x="8735995" y="3914408"/>
            <a:ext cx="17740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Professional Learning Teams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(Monthly meeting to focus on strategic priority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Learning Focused Staff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Instructional Rounds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2618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p:cNvSpPr txBox="1"/>
          <p:nvPr/>
        </p:nvSpPr>
        <p:spPr>
          <a:xfrm>
            <a:off x="701457" y="3795386"/>
            <a:ext cx="5148198" cy="646331"/>
          </a:xfrm>
          <a:prstGeom prst="rect">
            <a:avLst/>
          </a:prstGeom>
          <a:noFill/>
        </p:spPr>
        <p:txBody>
          <a:bodyPr wrap="square" rtlCol="0">
            <a:spAutoFit/>
          </a:bodyPr>
          <a:lstStyle/>
          <a:p>
            <a:r>
              <a:rPr lang="en-US" dirty="0">
                <a:solidFill>
                  <a:srgbClr val="1B4964"/>
                </a:solidFill>
              </a:rPr>
              <a:t>To improve teaching practice in the area of inclusive assessment.</a:t>
            </a:r>
          </a:p>
        </p:txBody>
      </p:sp>
      <p:sp>
        <p:nvSpPr>
          <p:cNvPr id="6" name="TextBox 5"/>
          <p:cNvSpPr txBox="1"/>
          <p:nvPr/>
        </p:nvSpPr>
        <p:spPr>
          <a:xfrm>
            <a:off x="3858017" y="2029216"/>
            <a:ext cx="1215024" cy="461665"/>
          </a:xfrm>
          <a:prstGeom prst="rect">
            <a:avLst/>
          </a:prstGeom>
          <a:noFill/>
        </p:spPr>
        <p:txBody>
          <a:bodyPr wrap="square" rtlCol="0">
            <a:spAutoFit/>
          </a:bodyPr>
          <a:lstStyle/>
          <a:p>
            <a:r>
              <a:rPr lang="en-US" sz="2400" b="1" dirty="0">
                <a:solidFill>
                  <a:srgbClr val="26ABDE"/>
                </a:solidFill>
                <a:latin typeface="Roboto" panose="02000000000000000000" pitchFamily="2" charset="0"/>
                <a:ea typeface="Roboto" panose="02000000000000000000" pitchFamily="2" charset="0"/>
                <a:cs typeface="Roboto" panose="02000000000000000000" pitchFamily="2" charset="0"/>
              </a:rPr>
              <a:t>3</a:t>
            </a:r>
          </a:p>
        </p:txBody>
      </p:sp>
      <p:sp>
        <p:nvSpPr>
          <p:cNvPr id="7" name="TextBox 6"/>
          <p:cNvSpPr txBox="1"/>
          <p:nvPr/>
        </p:nvSpPr>
        <p:spPr>
          <a:xfrm>
            <a:off x="100208" y="983293"/>
            <a:ext cx="6350695" cy="523220"/>
          </a:xfrm>
          <a:prstGeom prst="rect">
            <a:avLst/>
          </a:prstGeom>
          <a:noFill/>
        </p:spPr>
        <p:txBody>
          <a:bodyPr wrap="square" rtlCol="0">
            <a:spAutoFit/>
          </a:bodyPr>
          <a:lstStyle/>
          <a:p>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Excellence in Teaching and Leadership</a:t>
            </a: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92064" y="1506513"/>
            <a:ext cx="2473169" cy="3297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575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sp>
        <p:nvSpPr>
          <p:cNvPr id="2" name="TextBox 1"/>
          <p:cNvSpPr txBox="1"/>
          <p:nvPr/>
        </p:nvSpPr>
        <p:spPr>
          <a:xfrm>
            <a:off x="6699041" y="2042258"/>
            <a:ext cx="5316015" cy="2769989"/>
          </a:xfrm>
          <a:prstGeom prst="rect">
            <a:avLst/>
          </a:prstGeom>
          <a:noFill/>
        </p:spPr>
        <p:txBody>
          <a:bodyPr wrap="square" rtlCol="0">
            <a:spAutoFit/>
          </a:bodyPr>
          <a:lstStyle/>
          <a:p>
            <a:r>
              <a:rPr lang="en-US" b="1" dirty="0">
                <a:solidFill>
                  <a:srgbClr val="1B4964"/>
                </a:solidFill>
                <a:latin typeface="Roboto" panose="02000000000000000000" pitchFamily="2" charset="0"/>
                <a:ea typeface="Roboto" panose="02000000000000000000" pitchFamily="2" charset="0"/>
                <a:cs typeface="Roboto" panose="02000000000000000000" pitchFamily="2" charset="0"/>
              </a:rPr>
              <a:t>Teacher Reflections:</a:t>
            </a:r>
          </a:p>
          <a:p>
            <a:r>
              <a:rPr lang="en-US" sz="1200" dirty="0">
                <a:solidFill>
                  <a:srgbClr val="1B4964"/>
                </a:solidFill>
                <a:latin typeface="Roboto" panose="02000000000000000000" pitchFamily="2" charset="0"/>
                <a:ea typeface="Roboto" panose="02000000000000000000" pitchFamily="2" charset="0"/>
                <a:cs typeface="Roboto" panose="02000000000000000000" pitchFamily="2" charset="0"/>
              </a:rPr>
              <a:t>“Offering different means to express learning, such as, through speaking, writing or speech-to-text.”</a:t>
            </a:r>
          </a:p>
          <a:p>
            <a:endParaRPr lang="en-US" sz="1200" dirty="0">
              <a:solidFill>
                <a:srgbClr val="1B4964"/>
              </a:solidFill>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1B4964"/>
                </a:solidFill>
                <a:latin typeface="Roboto" panose="02000000000000000000" pitchFamily="2" charset="0"/>
                <a:ea typeface="Roboto" panose="02000000000000000000" pitchFamily="2" charset="0"/>
                <a:cs typeface="Roboto" panose="02000000000000000000" pitchFamily="2" charset="0"/>
              </a:rPr>
              <a:t>“Providing students with multiple options and flexible outcomes for responding to text – visual representation, oral discussion, written output.”</a:t>
            </a:r>
          </a:p>
          <a:p>
            <a:endParaRPr lang="en-US" sz="1200" dirty="0">
              <a:solidFill>
                <a:srgbClr val="1B4964"/>
              </a:solidFill>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1B4964"/>
                </a:solidFill>
                <a:latin typeface="Roboto" panose="02000000000000000000" pitchFamily="2" charset="0"/>
                <a:ea typeface="Roboto" panose="02000000000000000000" pitchFamily="2" charset="0"/>
                <a:cs typeface="Roboto" panose="02000000000000000000" pitchFamily="2" charset="0"/>
              </a:rPr>
              <a:t>“Assistive Technology – Worked to incorporate speech-to text and text-to speech tools.”</a:t>
            </a:r>
          </a:p>
          <a:p>
            <a:endParaRPr lang="en-US" sz="1200" dirty="0">
              <a:solidFill>
                <a:srgbClr val="1B4964"/>
              </a:solidFill>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1B4964"/>
                </a:solidFill>
                <a:latin typeface="Roboto" panose="02000000000000000000" pitchFamily="2" charset="0"/>
                <a:ea typeface="Roboto" panose="02000000000000000000" pitchFamily="2" charset="0"/>
                <a:cs typeface="Roboto" panose="02000000000000000000" pitchFamily="2" charset="0"/>
              </a:rPr>
              <a:t>“Offering choice of assignments with different levels.”</a:t>
            </a:r>
          </a:p>
          <a:p>
            <a:endParaRPr lang="en-US" sz="1200" dirty="0">
              <a:solidFill>
                <a:srgbClr val="1B4964"/>
              </a:solidFill>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1B4964"/>
                </a:solidFill>
                <a:latin typeface="Roboto" panose="02000000000000000000" pitchFamily="2" charset="0"/>
                <a:ea typeface="Roboto" panose="02000000000000000000" pitchFamily="2" charset="0"/>
                <a:cs typeface="Roboto" panose="02000000000000000000" pitchFamily="2" charset="0"/>
              </a:rPr>
              <a:t>“Low floor, high ceiling assignments that allow student to extend their learning.”</a:t>
            </a:r>
          </a:p>
        </p:txBody>
      </p:sp>
      <p:graphicFrame>
        <p:nvGraphicFramePr>
          <p:cNvPr id="5" name="Chart 4">
            <a:extLst>
              <a:ext uri="{FF2B5EF4-FFF2-40B4-BE49-F238E27FC236}">
                <a16:creationId xmlns:a16="http://schemas.microsoft.com/office/drawing/2014/main" id="{14223FE5-18BE-4E59-A3C5-16D4D9DCC7DC}"/>
              </a:ext>
            </a:extLst>
          </p:cNvPr>
          <p:cNvGraphicFramePr>
            <a:graphicFrameLocks/>
          </p:cNvGraphicFramePr>
          <p:nvPr>
            <p:extLst>
              <p:ext uri="{D42A27DB-BD31-4B8C-83A1-F6EECF244321}">
                <p14:modId xmlns:p14="http://schemas.microsoft.com/office/powerpoint/2010/main" val="3755860536"/>
              </p:ext>
            </p:extLst>
          </p:nvPr>
        </p:nvGraphicFramePr>
        <p:xfrm>
          <a:off x="486354" y="2375451"/>
          <a:ext cx="5316015" cy="32461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A7AD7D1-60CA-4EAD-8F12-3E4B01824FF2}"/>
              </a:ext>
            </a:extLst>
          </p:cNvPr>
          <p:cNvSpPr txBox="1"/>
          <p:nvPr/>
        </p:nvSpPr>
        <p:spPr>
          <a:xfrm>
            <a:off x="486354" y="1780648"/>
            <a:ext cx="6094674" cy="523220"/>
          </a:xfrm>
          <a:prstGeom prst="rect">
            <a:avLst/>
          </a:prstGeom>
          <a:noFill/>
        </p:spPr>
        <p:txBody>
          <a:bodyPr wrap="square">
            <a:spAutoFit/>
          </a:bodyPr>
          <a:lstStyle/>
          <a:p>
            <a:r>
              <a:rPr lang="en-US" sz="1400"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Do you feel that you have increased your capacity in incorporating inclusive instructional practices into your classes?</a:t>
            </a: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6706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3" name="TextBox 2">
            <a:extLst>
              <a:ext uri="{FF2B5EF4-FFF2-40B4-BE49-F238E27FC236}">
                <a16:creationId xmlns:a16="http://schemas.microsoft.com/office/drawing/2014/main" id="{1D2817BD-81AC-48B9-95AE-494F0C8C11C1}"/>
              </a:ext>
            </a:extLst>
          </p:cNvPr>
          <p:cNvSpPr txBox="1"/>
          <p:nvPr/>
        </p:nvSpPr>
        <p:spPr>
          <a:xfrm>
            <a:off x="5336797" y="1892410"/>
            <a:ext cx="1518408" cy="646331"/>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Inclusive Assessment</a:t>
            </a:r>
          </a:p>
        </p:txBody>
      </p:sp>
      <p:sp>
        <p:nvSpPr>
          <p:cNvPr id="5" name="TextBox 4">
            <a:extLst>
              <a:ext uri="{FF2B5EF4-FFF2-40B4-BE49-F238E27FC236}">
                <a16:creationId xmlns:a16="http://schemas.microsoft.com/office/drawing/2014/main" id="{A6C74D41-7EC3-486E-A84B-73232B5DAFA2}"/>
              </a:ext>
            </a:extLst>
          </p:cNvPr>
          <p:cNvSpPr txBox="1"/>
          <p:nvPr/>
        </p:nvSpPr>
        <p:spPr>
          <a:xfrm>
            <a:off x="1089620" y="1892410"/>
            <a:ext cx="2957594" cy="286232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Teachers’ knowledge and understanding of inclusive practices increased during 2021-22 school year. Through self-reflections teachers wanted to continue to focus more specifically in the area of inclusive assessment in the coming year. </a:t>
            </a:r>
          </a:p>
        </p:txBody>
      </p:sp>
      <p:sp>
        <p:nvSpPr>
          <p:cNvPr id="7" name="TextBox 6">
            <a:extLst>
              <a:ext uri="{FF2B5EF4-FFF2-40B4-BE49-F238E27FC236}">
                <a16:creationId xmlns:a16="http://schemas.microsoft.com/office/drawing/2014/main" id="{338A1678-7434-447D-AAF3-DA2FA2ECA6AC}"/>
              </a:ext>
            </a:extLst>
          </p:cNvPr>
          <p:cNvSpPr txBox="1"/>
          <p:nvPr/>
        </p:nvSpPr>
        <p:spPr>
          <a:xfrm>
            <a:off x="8729115" y="1892410"/>
            <a:ext cx="2751152" cy="2031325"/>
          </a:xfrm>
          <a:prstGeom prst="rect">
            <a:avLst/>
          </a:prstGeom>
          <a:noFill/>
        </p:spPr>
        <p:txBody>
          <a:bodyPr wrap="square">
            <a:spAutoFit/>
          </a:bodyPr>
          <a:lstStyle/>
          <a:p>
            <a:r>
              <a:rPr lang="en-US"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To what extent will teachers increase their confidence with inclusive </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practices if they participate in monthly learning about inclusive assessment?</a:t>
            </a:r>
          </a:p>
        </p:txBody>
      </p:sp>
    </p:spTree>
    <p:extLst>
      <p:ext uri="{BB962C8B-B14F-4D97-AF65-F5344CB8AC3E}">
        <p14:creationId xmlns:p14="http://schemas.microsoft.com/office/powerpoint/2010/main" val="84816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610223" y="1434031"/>
            <a:ext cx="7643231" cy="4801314"/>
          </a:xfrm>
          <a:prstGeom prst="rect">
            <a:avLst/>
          </a:prstGeom>
          <a:noFill/>
        </p:spPr>
        <p:txBody>
          <a:bodyPr wrap="square" rtlCol="0">
            <a:spAutoFit/>
          </a:bodyPr>
          <a:lstStyle/>
          <a:p>
            <a:pPr algn="l"/>
            <a:r>
              <a:rPr lang="en-US" sz="1800" dirty="0">
                <a:solidFill>
                  <a:schemeClr val="bg1"/>
                </a:solidFill>
              </a:rPr>
              <a:t>Over the course of the 2021-2022 school year, we monitored the ongoing progress of student achievement in the areas of Numeracy and Literacy as well as teachers’ growth in </a:t>
            </a:r>
            <a:r>
              <a:rPr lang="en-US" dirty="0">
                <a:solidFill>
                  <a:schemeClr val="bg1"/>
                </a:solidFill>
              </a:rPr>
              <a:t>inclusive practices and students’ sense of belonging</a:t>
            </a:r>
            <a:r>
              <a:rPr lang="en-US" sz="1800" dirty="0">
                <a:solidFill>
                  <a:schemeClr val="bg1"/>
                </a:solidFill>
              </a:rPr>
              <a:t>. From this data we continue to be able to identify and target areas of need to focus our attention. This data told us a story and highlighted areas that we as a staff want to continue to focus on. </a:t>
            </a:r>
          </a:p>
          <a:p>
            <a:pPr algn="l"/>
            <a:endParaRPr lang="en-US" sz="1800" dirty="0">
              <a:solidFill>
                <a:schemeClr val="bg1"/>
              </a:solidFill>
            </a:endParaRPr>
          </a:p>
          <a:p>
            <a:pPr algn="l"/>
            <a:r>
              <a:rPr lang="en-US" sz="1800" dirty="0">
                <a:solidFill>
                  <a:schemeClr val="bg1"/>
                </a:solidFill>
              </a:rPr>
              <a:t>Our target areas continue to center around belonging, numeracy, literacy and inclusive assessment practices. These areas continue to be a focus of our Professional Learning Teams (PLTs). Each PLT has been tasked with becoming more knowledgeable in instructional practices that will continue to enhance student learning in these areas. Through collaboration and sharing of instructional strategies during our monthly learning staff meetings, PLTs will share their findings with staff to help enhance student learning.</a:t>
            </a:r>
          </a:p>
          <a:p>
            <a:pPr algn="l"/>
            <a:endParaRPr lang="en-US" sz="1800" dirty="0">
              <a:solidFill>
                <a:schemeClr val="bg1"/>
              </a:solidFill>
            </a:endParaRPr>
          </a:p>
          <a:p>
            <a:pPr algn="l"/>
            <a:r>
              <a:rPr lang="en-US" sz="1800" dirty="0">
                <a:solidFill>
                  <a:schemeClr val="bg1"/>
                </a:solidFill>
              </a:rPr>
              <a:t>As we embark on this journey, we look forward to supporting all students on their path to success.</a:t>
            </a:r>
            <a:endParaRPr lang="en-US" dirty="0">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sp>
        <p:nvSpPr>
          <p:cNvPr id="4" name="TextBox 3"/>
          <p:cNvSpPr txBox="1"/>
          <p:nvPr/>
        </p:nvSpPr>
        <p:spPr>
          <a:xfrm>
            <a:off x="9210502" y="1064699"/>
            <a:ext cx="3192087" cy="369332"/>
          </a:xfrm>
          <a:prstGeom prst="rect">
            <a:avLst/>
          </a:prstGeom>
          <a:noFill/>
        </p:spPr>
        <p:txBody>
          <a:bodyPr wrap="square" rtlCol="0">
            <a:spAutoFit/>
          </a:bodyPr>
          <a:lstStyle/>
          <a:p>
            <a:r>
              <a:rPr lang="en-US" dirty="0">
                <a:solidFill>
                  <a:schemeClr val="bg1"/>
                </a:solidFill>
              </a:rPr>
              <a:t>Kelsey Doolaar, Principal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32" y="1569976"/>
            <a:ext cx="1257531" cy="1571914"/>
          </a:xfrm>
          <a:prstGeom prst="rect">
            <a:avLst/>
          </a:prstGeom>
        </p:spPr>
      </p:pic>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dirty="0">
              <a:solidFill>
                <a:schemeClr val="bg1"/>
              </a:solidFill>
            </a:endParaRPr>
          </a:p>
        </p:txBody>
      </p:sp>
      <p:sp>
        <p:nvSpPr>
          <p:cNvPr id="4" name="TextBox 3">
            <a:extLst>
              <a:ext uri="{FF2B5EF4-FFF2-40B4-BE49-F238E27FC236}">
                <a16:creationId xmlns:a16="http://schemas.microsoft.com/office/drawing/2014/main" id="{DC661F49-0306-4910-B0C7-9B6C2D7D5FED}"/>
              </a:ext>
            </a:extLst>
          </p:cNvPr>
          <p:cNvSpPr txBox="1"/>
          <p:nvPr/>
        </p:nvSpPr>
        <p:spPr>
          <a:xfrm>
            <a:off x="1781092" y="3914408"/>
            <a:ext cx="159821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Teacher Self-Reflection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September 1, February 7 &amp; May 2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Professional Learning Teams Universal Design for Learning Focus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 Monthly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AEA437F-E70D-427B-91D9-598D2B16F265}"/>
              </a:ext>
            </a:extLst>
          </p:cNvPr>
          <p:cNvSpPr txBox="1"/>
          <p:nvPr/>
        </p:nvSpPr>
        <p:spPr>
          <a:xfrm>
            <a:off x="4788674" y="1485908"/>
            <a:ext cx="6094674" cy="261610"/>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“Assessment Design: Perspectives and Examples Informed by Universal Design for Learning”</a:t>
            </a:r>
          </a:p>
        </p:txBody>
      </p:sp>
      <p:sp>
        <p:nvSpPr>
          <p:cNvPr id="6" name="TextBox 5">
            <a:extLst>
              <a:ext uri="{FF2B5EF4-FFF2-40B4-BE49-F238E27FC236}">
                <a16:creationId xmlns:a16="http://schemas.microsoft.com/office/drawing/2014/main" id="{AEB8B5BE-3D34-4BE3-9E5E-5E6FE52C66E9}"/>
              </a:ext>
            </a:extLst>
          </p:cNvPr>
          <p:cNvSpPr txBox="1"/>
          <p:nvPr/>
        </p:nvSpPr>
        <p:spPr>
          <a:xfrm>
            <a:off x="3491381" y="3956531"/>
            <a:ext cx="170439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All teachers participate in two instructional rounds.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Teachers report  95% confidence level delivering inclusive assessments.</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508D742-FC66-463A-BE67-DDE01CD24BE1}"/>
              </a:ext>
            </a:extLst>
          </p:cNvPr>
          <p:cNvSpPr txBox="1"/>
          <p:nvPr/>
        </p:nvSpPr>
        <p:spPr>
          <a:xfrm>
            <a:off x="8735995" y="3914408"/>
            <a:ext cx="17740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Professional Learning Teams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(Monthly meeting to focus on strategic priority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Learning Focused Staff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Instructional Rounds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58D29167-1E85-4DF1-A4AB-7F9E8F0B841D}"/>
              </a:ext>
            </a:extLst>
          </p:cNvPr>
          <p:cNvSpPr txBox="1"/>
          <p:nvPr/>
        </p:nvSpPr>
        <p:spPr>
          <a:xfrm>
            <a:off x="6910615" y="3770526"/>
            <a:ext cx="1850791" cy="2246769"/>
          </a:xfrm>
          <a:prstGeom prst="rect">
            <a:avLst/>
          </a:prstGeom>
          <a:noFill/>
        </p:spPr>
        <p:txBody>
          <a:bodyPr wrap="square">
            <a:spAutoFit/>
          </a:bodyPr>
          <a:lstStyle/>
          <a:p>
            <a:pPr algn="ctr" defTabSz="2438337">
              <a:defRPr sz="1300" spc="78">
                <a:solidFill>
                  <a:srgbClr val="FFFFFF"/>
                </a:solidFill>
                <a:latin typeface="Lato Regular"/>
                <a:ea typeface="Lato Regular"/>
                <a:cs typeface="Lato Regular"/>
                <a:sym typeface="Lato Regular"/>
              </a:defRPr>
            </a:pPr>
            <a:r>
              <a:rPr lang="en-US" sz="2000" cap="all" spc="96" dirty="0">
                <a:latin typeface="Lato Black"/>
                <a:ea typeface="Lato Black"/>
                <a:cs typeface="Lato Black"/>
                <a:sym typeface="Lato Black"/>
              </a:rPr>
              <a:t> </a:t>
            </a:r>
            <a:r>
              <a:rPr lang="en-US" cap="all" spc="96" dirty="0">
                <a:latin typeface="Roboto" panose="02000000000000000000" pitchFamily="2" charset="0"/>
                <a:ea typeface="Roboto" panose="02000000000000000000" pitchFamily="2" charset="0"/>
                <a:cs typeface="Roboto" panose="02000000000000000000" pitchFamily="2" charset="0"/>
                <a:sym typeface="Lato Black"/>
              </a:rPr>
              <a:t>pro D</a:t>
            </a:r>
            <a:r>
              <a:rPr lang="en-US" dirty="0">
                <a:latin typeface="Roboto" panose="02000000000000000000" pitchFamily="2" charset="0"/>
                <a:ea typeface="Roboto" panose="02000000000000000000" pitchFamily="2" charset="0"/>
                <a:cs typeface="Roboto" panose="02000000000000000000" pitchFamily="2" charset="0"/>
                <a:sym typeface="Lato Medium"/>
              </a:rPr>
              <a:t> </a:t>
            </a:r>
            <a:br>
              <a:rPr lang="en-US" dirty="0">
                <a:latin typeface="Roboto" panose="02000000000000000000" pitchFamily="2" charset="0"/>
                <a:ea typeface="Roboto" panose="02000000000000000000" pitchFamily="2" charset="0"/>
                <a:cs typeface="Roboto" panose="02000000000000000000" pitchFamily="2" charset="0"/>
                <a:sym typeface="Lato Medium"/>
              </a:rPr>
            </a:br>
            <a:r>
              <a:rPr lang="en-US" sz="1000" dirty="0">
                <a:latin typeface="Roboto" panose="02000000000000000000" pitchFamily="2" charset="0"/>
                <a:ea typeface="Roboto" panose="02000000000000000000" pitchFamily="2" charset="0"/>
                <a:cs typeface="Roboto" panose="02000000000000000000" pitchFamily="2" charset="0"/>
                <a:sym typeface="Lato Medium"/>
              </a:rPr>
              <a:t>sessions with District VP &amp; Literacy Teachers</a:t>
            </a:r>
          </a:p>
          <a:p>
            <a:pPr algn="ctr" defTabSz="2438337">
              <a:defRPr sz="1300" spc="78">
                <a:solidFill>
                  <a:srgbClr val="FFFFFF"/>
                </a:solidFill>
                <a:latin typeface="Lato Regular"/>
                <a:ea typeface="Lato Regular"/>
                <a:cs typeface="Lato Regular"/>
                <a:sym typeface="Lato Regular"/>
              </a:defRPr>
            </a:pPr>
            <a:endParaRPr lang="en-US" sz="1000" dirty="0">
              <a:latin typeface="Roboto" panose="02000000000000000000" pitchFamily="2" charset="0"/>
              <a:ea typeface="Roboto" panose="02000000000000000000" pitchFamily="2" charset="0"/>
              <a:cs typeface="Roboto" panose="02000000000000000000" pitchFamily="2" charset="0"/>
              <a:sym typeface="Lato Medium"/>
            </a:endParaRPr>
          </a:p>
          <a:p>
            <a:pPr algn="ctr" defTabSz="2438337">
              <a:defRPr sz="1300" spc="78">
                <a:solidFill>
                  <a:srgbClr val="FFFFFF"/>
                </a:solidFill>
                <a:latin typeface="Lato Regular"/>
                <a:ea typeface="Lato Regular"/>
                <a:cs typeface="Lato Regular"/>
                <a:sym typeface="Lato Regular"/>
              </a:defRPr>
            </a:pPr>
            <a:r>
              <a:rPr lang="en-US" sz="1100" dirty="0">
                <a:effectLst/>
                <a:latin typeface="Roboto" panose="02000000000000000000" pitchFamily="2" charset="0"/>
                <a:ea typeface="Roboto" panose="02000000000000000000" pitchFamily="2" charset="0"/>
                <a:cs typeface="Roboto" panose="02000000000000000000" pitchFamily="2" charset="0"/>
              </a:rPr>
              <a:t>“Assessment Design: Perspectives and Examples Informed by Universal Design for Learning”</a:t>
            </a:r>
          </a:p>
          <a:p>
            <a:pPr algn="ctr" defTabSz="2438337">
              <a:defRPr sz="1300" spc="78">
                <a:solidFill>
                  <a:srgbClr val="FFFFFF"/>
                </a:solidFill>
                <a:latin typeface="Lato Regular"/>
                <a:ea typeface="Lato Regular"/>
                <a:cs typeface="Lato Regular"/>
                <a:sym typeface="Lato Regular"/>
              </a:defRPr>
            </a:pPr>
            <a:r>
              <a:rPr lang="en-US" sz="1000" dirty="0">
                <a:latin typeface="Roboto" panose="02000000000000000000" pitchFamily="2" charset="0"/>
                <a:ea typeface="Roboto" panose="02000000000000000000" pitchFamily="2" charset="0"/>
                <a:cs typeface="Roboto" panose="02000000000000000000" pitchFamily="2" charset="0"/>
                <a:sym typeface="Lato Medium"/>
              </a:rPr>
              <a:t>By the Justice Institute of BC</a:t>
            </a:r>
          </a:p>
          <a:p>
            <a:pPr algn="ctr" defTabSz="2438337">
              <a:defRPr sz="1300" spc="78">
                <a:solidFill>
                  <a:srgbClr val="FFFFFF"/>
                </a:solidFill>
                <a:latin typeface="Lato Regular"/>
                <a:ea typeface="Lato Regular"/>
                <a:cs typeface="Lato Regular"/>
                <a:sym typeface="Lato Regular"/>
              </a:defRPr>
            </a:pPr>
            <a:endParaRPr lang="en-US" dirty="0">
              <a:latin typeface="Roboto" panose="02000000000000000000" pitchFamily="2" charset="0"/>
              <a:ea typeface="Roboto" panose="02000000000000000000" pitchFamily="2" charset="0"/>
              <a:cs typeface="Roboto" panose="02000000000000000000" pitchFamily="2" charset="0"/>
              <a:sym typeface="Lato Medium"/>
            </a:endParaRPr>
          </a:p>
        </p:txBody>
      </p:sp>
      <p:sp>
        <p:nvSpPr>
          <p:cNvPr id="2" name="TextBox 1"/>
          <p:cNvSpPr txBox="1"/>
          <p:nvPr/>
        </p:nvSpPr>
        <p:spPr>
          <a:xfrm>
            <a:off x="5423498" y="3956531"/>
            <a:ext cx="1293223" cy="1384995"/>
          </a:xfrm>
          <a:prstGeom prst="rect">
            <a:avLst/>
          </a:prstGeom>
          <a:noFill/>
        </p:spPr>
        <p:txBody>
          <a:bodyPr wrap="square" rtlCol="0">
            <a:spAutoFit/>
          </a:bodyPr>
          <a:lstStyle/>
          <a:p>
            <a:pPr algn="ctr"/>
            <a:r>
              <a:rPr lang="en-US" sz="1200" dirty="0">
                <a:solidFill>
                  <a:schemeClr val="bg1"/>
                </a:solidFill>
                <a:latin typeface="Roboto" panose="02000000000000000000" pitchFamily="2" charset="0"/>
                <a:ea typeface="Roboto" panose="02000000000000000000" pitchFamily="2" charset="0"/>
              </a:rPr>
              <a:t>14-18</a:t>
            </a:r>
            <a:r>
              <a:rPr lang="en-US" sz="1200" baseline="30000" dirty="0">
                <a:solidFill>
                  <a:schemeClr val="bg1"/>
                </a:solidFill>
                <a:latin typeface="Roboto" panose="02000000000000000000" pitchFamily="2" charset="0"/>
                <a:ea typeface="Roboto" panose="02000000000000000000" pitchFamily="2" charset="0"/>
              </a:rPr>
              <a:t>th</a:t>
            </a:r>
            <a:r>
              <a:rPr lang="en-US" sz="1200" dirty="0">
                <a:solidFill>
                  <a:schemeClr val="bg1"/>
                </a:solidFill>
                <a:latin typeface="Roboto" panose="02000000000000000000" pitchFamily="2" charset="0"/>
                <a:ea typeface="Roboto" panose="02000000000000000000" pitchFamily="2" charset="0"/>
              </a:rPr>
              <a:t> of each month to carry out one set of instructional rounds with 3-4 teachers participating</a:t>
            </a:r>
          </a:p>
        </p:txBody>
      </p:sp>
    </p:spTree>
    <p:extLst>
      <p:ext uri="{BB962C8B-B14F-4D97-AF65-F5344CB8AC3E}">
        <p14:creationId xmlns:p14="http://schemas.microsoft.com/office/powerpoint/2010/main" val="178729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p:cNvSpPr txBox="1"/>
          <p:nvPr/>
        </p:nvSpPr>
        <p:spPr>
          <a:xfrm>
            <a:off x="1090495" y="3659832"/>
            <a:ext cx="2628900" cy="1200329"/>
          </a:xfrm>
          <a:prstGeom prst="rect">
            <a:avLst/>
          </a:prstGeom>
          <a:noFill/>
        </p:spPr>
        <p:txBody>
          <a:bodyPr wrap="square" rtlCol="0">
            <a:spAutoFit/>
          </a:bodyPr>
          <a:lstStyle/>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21 Teachers</a:t>
            </a:r>
          </a:p>
          <a:p>
            <a:pPr algn="ctr"/>
            <a:endParaRPr lang="en-US" dirty="0">
              <a:solidFill>
                <a:srgbClr val="1B4964"/>
              </a:solidFill>
              <a:latin typeface="Roboto" panose="02000000000000000000" pitchFamily="2" charset="0"/>
              <a:ea typeface="Roboto" panose="02000000000000000000" pitchFamily="2" charset="0"/>
              <a:cs typeface="Roboto" panose="02000000000000000000" pitchFamily="2" charset="0"/>
            </a:endParaRPr>
          </a:p>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15 Support Staff</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TextBox 4"/>
          <p:cNvSpPr txBox="1"/>
          <p:nvPr/>
        </p:nvSpPr>
        <p:spPr>
          <a:xfrm>
            <a:off x="7994650" y="4075331"/>
            <a:ext cx="2235200" cy="369332"/>
          </a:xfrm>
          <a:prstGeom prst="rect">
            <a:avLst/>
          </a:prstGeom>
          <a:noFill/>
        </p:spPr>
        <p:txBody>
          <a:bodyPr wrap="square" rtlCol="0">
            <a:spAutoFit/>
          </a:bodyPr>
          <a:lstStyle/>
          <a:p>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Grades 8 to 12</a:t>
            </a:r>
          </a:p>
        </p:txBody>
      </p:sp>
      <p:sp>
        <p:nvSpPr>
          <p:cNvPr id="6" name="TextBox 5"/>
          <p:cNvSpPr txBox="1"/>
          <p:nvPr/>
        </p:nvSpPr>
        <p:spPr>
          <a:xfrm>
            <a:off x="4521200" y="3581400"/>
            <a:ext cx="2070100" cy="1754326"/>
          </a:xfrm>
          <a:prstGeom prst="rect">
            <a:avLst/>
          </a:prstGeom>
          <a:noFill/>
        </p:spPr>
        <p:txBody>
          <a:bodyPr wrap="square" rtlCol="0">
            <a:spAutoFit/>
          </a:bodyPr>
          <a:lstStyle/>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All Learners</a:t>
            </a:r>
          </a:p>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356</a:t>
            </a:r>
          </a:p>
          <a:p>
            <a:pPr algn="ctr"/>
            <a:endParaRPr lang="en-US" dirty="0">
              <a:solidFill>
                <a:srgbClr val="1B4964"/>
              </a:solidFill>
              <a:latin typeface="Roboto" panose="02000000000000000000" pitchFamily="2" charset="0"/>
              <a:ea typeface="Roboto" panose="02000000000000000000" pitchFamily="2" charset="0"/>
              <a:cs typeface="Roboto" panose="02000000000000000000" pitchFamily="2" charset="0"/>
            </a:endParaRPr>
          </a:p>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Indigenous Learners</a:t>
            </a:r>
          </a:p>
          <a:p>
            <a:pPr algn="ctr"/>
            <a:r>
              <a:rPr lang="en-US" dirty="0">
                <a:solidFill>
                  <a:srgbClr val="1B4964"/>
                </a:solidFill>
                <a:latin typeface="Roboto" panose="02000000000000000000" pitchFamily="2" charset="0"/>
                <a:ea typeface="Roboto" panose="02000000000000000000" pitchFamily="2" charset="0"/>
                <a:cs typeface="Roboto" panose="02000000000000000000" pitchFamily="2" charset="0"/>
              </a:rPr>
              <a:t>72</a:t>
            </a:r>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2" name="Rectangle 1"/>
          <p:cNvSpPr/>
          <p:nvPr/>
        </p:nvSpPr>
        <p:spPr>
          <a:xfrm>
            <a:off x="330200" y="1327835"/>
            <a:ext cx="4064000" cy="923330"/>
          </a:xfrm>
          <a:prstGeom prst="rect">
            <a:avLst/>
          </a:prstGeom>
        </p:spPr>
        <p:txBody>
          <a:bodyPr wrap="square">
            <a:spAutoFit/>
          </a:bodyPr>
          <a:lstStyle/>
          <a:p>
            <a:pPr algn="ctr"/>
            <a:r>
              <a:rPr lang="en-US" dirty="0">
                <a:solidFill>
                  <a:schemeClr val="bg1"/>
                </a:solidFill>
              </a:rPr>
              <a:t>We collaborate in the pursuit of each student’s success as caring, resilient members of a global community.</a:t>
            </a:r>
          </a:p>
        </p:txBody>
      </p:sp>
      <p:sp>
        <p:nvSpPr>
          <p:cNvPr id="5" name="Rectangle 4"/>
          <p:cNvSpPr/>
          <p:nvPr/>
        </p:nvSpPr>
        <p:spPr>
          <a:xfrm>
            <a:off x="685800" y="4617135"/>
            <a:ext cx="3352800" cy="646331"/>
          </a:xfrm>
          <a:prstGeom prst="rect">
            <a:avLst/>
          </a:prstGeom>
        </p:spPr>
        <p:txBody>
          <a:bodyPr wrap="square">
            <a:spAutoFit/>
          </a:bodyPr>
          <a:lstStyle/>
          <a:p>
            <a:pPr algn="ctr"/>
            <a:r>
              <a:rPr lang="en-US" dirty="0">
                <a:solidFill>
                  <a:schemeClr val="bg1"/>
                </a:solidFill>
              </a:rPr>
              <a:t>Opportunity, equity, and success for all learners.</a:t>
            </a:r>
          </a:p>
        </p:txBody>
      </p:sp>
      <p:pic>
        <p:nvPicPr>
          <p:cNvPr id="4" name="Picture 3"/>
          <p:cNvPicPr>
            <a:picLocks noChangeAspect="1"/>
          </p:cNvPicPr>
          <p:nvPr/>
        </p:nvPicPr>
        <p:blipFill>
          <a:blip r:embed="rId3"/>
          <a:stretch>
            <a:fillRect/>
          </a:stretch>
        </p:blipFill>
        <p:spPr>
          <a:xfrm>
            <a:off x="5149257" y="1327835"/>
            <a:ext cx="5607411" cy="4924644"/>
          </a:xfrm>
          <a:prstGeom prst="rect">
            <a:avLst/>
          </a:prstGeom>
        </p:spPr>
      </p:pic>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75889" y="-904978"/>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p:cNvSpPr txBox="1"/>
          <p:nvPr/>
        </p:nvSpPr>
        <p:spPr>
          <a:xfrm>
            <a:off x="745298" y="3739019"/>
            <a:ext cx="5148198" cy="369332"/>
          </a:xfrm>
          <a:prstGeom prst="rect">
            <a:avLst/>
          </a:prstGeom>
          <a:noFill/>
        </p:spPr>
        <p:txBody>
          <a:bodyPr wrap="square" rtlCol="0">
            <a:spAutoFit/>
          </a:bodyPr>
          <a:lstStyle/>
          <a:p>
            <a:r>
              <a:rPr lang="en-US" dirty="0">
                <a:solidFill>
                  <a:srgbClr val="1B4964"/>
                </a:solidFill>
              </a:rPr>
              <a:t>To increase students’ sense of belonging at school.</a:t>
            </a:r>
          </a:p>
        </p:txBody>
      </p:sp>
      <p:sp>
        <p:nvSpPr>
          <p:cNvPr id="6" name="TextBox 5"/>
          <p:cNvSpPr txBox="1"/>
          <p:nvPr/>
        </p:nvSpPr>
        <p:spPr>
          <a:xfrm>
            <a:off x="3858017" y="2029216"/>
            <a:ext cx="1215024" cy="461665"/>
          </a:xfrm>
          <a:prstGeom prst="rect">
            <a:avLst/>
          </a:prstGeom>
          <a:noFill/>
        </p:spPr>
        <p:txBody>
          <a:bodyPr wrap="square" rtlCol="0">
            <a:spAutoFit/>
          </a:bodyPr>
          <a:lstStyle/>
          <a:p>
            <a:r>
              <a:rPr lang="en-US" sz="2400" b="1" dirty="0">
                <a:solidFill>
                  <a:srgbClr val="26ABDE"/>
                </a:solidFill>
                <a:latin typeface="Roboto" panose="02000000000000000000" pitchFamily="2" charset="0"/>
                <a:ea typeface="Roboto" panose="02000000000000000000" pitchFamily="2" charset="0"/>
                <a:cs typeface="Roboto" panose="02000000000000000000" pitchFamily="2" charset="0"/>
              </a:rPr>
              <a:t>1</a:t>
            </a:r>
          </a:p>
        </p:txBody>
      </p:sp>
      <p:sp>
        <p:nvSpPr>
          <p:cNvPr id="7" name="TextBox 6"/>
          <p:cNvSpPr txBox="1"/>
          <p:nvPr/>
        </p:nvSpPr>
        <p:spPr>
          <a:xfrm>
            <a:off x="394570" y="908137"/>
            <a:ext cx="5004148" cy="646331"/>
          </a:xfrm>
          <a:prstGeom prst="rect">
            <a:avLst/>
          </a:prstGeom>
          <a:noFill/>
        </p:spPr>
        <p:txBody>
          <a:bodyPr wrap="square" rtlCol="0">
            <a:spAutoFit/>
          </a:bodyPr>
          <a:lstStyle/>
          <a:p>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Equity and Inclusion</a:t>
            </a:r>
          </a:p>
        </p:txBody>
      </p: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8866599" y="2029216"/>
            <a:ext cx="3025833" cy="2269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3F718-C1EF-4781-80DC-B411B2E0760A}"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B25DBEF-0239-41D5-9008-9148E8C7D614}"/>
              </a:ext>
            </a:extLst>
          </p:cNvPr>
          <p:cNvSpPr txBox="1"/>
          <p:nvPr/>
        </p:nvSpPr>
        <p:spPr>
          <a:xfrm>
            <a:off x="499730" y="1666799"/>
            <a:ext cx="7389627"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Is school a place where you feel like you belong?</a:t>
            </a:r>
          </a:p>
        </p:txBody>
      </p:sp>
      <p:graphicFrame>
        <p:nvGraphicFramePr>
          <p:cNvPr id="5" name="Table 8">
            <a:extLst>
              <a:ext uri="{FF2B5EF4-FFF2-40B4-BE49-F238E27FC236}">
                <a16:creationId xmlns:a16="http://schemas.microsoft.com/office/drawing/2014/main" id="{661227B5-1C2C-486F-BF61-17818816B6FA}"/>
              </a:ext>
            </a:extLst>
          </p:cNvPr>
          <p:cNvGraphicFramePr>
            <a:graphicFrameLocks noGrp="1"/>
          </p:cNvGraphicFramePr>
          <p:nvPr>
            <p:extLst>
              <p:ext uri="{D42A27DB-BD31-4B8C-83A1-F6EECF244321}">
                <p14:modId xmlns:p14="http://schemas.microsoft.com/office/powerpoint/2010/main" val="3437674688"/>
              </p:ext>
            </p:extLst>
          </p:nvPr>
        </p:nvGraphicFramePr>
        <p:xfrm>
          <a:off x="5276089" y="3647318"/>
          <a:ext cx="6084060" cy="988690"/>
        </p:xfrm>
        <a:graphic>
          <a:graphicData uri="http://schemas.openxmlformats.org/drawingml/2006/table">
            <a:tbl>
              <a:tblPr firstRow="1" bandRow="1">
                <a:tableStyleId>{5C22544A-7EE6-4342-B048-85BDC9FD1C3A}</a:tableStyleId>
              </a:tblPr>
              <a:tblGrid>
                <a:gridCol w="2028020">
                  <a:extLst>
                    <a:ext uri="{9D8B030D-6E8A-4147-A177-3AD203B41FA5}">
                      <a16:colId xmlns:a16="http://schemas.microsoft.com/office/drawing/2014/main" val="3095220060"/>
                    </a:ext>
                  </a:extLst>
                </a:gridCol>
                <a:gridCol w="2028020">
                  <a:extLst>
                    <a:ext uri="{9D8B030D-6E8A-4147-A177-3AD203B41FA5}">
                      <a16:colId xmlns:a16="http://schemas.microsoft.com/office/drawing/2014/main" val="1845755994"/>
                    </a:ext>
                  </a:extLst>
                </a:gridCol>
                <a:gridCol w="2028020">
                  <a:extLst>
                    <a:ext uri="{9D8B030D-6E8A-4147-A177-3AD203B41FA5}">
                      <a16:colId xmlns:a16="http://schemas.microsoft.com/office/drawing/2014/main" val="2562122372"/>
                    </a:ext>
                  </a:extLst>
                </a:gridCol>
              </a:tblGrid>
              <a:tr h="440050">
                <a:tc>
                  <a:txBody>
                    <a:bodyPr/>
                    <a:lstStyle/>
                    <a:p>
                      <a:endParaRPr lang="en-US" dirty="0"/>
                    </a:p>
                  </a:txBody>
                  <a:tcPr/>
                </a:tc>
                <a:tc>
                  <a:txBody>
                    <a:bodyPr/>
                    <a:lstStyle/>
                    <a:p>
                      <a:r>
                        <a:rPr lang="en-US" dirty="0"/>
                        <a:t>2020-2021</a:t>
                      </a:r>
                    </a:p>
                  </a:txBody>
                  <a:tcPr/>
                </a:tc>
                <a:tc>
                  <a:txBody>
                    <a:bodyPr/>
                    <a:lstStyle/>
                    <a:p>
                      <a:r>
                        <a:rPr lang="en-US" dirty="0"/>
                        <a:t>2021-2022</a:t>
                      </a:r>
                    </a:p>
                  </a:txBody>
                  <a:tcPr/>
                </a:tc>
                <a:extLst>
                  <a:ext uri="{0D108BD9-81ED-4DB2-BD59-A6C34878D82A}">
                    <a16:rowId xmlns:a16="http://schemas.microsoft.com/office/drawing/2014/main" val="4024413211"/>
                  </a:ext>
                </a:extLst>
              </a:tr>
              <a:tr h="370840">
                <a:tc>
                  <a:txBody>
                    <a:bodyPr/>
                    <a:lstStyle/>
                    <a:p>
                      <a:r>
                        <a:rPr lang="en-US" dirty="0"/>
                        <a:t>Belonging </a:t>
                      </a:r>
                    </a:p>
                    <a:p>
                      <a:r>
                        <a:rPr lang="en-US" sz="1200" dirty="0"/>
                        <a:t>(Most and all of the time)</a:t>
                      </a:r>
                    </a:p>
                  </a:txBody>
                  <a:tcPr/>
                </a:tc>
                <a:tc>
                  <a:txBody>
                    <a:bodyPr/>
                    <a:lstStyle/>
                    <a:p>
                      <a:r>
                        <a:rPr lang="en-US" sz="2800" dirty="0"/>
                        <a:t>30%</a:t>
                      </a:r>
                    </a:p>
                  </a:txBody>
                  <a:tcPr/>
                </a:tc>
                <a:tc>
                  <a:txBody>
                    <a:bodyPr/>
                    <a:lstStyle/>
                    <a:p>
                      <a:r>
                        <a:rPr lang="en-US" sz="2800" dirty="0"/>
                        <a:t>53%</a:t>
                      </a:r>
                    </a:p>
                  </a:txBody>
                  <a:tcPr/>
                </a:tc>
                <a:extLst>
                  <a:ext uri="{0D108BD9-81ED-4DB2-BD59-A6C34878D82A}">
                    <a16:rowId xmlns:a16="http://schemas.microsoft.com/office/drawing/2014/main" val="2952079686"/>
                  </a:ext>
                </a:extLst>
              </a:tr>
            </a:tbl>
          </a:graphicData>
        </a:graphic>
      </p:graphicFrame>
      <p:graphicFrame>
        <p:nvGraphicFramePr>
          <p:cNvPr id="9" name="Chart 8">
            <a:extLst>
              <a:ext uri="{FF2B5EF4-FFF2-40B4-BE49-F238E27FC236}">
                <a16:creationId xmlns:a16="http://schemas.microsoft.com/office/drawing/2014/main" id="{112C545E-9D78-49ED-A33C-86F4A168E039}"/>
              </a:ext>
            </a:extLst>
          </p:cNvPr>
          <p:cNvGraphicFramePr>
            <a:graphicFrameLocks/>
          </p:cNvGraphicFramePr>
          <p:nvPr>
            <p:extLst>
              <p:ext uri="{D42A27DB-BD31-4B8C-83A1-F6EECF244321}">
                <p14:modId xmlns:p14="http://schemas.microsoft.com/office/powerpoint/2010/main" val="1580899928"/>
              </p:ext>
            </p:extLst>
          </p:nvPr>
        </p:nvGraphicFramePr>
        <p:xfrm>
          <a:off x="-1" y="2420446"/>
          <a:ext cx="5686425" cy="3385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944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a:extLst>
              <a:ext uri="{FF2B5EF4-FFF2-40B4-BE49-F238E27FC236}">
                <a16:creationId xmlns:a16="http://schemas.microsoft.com/office/drawing/2014/main" id="{2E863F66-A78D-45B7-8079-6E175B78568B}"/>
              </a:ext>
            </a:extLst>
          </p:cNvPr>
          <p:cNvSpPr txBox="1"/>
          <p:nvPr/>
        </p:nvSpPr>
        <p:spPr>
          <a:xfrm>
            <a:off x="893907" y="1912690"/>
            <a:ext cx="3204595" cy="3416320"/>
          </a:xfrm>
          <a:prstGeom prst="rect">
            <a:avLst/>
          </a:prstGeom>
          <a:noFill/>
        </p:spPr>
        <p:txBody>
          <a:bodyPr wrap="square" rtlCol="0">
            <a:spAutoFit/>
          </a:bodyPr>
          <a:lstStyle/>
          <a:p>
            <a:r>
              <a:rPr lang="en-US" dirty="0"/>
              <a:t>On the previous slide, Through the GSS Belonging Survey, students provided feedback about the importance of staff and student relationships. Though we noticed growth throughout the year, staff considered the responses and felt that relationships between students and adults at school were an area that requires ongoing focus.</a:t>
            </a:r>
          </a:p>
        </p:txBody>
      </p:sp>
      <p:sp>
        <p:nvSpPr>
          <p:cNvPr id="4" name="TextBox 3">
            <a:extLst>
              <a:ext uri="{FF2B5EF4-FFF2-40B4-BE49-F238E27FC236}">
                <a16:creationId xmlns:a16="http://schemas.microsoft.com/office/drawing/2014/main" id="{02B421CC-E8BC-43B7-BB05-CCFD9DCE1B45}"/>
              </a:ext>
            </a:extLst>
          </p:cNvPr>
          <p:cNvSpPr txBox="1"/>
          <p:nvPr/>
        </p:nvSpPr>
        <p:spPr>
          <a:xfrm>
            <a:off x="5184396" y="1912690"/>
            <a:ext cx="2147582" cy="646331"/>
          </a:xfrm>
          <a:prstGeom prst="rect">
            <a:avLst/>
          </a:prstGeom>
          <a:noFill/>
        </p:spPr>
        <p:txBody>
          <a:bodyPr wrap="square" rtlCol="0">
            <a:spAutoFit/>
          </a:bodyPr>
          <a:lstStyle/>
          <a:p>
            <a:r>
              <a:rPr lang="en-US" dirty="0"/>
              <a:t>Student Sense of Belonging</a:t>
            </a:r>
          </a:p>
        </p:txBody>
      </p:sp>
      <p:sp>
        <p:nvSpPr>
          <p:cNvPr id="6" name="TextBox 5">
            <a:extLst>
              <a:ext uri="{FF2B5EF4-FFF2-40B4-BE49-F238E27FC236}">
                <a16:creationId xmlns:a16="http://schemas.microsoft.com/office/drawing/2014/main" id="{A32A8D30-D10A-4309-9075-98E7AE880D0C}"/>
              </a:ext>
            </a:extLst>
          </p:cNvPr>
          <p:cNvSpPr txBox="1"/>
          <p:nvPr/>
        </p:nvSpPr>
        <p:spPr>
          <a:xfrm>
            <a:off x="8786069" y="1912690"/>
            <a:ext cx="2525087" cy="2308324"/>
          </a:xfrm>
          <a:prstGeom prst="rect">
            <a:avLst/>
          </a:prstGeom>
          <a:noFill/>
        </p:spPr>
        <p:txBody>
          <a:bodyPr wrap="square">
            <a:spAutoFit/>
          </a:bodyPr>
          <a:lstStyle/>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To what extent will teachers’ use of </a:t>
            </a:r>
            <a:r>
              <a:rPr lang="en-US" dirty="0">
                <a:latin typeface="Calibri" panose="020F0502020204030204" pitchFamily="34" charset="0"/>
                <a:ea typeface="Times New Roman" panose="02020603050405020304" pitchFamily="18" charset="0"/>
              </a:rPr>
              <a:t>trauma informed</a:t>
            </a:r>
            <a:r>
              <a:rPr lang="en-US" sz="1800" dirty="0">
                <a:effectLst/>
                <a:latin typeface="Calibri" panose="020F0502020204030204" pitchFamily="34" charset="0"/>
                <a:ea typeface="Times New Roman" panose="02020603050405020304" pitchFamily="18" charset="0"/>
              </a:rPr>
              <a:t> strategies, and encouraging teacher-student relationships,  help increase students’ sense of belonging at school? </a:t>
            </a:r>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3F718-C1EF-4781-80DC-B411B2E0760A}"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5273373" y="3763846"/>
            <a:ext cx="160298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GSS Belonging Survey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September 29</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January 27 &amp; May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Student Connection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December 6 &amp; April 4 </a:t>
            </a:r>
          </a:p>
        </p:txBody>
      </p:sp>
      <p:sp>
        <p:nvSpPr>
          <p:cNvPr id="4" name="TextBox 3"/>
          <p:cNvSpPr txBox="1"/>
          <p:nvPr/>
        </p:nvSpPr>
        <p:spPr>
          <a:xfrm>
            <a:off x="1936580" y="3914408"/>
            <a:ext cx="131693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All Students Survey Data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Reviewed at Staff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Oct./Feb./May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Professional Learning Teams Belonging Focus Monthly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483430" y="3852853"/>
            <a:ext cx="170439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An increased sense of belonging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50 % to 75% on the </a:t>
            </a:r>
          </a:p>
          <a:p>
            <a:pPr algn="ctr">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GSS Belonging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(All the time &amp; Most times)</a:t>
            </a:r>
          </a:p>
        </p:txBody>
      </p:sp>
      <p:sp>
        <p:nvSpPr>
          <p:cNvPr id="6" name="TextBox 5"/>
          <p:cNvSpPr txBox="1"/>
          <p:nvPr/>
        </p:nvSpPr>
        <p:spPr>
          <a:xfrm>
            <a:off x="7006693" y="3884969"/>
            <a:ext cx="1598645"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Ensouling Our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by Jennifer Katz &amp; Kevin Lamoureux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PLT Learning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735678" y="3983657"/>
            <a:ext cx="1774088"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Professional Learning Teams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(Monthly meeting to focus on strategic priority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Learning Focused Staff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Student Advisory Council</a:t>
            </a:r>
          </a:p>
        </p:txBody>
      </p:sp>
    </p:spTree>
    <p:extLst>
      <p:ext uri="{BB962C8B-B14F-4D97-AF65-F5344CB8AC3E}">
        <p14:creationId xmlns:p14="http://schemas.microsoft.com/office/powerpoint/2010/main" val="22496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p:cNvSpPr txBox="1"/>
          <p:nvPr/>
        </p:nvSpPr>
        <p:spPr>
          <a:xfrm>
            <a:off x="745298" y="3739019"/>
            <a:ext cx="5672280" cy="369332"/>
          </a:xfrm>
          <a:prstGeom prst="rect">
            <a:avLst/>
          </a:prstGeom>
          <a:noFill/>
        </p:spPr>
        <p:txBody>
          <a:bodyPr wrap="square" rtlCol="0">
            <a:spAutoFit/>
          </a:bodyPr>
          <a:lstStyle/>
          <a:p>
            <a:r>
              <a:rPr lang="en-US" dirty="0">
                <a:solidFill>
                  <a:srgbClr val="1B4964"/>
                </a:solidFill>
              </a:rPr>
              <a:t>To increase students’ achievement in numeracy.</a:t>
            </a:r>
          </a:p>
        </p:txBody>
      </p:sp>
      <p:sp>
        <p:nvSpPr>
          <p:cNvPr id="6" name="TextBox 5"/>
          <p:cNvSpPr txBox="1"/>
          <p:nvPr/>
        </p:nvSpPr>
        <p:spPr>
          <a:xfrm>
            <a:off x="3858017" y="2029216"/>
            <a:ext cx="1215024" cy="461665"/>
          </a:xfrm>
          <a:prstGeom prst="rect">
            <a:avLst/>
          </a:prstGeom>
          <a:noFill/>
        </p:spPr>
        <p:txBody>
          <a:bodyPr wrap="square" rtlCol="0">
            <a:spAutoFit/>
          </a:bodyPr>
          <a:lstStyle/>
          <a:p>
            <a:r>
              <a:rPr lang="en-US" sz="2400" b="1" dirty="0">
                <a:solidFill>
                  <a:srgbClr val="26ABDE"/>
                </a:solidFill>
                <a:latin typeface="Roboto" panose="02000000000000000000" pitchFamily="2" charset="0"/>
                <a:ea typeface="Roboto" panose="02000000000000000000" pitchFamily="2" charset="0"/>
                <a:cs typeface="Roboto" panose="02000000000000000000" pitchFamily="2" charset="0"/>
              </a:rPr>
              <a:t>2</a:t>
            </a:r>
          </a:p>
        </p:txBody>
      </p:sp>
      <p:sp>
        <p:nvSpPr>
          <p:cNvPr id="7" name="TextBox 6"/>
          <p:cNvSpPr txBox="1"/>
          <p:nvPr/>
        </p:nvSpPr>
        <p:spPr>
          <a:xfrm>
            <a:off x="394570" y="908137"/>
            <a:ext cx="5761972" cy="646331"/>
          </a:xfrm>
          <a:prstGeom prst="rect">
            <a:avLst/>
          </a:prstGeom>
          <a:noFill/>
        </p:spPr>
        <p:txBody>
          <a:bodyPr wrap="square" rtlCol="0">
            <a:spAutoFit/>
          </a:bodyPr>
          <a:lstStyle/>
          <a:p>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Success for each learner</a:t>
            </a:r>
          </a:p>
        </p:txBody>
      </p:sp>
      <p:sp>
        <p:nvSpPr>
          <p:cNvPr id="8" name="TextBox 7"/>
          <p:cNvSpPr txBox="1"/>
          <p:nvPr/>
        </p:nvSpPr>
        <p:spPr>
          <a:xfrm>
            <a:off x="1365337" y="3106455"/>
            <a:ext cx="2110636" cy="369332"/>
          </a:xfrm>
          <a:prstGeom prst="rect">
            <a:avLst/>
          </a:prstGeom>
          <a:noFill/>
        </p:spPr>
        <p:txBody>
          <a:bodyPr wrap="square" rtlCol="0">
            <a:spAutoFit/>
          </a:bodyPr>
          <a:lstStyle/>
          <a:p>
            <a:r>
              <a:rPr lang="en-US" b="1" dirty="0">
                <a:solidFill>
                  <a:srgbClr val="1B4964"/>
                </a:solidFill>
                <a:latin typeface="Roboto" panose="02000000000000000000" pitchFamily="2" charset="0"/>
                <a:ea typeface="Roboto" panose="02000000000000000000" pitchFamily="2" charset="0"/>
                <a:cs typeface="Roboto" panose="02000000000000000000" pitchFamily="2" charset="0"/>
              </a:rPr>
              <a:t>-  Numeracy</a:t>
            </a: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9012070" y="1819022"/>
            <a:ext cx="3433156" cy="2574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6127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2023 School Success Plan GSS" id="{D3D071E6-7965-44B9-B81C-97A064B61962}" vid="{3C7190B8-46A2-43C3-B1F4-CE5866323E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0" ma:contentTypeDescription="Create a new document." ma:contentTypeScope="" ma:versionID="03a3e8a39a2a8fe69d2cf93eca39fd91">
  <xsd:schema xmlns:xsd="http://www.w3.org/2001/XMLSchema" xmlns:xs="http://www.w3.org/2001/XMLSchema" xmlns:p="http://schemas.microsoft.com/office/2006/metadata/properties" xmlns:ns2="753041f2-3f9f-4aac-8787-ae098e2fd8ae" targetNamespace="http://schemas.microsoft.com/office/2006/metadata/properties" ma:root="true" ma:fieldsID="7d7fdeca312a5f37d85aded08fb482c2"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documentManagement>
</p:properties>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C7E5A1B1-1C67-4138-BA1C-CB4C66158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7E713D-F60F-492E-BE01-0F29DD5BE3FE}">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753041f2-3f9f-4aac-8787-ae098e2fd8ae"/>
  </ds:schemaRefs>
</ds:datastoreItem>
</file>

<file path=docProps/app.xml><?xml version="1.0" encoding="utf-8"?>
<Properties xmlns="http://schemas.openxmlformats.org/officeDocument/2006/extended-properties" xmlns:vt="http://schemas.openxmlformats.org/officeDocument/2006/docPropsVTypes">
  <Template>2022-2023 School Success Plan GSS</Template>
  <TotalTime>28097</TotalTime>
  <Words>1225</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Lato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Archibald</dc:creator>
  <cp:lastModifiedBy>Kelsey Doolaar</cp:lastModifiedBy>
  <cp:revision>36</cp:revision>
  <dcterms:created xsi:type="dcterms:W3CDTF">2022-05-24T16:23:29Z</dcterms:created>
  <dcterms:modified xsi:type="dcterms:W3CDTF">2022-09-09T21:37:39Z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