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59" r:id="rId8"/>
    <p:sldId id="260" r:id="rId9"/>
    <p:sldId id="262" r:id="rId10"/>
    <p:sldId id="263" r:id="rId11"/>
    <p:sldId id="261" r:id="rId12"/>
    <p:sldId id="264" r:id="rId13"/>
    <p:sldId id="265" r:id="rId14"/>
    <p:sldId id="272" r:id="rId15"/>
    <p:sldId id="267" r:id="rId16"/>
    <p:sldId id="268" r:id="rId17"/>
    <p:sldId id="269" r:id="rId18"/>
    <p:sldId id="274" r:id="rId19"/>
    <p:sldId id="271" r:id="rId20"/>
    <p:sldId id="275" r:id="rId21"/>
    <p:sldId id="276" r:id="rId22"/>
    <p:sldId id="277" r:id="rId23"/>
    <p:sldId id="278"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8D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72" autoAdjust="0"/>
    <p:restoredTop sz="94660"/>
  </p:normalViewPr>
  <p:slideViewPr>
    <p:cSldViewPr snapToGrid="0">
      <p:cViewPr varScale="1">
        <p:scale>
          <a:sx n="80" d="100"/>
          <a:sy n="80" d="100"/>
        </p:scale>
        <p:origin x="3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Am I Learning about my Feelings?</c:v>
                </c:pt>
              </c:strCache>
            </c:strRef>
          </c:tx>
          <c:spPr>
            <a:solidFill>
              <a:schemeClr val="accent1"/>
            </a:solidFill>
            <a:ln>
              <a:noFill/>
            </a:ln>
            <a:effectLst/>
          </c:spPr>
          <c:invertIfNegative val="0"/>
          <c:cat>
            <c:strRef>
              <c:f>Sheet1!$A$2:$A$5</c:f>
              <c:strCache>
                <c:ptCount val="3"/>
                <c:pt idx="0">
                  <c:v>Yes</c:v>
                </c:pt>
                <c:pt idx="1">
                  <c:v>No</c:v>
                </c:pt>
                <c:pt idx="2">
                  <c:v>I don't know</c:v>
                </c:pt>
              </c:strCache>
            </c:strRef>
          </c:cat>
          <c:val>
            <c:numRef>
              <c:f>Sheet1!$B$2:$B$5</c:f>
              <c:numCache>
                <c:formatCode>General</c:formatCode>
                <c:ptCount val="4"/>
                <c:pt idx="0">
                  <c:v>92</c:v>
                </c:pt>
                <c:pt idx="1">
                  <c:v>3</c:v>
                </c:pt>
                <c:pt idx="2">
                  <c:v>5</c:v>
                </c:pt>
              </c:numCache>
            </c:numRef>
          </c:val>
          <c:extLst>
            <c:ext xmlns:c16="http://schemas.microsoft.com/office/drawing/2014/chart" uri="{C3380CC4-5D6E-409C-BE32-E72D297353CC}">
              <c16:uniqueId val="{00000000-F815-495E-903B-EBA49D394837}"/>
            </c:ext>
          </c:extLst>
        </c:ser>
        <c:dLbls>
          <c:showLegendKey val="0"/>
          <c:showVal val="0"/>
          <c:showCatName val="0"/>
          <c:showSerName val="0"/>
          <c:showPercent val="0"/>
          <c:showBubbleSize val="0"/>
        </c:dLbls>
        <c:gapWidth val="182"/>
        <c:axId val="453834864"/>
        <c:axId val="453836112"/>
      </c:barChart>
      <c:catAx>
        <c:axId val="45383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836112"/>
        <c:crosses val="autoZero"/>
        <c:auto val="1"/>
        <c:lblAlgn val="ctr"/>
        <c:lblOffset val="100"/>
        <c:noMultiLvlLbl val="0"/>
      </c:catAx>
      <c:valAx>
        <c:axId val="453836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83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Can I Identify Certain Emotions?</a:t>
            </a:r>
          </a:p>
        </c:rich>
      </c:tx>
      <c:layout>
        <c:manualLayout>
          <c:xMode val="edge"/>
          <c:yMode val="edge"/>
          <c:x val="0.1098939757196764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Can I Identify certain Emotions?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64-4C46-AC6D-0E36A1C17DA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64-4C46-AC6D-0E36A1C17DA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64-4C46-AC6D-0E36A1C17DA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C64-4C46-AC6D-0E36A1C17DAB}"/>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Yes</c:v>
                </c:pt>
                <c:pt idx="1">
                  <c:v>No</c:v>
                </c:pt>
                <c:pt idx="2">
                  <c:v>I Don't Know</c:v>
                </c:pt>
              </c:strCache>
            </c:strRef>
          </c:cat>
          <c:val>
            <c:numRef>
              <c:f>Sheet1!$B$2:$B$5</c:f>
              <c:numCache>
                <c:formatCode>0%</c:formatCode>
                <c:ptCount val="4"/>
                <c:pt idx="0">
                  <c:v>0.73</c:v>
                </c:pt>
                <c:pt idx="1">
                  <c:v>0.1</c:v>
                </c:pt>
                <c:pt idx="2">
                  <c:v>0.17</c:v>
                </c:pt>
              </c:numCache>
            </c:numRef>
          </c:val>
          <c:extLst>
            <c:ext xmlns:c16="http://schemas.microsoft.com/office/drawing/2014/chart" uri="{C3380CC4-5D6E-409C-BE32-E72D297353CC}">
              <c16:uniqueId val="{00000000-8BFA-478C-A891-9F6CCE6EDD13}"/>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[Copy of May 31 Pivots V2.xlsx]PM Pivot!PivotTable10</c:name>
    <c:fmtId val="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PM Benchmarks – All Students</a:t>
            </a:r>
            <a:r>
              <a:rPr lang="en-US" baseline="0" dirty="0"/>
              <a:t> Grade 1-3 </a:t>
            </a:r>
          </a:p>
          <a:p>
            <a:pPr>
              <a:defRPr/>
            </a:pPr>
            <a:r>
              <a:rPr lang="en-US" baseline="0" dirty="0"/>
              <a:t>Eileen Madson School May 2022</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25400">
            <a:solidFill>
              <a:schemeClr val="lt1"/>
            </a:solidFill>
          </a:ln>
          <a:effectLst/>
          <a:sp3d contourW="25400">
            <a:contourClr>
              <a:schemeClr val="lt1"/>
            </a:contourClr>
          </a:sp3d>
        </c:spPr>
      </c:pivotFmt>
      <c:pivotFmt>
        <c:idx val="2"/>
        <c:spPr>
          <a:solidFill>
            <a:schemeClr val="accent2"/>
          </a:solidFill>
          <a:ln w="25400">
            <a:solidFill>
              <a:schemeClr val="lt1"/>
            </a:solidFill>
          </a:ln>
          <a:effectLst/>
          <a:sp3d contourW="25400">
            <a:contourClr>
              <a:schemeClr val="lt1"/>
            </a:contourClr>
          </a:sp3d>
        </c:spPr>
      </c:pivotFmt>
      <c:pivotFmt>
        <c:idx val="3"/>
        <c:spPr>
          <a:solidFill>
            <a:schemeClr val="accent3"/>
          </a:solidFill>
          <a:ln w="25400">
            <a:solidFill>
              <a:schemeClr val="lt1"/>
            </a:solidFill>
          </a:ln>
          <a:effectLst/>
          <a:sp3d contourW="25400">
            <a:contourClr>
              <a:schemeClr val="lt1"/>
            </a:contourClr>
          </a:sp3d>
        </c:spPr>
      </c:pivotFmt>
      <c:pivotFmt>
        <c:idx val="4"/>
        <c:spPr>
          <a:solidFill>
            <a:schemeClr val="accent4"/>
          </a:solidFill>
          <a:ln w="25400">
            <a:solidFill>
              <a:schemeClr val="lt1"/>
            </a:solidFill>
          </a:ln>
          <a:effectLst/>
          <a:sp3d contourW="25400">
            <a:contourClr>
              <a:schemeClr val="lt1"/>
            </a:contourClr>
          </a:sp3d>
        </c:spPr>
      </c:pivotFmt>
      <c:pivotFmt>
        <c:idx val="5"/>
        <c:spPr>
          <a:solidFill>
            <a:schemeClr val="accent5"/>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
        <c:spPr>
          <a:solidFill>
            <a:schemeClr val="accent2"/>
          </a:solidFill>
          <a:ln w="25400">
            <a:solidFill>
              <a:schemeClr val="lt1"/>
            </a:solidFill>
          </a:ln>
          <a:effectLst/>
          <a:sp3d contourW="25400">
            <a:contourClr>
              <a:schemeClr val="lt1"/>
            </a:contourClr>
          </a:sp3d>
        </c:spPr>
      </c:pivotFmt>
      <c:pivotFmt>
        <c:idx val="8"/>
        <c:spPr>
          <a:solidFill>
            <a:schemeClr val="accent3"/>
          </a:solidFill>
          <a:ln w="25400">
            <a:solidFill>
              <a:schemeClr val="lt1"/>
            </a:solidFill>
          </a:ln>
          <a:effectLst/>
          <a:sp3d contourW="25400">
            <a:contourClr>
              <a:schemeClr val="lt1"/>
            </a:contourClr>
          </a:sp3d>
        </c:spPr>
      </c:pivotFmt>
      <c:pivotFmt>
        <c:idx val="9"/>
        <c:spPr>
          <a:solidFill>
            <a:schemeClr val="accent4"/>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chemeClr val="accent2"/>
          </a:solidFill>
          <a:ln w="25400">
            <a:solidFill>
              <a:schemeClr val="lt1"/>
            </a:solidFill>
          </a:ln>
          <a:effectLst/>
          <a:sp3d contourW="25400">
            <a:contourClr>
              <a:schemeClr val="lt1"/>
            </a:contourClr>
          </a:sp3d>
        </c:spPr>
      </c:pivotFmt>
      <c:pivotFmt>
        <c:idx val="12"/>
        <c:spPr>
          <a:solidFill>
            <a:schemeClr val="accent3"/>
          </a:solidFill>
          <a:ln w="25400">
            <a:solidFill>
              <a:schemeClr val="lt1"/>
            </a:solidFill>
          </a:ln>
          <a:effectLst/>
          <a:sp3d contourW="25400">
            <a:contourClr>
              <a:schemeClr val="lt1"/>
            </a:contourClr>
          </a:sp3d>
        </c:spPr>
      </c:pivotFmt>
      <c:pivotFmt>
        <c:idx val="13"/>
        <c:spPr>
          <a:solidFill>
            <a:schemeClr val="accent4"/>
          </a:solidFill>
          <a:ln w="25400">
            <a:solidFill>
              <a:schemeClr val="lt1"/>
            </a:solidFill>
          </a:ln>
          <a:effectLst/>
          <a:sp3d contourW="25400">
            <a:contourClr>
              <a:schemeClr val="lt1"/>
            </a:contourClr>
          </a:sp3d>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'PM Pivot'!$B$7</c:f>
              <c:strCache>
                <c:ptCount val="1"/>
                <c:pt idx="0">
                  <c:v>Total</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05E8-4BC1-970C-27242F8B3A7D}"/>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05E8-4BC1-970C-27242F8B3A7D}"/>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05E8-4BC1-970C-27242F8B3A7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5E8-4BC1-970C-27242F8B3A7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5E8-4BC1-970C-27242F8B3A7D}"/>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multiLvlStrRef>
              <c:f>'PM Pivot'!$A$8:$A$12</c:f>
              <c:multiLvlStrCache>
                <c:ptCount val="3"/>
                <c:lvl>
                  <c:pt idx="0">
                    <c:v>1</c:v>
                  </c:pt>
                  <c:pt idx="1">
                    <c:v>2</c:v>
                  </c:pt>
                  <c:pt idx="2">
                    <c:v>3</c:v>
                  </c:pt>
                </c:lvl>
                <c:lvl>
                  <c:pt idx="0">
                    <c:v>BC-PM Benchmarks</c:v>
                  </c:pt>
                </c:lvl>
              </c:multiLvlStrCache>
            </c:multiLvlStrRef>
          </c:cat>
          <c:val>
            <c:numRef>
              <c:f>'PM Pivot'!$B$8:$B$12</c:f>
              <c:numCache>
                <c:formatCode>General</c:formatCode>
                <c:ptCount val="3"/>
                <c:pt idx="0">
                  <c:v>52</c:v>
                </c:pt>
                <c:pt idx="1">
                  <c:v>18</c:v>
                </c:pt>
                <c:pt idx="2">
                  <c:v>99</c:v>
                </c:pt>
              </c:numCache>
            </c:numRef>
          </c:val>
          <c:extLst>
            <c:ext xmlns:c16="http://schemas.microsoft.com/office/drawing/2014/chart" uri="{C3380CC4-5D6E-409C-BE32-E72D297353CC}">
              <c16:uniqueId val="{0000000A-05E8-4BC1-970C-27242F8B3A7D}"/>
            </c:ext>
          </c:extLst>
        </c:ser>
        <c:dLbls>
          <c:showLegendKey val="0"/>
          <c:showVal val="0"/>
          <c:showCatName val="0"/>
          <c:showSerName val="0"/>
          <c:showPercent val="0"/>
          <c:showBubbleSize val="0"/>
          <c:showLeaderLines val="0"/>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108956692913385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Sheet2!$B$9:$B$10</c:f>
              <c:strCache>
                <c:ptCount val="2"/>
                <c:pt idx="0">
                  <c:v>EMP Report Card Data June 2022 ELA</c:v>
                </c:pt>
                <c:pt idx="1">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78-4AD8-A74A-D9D87D4A8C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78-4AD8-A74A-D9D87D4A8CD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678-4AD8-A74A-D9D87D4A8CD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678-4AD8-A74A-D9D87D4A8CDF}"/>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Sheet2!$A$11:$A$14</c:f>
              <c:strCache>
                <c:ptCount val="4"/>
                <c:pt idx="0">
                  <c:v>Emerging</c:v>
                </c:pt>
                <c:pt idx="1">
                  <c:v>Developing</c:v>
                </c:pt>
                <c:pt idx="2">
                  <c:v>Proficient</c:v>
                </c:pt>
                <c:pt idx="3">
                  <c:v>Extending</c:v>
                </c:pt>
              </c:strCache>
            </c:strRef>
          </c:cat>
          <c:val>
            <c:numRef>
              <c:f>Sheet2!$B$11:$B$14</c:f>
              <c:numCache>
                <c:formatCode>General</c:formatCode>
                <c:ptCount val="4"/>
                <c:pt idx="0">
                  <c:v>17.100000000000001</c:v>
                </c:pt>
                <c:pt idx="1">
                  <c:v>20.2</c:v>
                </c:pt>
                <c:pt idx="2">
                  <c:v>52.2</c:v>
                </c:pt>
                <c:pt idx="3">
                  <c:v>10.5</c:v>
                </c:pt>
              </c:numCache>
            </c:numRef>
          </c:val>
          <c:extLst>
            <c:ext xmlns:c16="http://schemas.microsoft.com/office/drawing/2014/chart" uri="{C3380CC4-5D6E-409C-BE32-E72D297353CC}">
              <c16:uniqueId val="{00000008-7678-4AD8-A74A-D9D87D4A8CDF}"/>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[Copy of May 31 Pivots V2.xlsx]SNAP Pivot!PivotTable1</c:name>
    <c:fmtId val="1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Eileen</a:t>
            </a:r>
            <a:r>
              <a:rPr lang="en-US" baseline="0" dirty="0"/>
              <a:t> Madson SNAP Assessment Results May 2022</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25400">
            <a:solidFill>
              <a:schemeClr val="lt1"/>
            </a:solidFill>
          </a:ln>
          <a:effectLst/>
          <a:sp3d contourW="25400">
            <a:contourClr>
              <a:schemeClr val="lt1"/>
            </a:contourClr>
          </a:sp3d>
        </c:spPr>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
        <c:spPr>
          <a:solidFill>
            <a:schemeClr val="accent1"/>
          </a:solidFill>
          <a:ln w="25400">
            <a:solidFill>
              <a:schemeClr val="lt1"/>
            </a:solidFill>
          </a:ln>
          <a:effectLst/>
          <a:sp3d contourW="25400">
            <a:contourClr>
              <a:schemeClr val="lt1"/>
            </a:contourClr>
          </a:sp3d>
        </c:spPr>
      </c:pivotFmt>
      <c:pivotFmt>
        <c:idx val="14"/>
        <c:spPr>
          <a:solidFill>
            <a:schemeClr val="accent1"/>
          </a:solidFill>
          <a:ln w="25400">
            <a:solidFill>
              <a:schemeClr val="lt1"/>
            </a:solidFill>
          </a:ln>
          <a:effectLst/>
          <a:sp3d contourW="25400">
            <a:contourClr>
              <a:schemeClr val="lt1"/>
            </a:contourClr>
          </a:sp3d>
        </c:spPr>
      </c:pivotFmt>
      <c:pivotFmt>
        <c:idx val="15"/>
        <c:spPr>
          <a:solidFill>
            <a:schemeClr val="accent1"/>
          </a:solidFill>
          <a:ln w="25400">
            <a:solidFill>
              <a:schemeClr val="lt1"/>
            </a:solidFill>
          </a:ln>
          <a:effectLst/>
          <a:sp3d contourW="25400">
            <a:contourClr>
              <a:schemeClr val="lt1"/>
            </a:contourClr>
          </a:sp3d>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'SNAP Pivot'!$B$7</c:f>
              <c:strCache>
                <c:ptCount val="1"/>
                <c:pt idx="0">
                  <c:v>Total</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0CB-468B-BE8A-2491BF37DF0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0CB-468B-BE8A-2491BF37DF0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0CB-468B-BE8A-2491BF37DF0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0CB-468B-BE8A-2491BF37DF0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0CB-468B-BE8A-2491BF37DF0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00CB-468B-BE8A-2491BF37DF0E}"/>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00CB-468B-BE8A-2491BF37DF0E}"/>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multiLvlStrRef>
              <c:f>'SNAP Pivot'!$A$8:$A$12</c:f>
              <c:multiLvlStrCache>
                <c:ptCount val="3"/>
                <c:lvl>
                  <c:pt idx="0">
                    <c:v>1</c:v>
                  </c:pt>
                  <c:pt idx="1">
                    <c:v>2</c:v>
                  </c:pt>
                  <c:pt idx="2">
                    <c:v>3</c:v>
                  </c:pt>
                </c:lvl>
                <c:lvl>
                  <c:pt idx="0">
                    <c:v>06 - SNAP Numeracy Assessment</c:v>
                  </c:pt>
                </c:lvl>
              </c:multiLvlStrCache>
            </c:multiLvlStrRef>
          </c:cat>
          <c:val>
            <c:numRef>
              <c:f>'SNAP Pivot'!$B$8:$B$12</c:f>
              <c:numCache>
                <c:formatCode>General</c:formatCode>
                <c:ptCount val="3"/>
                <c:pt idx="0">
                  <c:v>9</c:v>
                </c:pt>
                <c:pt idx="1">
                  <c:v>43</c:v>
                </c:pt>
                <c:pt idx="2">
                  <c:v>114</c:v>
                </c:pt>
              </c:numCache>
            </c:numRef>
          </c:val>
          <c:extLst>
            <c:ext xmlns:c16="http://schemas.microsoft.com/office/drawing/2014/chart" uri="{C3380CC4-5D6E-409C-BE32-E72D297353CC}">
              <c16:uniqueId val="{0000000E-00CB-468B-BE8A-2491BF37DF0E}"/>
            </c:ext>
          </c:extLst>
        </c:ser>
        <c:dLbls>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72694418387656656"/>
          <c:y val="0.58235184042485733"/>
          <c:w val="0.26158430589007853"/>
          <c:h val="0.327020168043834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EMP Report Card Data June 2022 Mathematics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Sheet3!$B$9:$B$10</c:f>
              <c:strCache>
                <c:ptCount val="2"/>
                <c:pt idx="0">
                  <c:v>EMP Report Card Data June 2022 Math</c:v>
                </c:pt>
                <c:pt idx="1">
                  <c:v>Percentage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E995-4C8D-BA29-BCA1BC00A27D}"/>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995-4C8D-BA29-BCA1BC00A27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E995-4C8D-BA29-BCA1BC00A27D}"/>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E995-4C8D-BA29-BCA1BC00A27D}"/>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Sheet3!$A$11:$A$14</c:f>
              <c:strCache>
                <c:ptCount val="4"/>
                <c:pt idx="0">
                  <c:v>Emerging</c:v>
                </c:pt>
                <c:pt idx="1">
                  <c:v>Developing</c:v>
                </c:pt>
                <c:pt idx="2">
                  <c:v>Proficient</c:v>
                </c:pt>
                <c:pt idx="3">
                  <c:v>Extending</c:v>
                </c:pt>
              </c:strCache>
            </c:strRef>
          </c:cat>
          <c:val>
            <c:numRef>
              <c:f>Sheet3!$B$11:$B$14</c:f>
              <c:numCache>
                <c:formatCode>General</c:formatCode>
                <c:ptCount val="4"/>
                <c:pt idx="0">
                  <c:v>6.1</c:v>
                </c:pt>
                <c:pt idx="1">
                  <c:v>18.399999999999999</c:v>
                </c:pt>
                <c:pt idx="2">
                  <c:v>71.5</c:v>
                </c:pt>
                <c:pt idx="3">
                  <c:v>3.9</c:v>
                </c:pt>
              </c:numCache>
            </c:numRef>
          </c:val>
          <c:extLst>
            <c:ext xmlns:c16="http://schemas.microsoft.com/office/drawing/2014/chart" uri="{C3380CC4-5D6E-409C-BE32-E72D297353CC}">
              <c16:uniqueId val="{00000008-E995-4C8D-BA29-BCA1BC00A27D}"/>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Eileen Madson Counsellor Support</a:t>
            </a:r>
            <a:r>
              <a:rPr lang="en-US" baseline="0"/>
              <a:t> 2022</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Sheet1!$B$30</c:f>
              <c:strCache>
                <c:ptCount val="1"/>
                <c:pt idx="0">
                  <c:v>Self-reguation</c:v>
                </c:pt>
              </c:strCache>
            </c:strRef>
          </c:tx>
          <c:spPr>
            <a:solidFill>
              <a:schemeClr val="accent1"/>
            </a:solidFill>
            <a:ln>
              <a:noFill/>
            </a:ln>
            <a:effectLst/>
          </c:spPr>
          <c:invertIfNegative val="0"/>
          <c:val>
            <c:numRef>
              <c:f>Sheet1!$B$31</c:f>
              <c:numCache>
                <c:formatCode>0%</c:formatCode>
                <c:ptCount val="1"/>
                <c:pt idx="0">
                  <c:v>0.47</c:v>
                </c:pt>
              </c:numCache>
            </c:numRef>
          </c:val>
          <c:extLst>
            <c:ext xmlns:c16="http://schemas.microsoft.com/office/drawing/2014/chart" uri="{C3380CC4-5D6E-409C-BE32-E72D297353CC}">
              <c16:uniqueId val="{00000000-37E0-4614-B581-59F9CAE09165}"/>
            </c:ext>
          </c:extLst>
        </c:ser>
        <c:ser>
          <c:idx val="1"/>
          <c:order val="1"/>
          <c:tx>
            <c:strRef>
              <c:f>Sheet1!$C$30</c:f>
              <c:strCache>
                <c:ptCount val="1"/>
                <c:pt idx="0">
                  <c:v>Emotional Awareness</c:v>
                </c:pt>
              </c:strCache>
            </c:strRef>
          </c:tx>
          <c:spPr>
            <a:solidFill>
              <a:schemeClr val="accent2"/>
            </a:solidFill>
            <a:ln>
              <a:noFill/>
            </a:ln>
            <a:effectLst/>
          </c:spPr>
          <c:invertIfNegative val="0"/>
          <c:val>
            <c:numRef>
              <c:f>Sheet1!$C$31</c:f>
              <c:numCache>
                <c:formatCode>0%</c:formatCode>
                <c:ptCount val="1"/>
                <c:pt idx="0">
                  <c:v>0.47</c:v>
                </c:pt>
              </c:numCache>
            </c:numRef>
          </c:val>
          <c:extLst>
            <c:ext xmlns:c16="http://schemas.microsoft.com/office/drawing/2014/chart" uri="{C3380CC4-5D6E-409C-BE32-E72D297353CC}">
              <c16:uniqueId val="{00000001-37E0-4614-B581-59F9CAE09165}"/>
            </c:ext>
          </c:extLst>
        </c:ser>
        <c:ser>
          <c:idx val="2"/>
          <c:order val="2"/>
          <c:tx>
            <c:strRef>
              <c:f>Sheet1!$D$30</c:f>
              <c:strCache>
                <c:ptCount val="1"/>
                <c:pt idx="0">
                  <c:v>Social Skills</c:v>
                </c:pt>
              </c:strCache>
            </c:strRef>
          </c:tx>
          <c:spPr>
            <a:solidFill>
              <a:schemeClr val="accent3"/>
            </a:solidFill>
            <a:ln>
              <a:noFill/>
            </a:ln>
            <a:effectLst/>
          </c:spPr>
          <c:invertIfNegative val="0"/>
          <c:val>
            <c:numRef>
              <c:f>Sheet1!$D$31</c:f>
              <c:numCache>
                <c:formatCode>0%</c:formatCode>
                <c:ptCount val="1"/>
                <c:pt idx="0">
                  <c:v>0.06</c:v>
                </c:pt>
              </c:numCache>
            </c:numRef>
          </c:val>
          <c:extLst>
            <c:ext xmlns:c16="http://schemas.microsoft.com/office/drawing/2014/chart" uri="{C3380CC4-5D6E-409C-BE32-E72D297353CC}">
              <c16:uniqueId val="{00000002-37E0-4614-B581-59F9CAE09165}"/>
            </c:ext>
          </c:extLst>
        </c:ser>
        <c:ser>
          <c:idx val="3"/>
          <c:order val="3"/>
          <c:tx>
            <c:strRef>
              <c:f>Sheet1!$E$30</c:f>
              <c:strCache>
                <c:ptCount val="1"/>
                <c:pt idx="0">
                  <c:v>Possible Family Trauma</c:v>
                </c:pt>
              </c:strCache>
            </c:strRef>
          </c:tx>
          <c:spPr>
            <a:solidFill>
              <a:schemeClr val="accent4"/>
            </a:solidFill>
            <a:ln>
              <a:noFill/>
            </a:ln>
            <a:effectLst/>
          </c:spPr>
          <c:invertIfNegative val="0"/>
          <c:val>
            <c:numRef>
              <c:f>Sheet1!$E$31</c:f>
              <c:numCache>
                <c:formatCode>0%</c:formatCode>
                <c:ptCount val="1"/>
                <c:pt idx="0">
                  <c:v>0.3</c:v>
                </c:pt>
              </c:numCache>
            </c:numRef>
          </c:val>
          <c:extLst>
            <c:ext xmlns:c16="http://schemas.microsoft.com/office/drawing/2014/chart" uri="{C3380CC4-5D6E-409C-BE32-E72D297353CC}">
              <c16:uniqueId val="{00000003-37E0-4614-B581-59F9CAE09165}"/>
            </c:ext>
          </c:extLst>
        </c:ser>
        <c:ser>
          <c:idx val="4"/>
          <c:order val="4"/>
          <c:tx>
            <c:strRef>
              <c:f>Sheet1!$F$30</c:f>
              <c:strCache>
                <c:ptCount val="1"/>
                <c:pt idx="0">
                  <c:v>Communication</c:v>
                </c:pt>
              </c:strCache>
            </c:strRef>
          </c:tx>
          <c:spPr>
            <a:solidFill>
              <a:schemeClr val="accent5"/>
            </a:solidFill>
            <a:ln>
              <a:noFill/>
            </a:ln>
            <a:effectLst/>
          </c:spPr>
          <c:invertIfNegative val="0"/>
          <c:val>
            <c:numRef>
              <c:f>Sheet1!$F$31</c:f>
              <c:numCache>
                <c:formatCode>0%</c:formatCode>
                <c:ptCount val="1"/>
                <c:pt idx="0">
                  <c:v>0.18</c:v>
                </c:pt>
              </c:numCache>
            </c:numRef>
          </c:val>
          <c:extLst>
            <c:ext xmlns:c16="http://schemas.microsoft.com/office/drawing/2014/chart" uri="{C3380CC4-5D6E-409C-BE32-E72D297353CC}">
              <c16:uniqueId val="{00000004-37E0-4614-B581-59F9CAE09165}"/>
            </c:ext>
          </c:extLst>
        </c:ser>
        <c:ser>
          <c:idx val="5"/>
          <c:order val="5"/>
          <c:tx>
            <c:strRef>
              <c:f>Sheet1!$G$30</c:f>
              <c:strCache>
                <c:ptCount val="1"/>
                <c:pt idx="0">
                  <c:v>Connection</c:v>
                </c:pt>
              </c:strCache>
            </c:strRef>
          </c:tx>
          <c:spPr>
            <a:solidFill>
              <a:schemeClr val="accent6"/>
            </a:solidFill>
            <a:ln>
              <a:noFill/>
            </a:ln>
            <a:effectLst/>
          </c:spPr>
          <c:invertIfNegative val="0"/>
          <c:val>
            <c:numRef>
              <c:f>Sheet1!$G$31</c:f>
              <c:numCache>
                <c:formatCode>0%</c:formatCode>
                <c:ptCount val="1"/>
                <c:pt idx="0">
                  <c:v>0.41</c:v>
                </c:pt>
              </c:numCache>
            </c:numRef>
          </c:val>
          <c:extLst>
            <c:ext xmlns:c16="http://schemas.microsoft.com/office/drawing/2014/chart" uri="{C3380CC4-5D6E-409C-BE32-E72D297353CC}">
              <c16:uniqueId val="{00000005-37E0-4614-B581-59F9CAE09165}"/>
            </c:ext>
          </c:extLst>
        </c:ser>
        <c:ser>
          <c:idx val="6"/>
          <c:order val="6"/>
          <c:tx>
            <c:strRef>
              <c:f>Sheet1!$H$30</c:f>
              <c:strCache>
                <c:ptCount val="1"/>
                <c:pt idx="0">
                  <c:v>Anxiety</c:v>
                </c:pt>
              </c:strCache>
            </c:strRef>
          </c:tx>
          <c:spPr>
            <a:solidFill>
              <a:schemeClr val="accent1">
                <a:lumMod val="60000"/>
              </a:schemeClr>
            </a:solidFill>
            <a:ln>
              <a:noFill/>
            </a:ln>
            <a:effectLst/>
          </c:spPr>
          <c:invertIfNegative val="0"/>
          <c:val>
            <c:numRef>
              <c:f>Sheet1!$H$31</c:f>
              <c:numCache>
                <c:formatCode>0%</c:formatCode>
                <c:ptCount val="1"/>
                <c:pt idx="0">
                  <c:v>0.65</c:v>
                </c:pt>
              </c:numCache>
            </c:numRef>
          </c:val>
          <c:extLst>
            <c:ext xmlns:c16="http://schemas.microsoft.com/office/drawing/2014/chart" uri="{C3380CC4-5D6E-409C-BE32-E72D297353CC}">
              <c16:uniqueId val="{00000006-37E0-4614-B581-59F9CAE09165}"/>
            </c:ext>
          </c:extLst>
        </c:ser>
        <c:ser>
          <c:idx val="7"/>
          <c:order val="7"/>
          <c:tx>
            <c:strRef>
              <c:f>Sheet1!$I$30</c:f>
              <c:strCache>
                <c:ptCount val="1"/>
                <c:pt idx="0">
                  <c:v>Self Esteem</c:v>
                </c:pt>
              </c:strCache>
            </c:strRef>
          </c:tx>
          <c:spPr>
            <a:solidFill>
              <a:schemeClr val="accent2">
                <a:lumMod val="60000"/>
              </a:schemeClr>
            </a:solidFill>
            <a:ln>
              <a:noFill/>
            </a:ln>
            <a:effectLst/>
          </c:spPr>
          <c:invertIfNegative val="0"/>
          <c:val>
            <c:numRef>
              <c:f>Sheet1!$I$31</c:f>
              <c:numCache>
                <c:formatCode>0%</c:formatCode>
                <c:ptCount val="1"/>
                <c:pt idx="0">
                  <c:v>0.06</c:v>
                </c:pt>
              </c:numCache>
            </c:numRef>
          </c:val>
          <c:extLst>
            <c:ext xmlns:c16="http://schemas.microsoft.com/office/drawing/2014/chart" uri="{C3380CC4-5D6E-409C-BE32-E72D297353CC}">
              <c16:uniqueId val="{00000007-37E0-4614-B581-59F9CAE09165}"/>
            </c:ext>
          </c:extLst>
        </c:ser>
        <c:ser>
          <c:idx val="8"/>
          <c:order val="8"/>
          <c:tx>
            <c:strRef>
              <c:f>Sheet1!$J$30</c:f>
              <c:strCache>
                <c:ptCount val="1"/>
                <c:pt idx="0">
                  <c:v>Other</c:v>
                </c:pt>
              </c:strCache>
            </c:strRef>
          </c:tx>
          <c:spPr>
            <a:solidFill>
              <a:schemeClr val="accent3">
                <a:lumMod val="60000"/>
              </a:schemeClr>
            </a:solidFill>
            <a:ln>
              <a:noFill/>
            </a:ln>
            <a:effectLst/>
          </c:spPr>
          <c:invertIfNegative val="0"/>
          <c:val>
            <c:numRef>
              <c:f>Sheet1!$J$31</c:f>
              <c:numCache>
                <c:formatCode>0%</c:formatCode>
                <c:ptCount val="1"/>
                <c:pt idx="0">
                  <c:v>0.24</c:v>
                </c:pt>
              </c:numCache>
            </c:numRef>
          </c:val>
          <c:extLst>
            <c:ext xmlns:c16="http://schemas.microsoft.com/office/drawing/2014/chart" uri="{C3380CC4-5D6E-409C-BE32-E72D297353CC}">
              <c16:uniqueId val="{00000008-37E0-4614-B581-59F9CAE09165}"/>
            </c:ext>
          </c:extLst>
        </c:ser>
        <c:dLbls>
          <c:showLegendKey val="0"/>
          <c:showVal val="0"/>
          <c:showCatName val="0"/>
          <c:showSerName val="0"/>
          <c:showPercent val="0"/>
          <c:showBubbleSize val="0"/>
        </c:dLbls>
        <c:gapWidth val="219"/>
        <c:overlap val="-27"/>
        <c:axId val="2058960239"/>
        <c:axId val="2058960655"/>
      </c:barChart>
      <c:catAx>
        <c:axId val="205896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8960655"/>
        <c:crosses val="autoZero"/>
        <c:auto val="1"/>
        <c:lblAlgn val="ctr"/>
        <c:lblOffset val="100"/>
        <c:noMultiLvlLbl val="0"/>
      </c:catAx>
      <c:valAx>
        <c:axId val="20589606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896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406A7B2-FD66-4E68-AEA6-15B9B1ED5F9F}" type="datetimeFigureOut">
              <a:rPr lang="en-US" smtClean="0"/>
              <a:t>9/8/2022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E2BCF93-80F8-437B-B137-4B10696B8BF4}" type="slidenum">
              <a:rPr lang="en-US" smtClean="0"/>
              <a:t>‹#›</a:t>
            </a:fld>
            <a:endParaRPr lang="en-US"/>
          </a:p>
        </p:txBody>
      </p:sp>
    </p:spTree>
    <p:extLst>
      <p:ext uri="{BB962C8B-B14F-4D97-AF65-F5344CB8AC3E}">
        <p14:creationId xmlns:p14="http://schemas.microsoft.com/office/powerpoint/2010/main" val="25049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EB49-21CA-4F4C-B18E-AC4427FAA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295C26-201F-485B-9BC7-7FDF1FCBD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25C920-1298-4AA4-A796-F8DA4DA30FD6}"/>
              </a:ext>
            </a:extLst>
          </p:cNvPr>
          <p:cNvSpPr>
            <a:spLocks noGrp="1"/>
          </p:cNvSpPr>
          <p:nvPr>
            <p:ph type="dt" sz="half" idx="10"/>
          </p:nvPr>
        </p:nvSpPr>
        <p:spPr/>
        <p:txBody>
          <a:bodyPr/>
          <a:lstStyle/>
          <a:p>
            <a:fld id="{F70D164A-662C-410F-961B-39917D276060}" type="datetime1">
              <a:rPr lang="en-US" smtClean="0"/>
              <a:t>9/8/2022</a:t>
            </a:fld>
            <a:endParaRPr lang="en-US"/>
          </a:p>
        </p:txBody>
      </p:sp>
      <p:sp>
        <p:nvSpPr>
          <p:cNvPr id="5" name="Footer Placeholder 4">
            <a:extLst>
              <a:ext uri="{FF2B5EF4-FFF2-40B4-BE49-F238E27FC236}">
                <a16:creationId xmlns:a16="http://schemas.microsoft.com/office/drawing/2014/main" id="{03AC03B2-A6F5-47E2-8276-E93381FB9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2FEB-E091-4CA3-BB8D-DC5284149E2C}"/>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0989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E677-5A7B-4533-8CB2-10DFEE43F6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27CAA-6B9C-44E2-AD92-B9A9CFAD2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21EA9-8ACE-4AE0-9491-AB9B0602AE65}"/>
              </a:ext>
            </a:extLst>
          </p:cNvPr>
          <p:cNvSpPr>
            <a:spLocks noGrp="1"/>
          </p:cNvSpPr>
          <p:nvPr>
            <p:ph type="dt" sz="half" idx="10"/>
          </p:nvPr>
        </p:nvSpPr>
        <p:spPr/>
        <p:txBody>
          <a:bodyPr/>
          <a:lstStyle/>
          <a:p>
            <a:fld id="{786CB4AB-6CE2-4722-9D17-860A92226F48}" type="datetime1">
              <a:rPr lang="en-US" smtClean="0"/>
              <a:t>9/8/2022</a:t>
            </a:fld>
            <a:endParaRPr lang="en-US"/>
          </a:p>
        </p:txBody>
      </p:sp>
      <p:sp>
        <p:nvSpPr>
          <p:cNvPr id="5" name="Footer Placeholder 4">
            <a:extLst>
              <a:ext uri="{FF2B5EF4-FFF2-40B4-BE49-F238E27FC236}">
                <a16:creationId xmlns:a16="http://schemas.microsoft.com/office/drawing/2014/main" id="{B7E8F7E3-4706-45FF-AF07-EC4422D84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56D1-FC09-4C43-82F0-73CAA5E4E61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0911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87FD-5999-4879-A7B9-FD37A843F6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30DEC-64CF-4FC3-84DC-345A88789A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DDDC5-F056-4CF9-8C87-7C88F543C12D}"/>
              </a:ext>
            </a:extLst>
          </p:cNvPr>
          <p:cNvSpPr>
            <a:spLocks noGrp="1"/>
          </p:cNvSpPr>
          <p:nvPr>
            <p:ph type="dt" sz="half" idx="10"/>
          </p:nvPr>
        </p:nvSpPr>
        <p:spPr/>
        <p:txBody>
          <a:bodyPr/>
          <a:lstStyle/>
          <a:p>
            <a:fld id="{682F91DB-782A-4AEB-87F3-410127E9FC23}" type="datetime1">
              <a:rPr lang="en-US" smtClean="0"/>
              <a:t>9/8/2022</a:t>
            </a:fld>
            <a:endParaRPr lang="en-US"/>
          </a:p>
        </p:txBody>
      </p:sp>
      <p:sp>
        <p:nvSpPr>
          <p:cNvPr id="5" name="Footer Placeholder 4">
            <a:extLst>
              <a:ext uri="{FF2B5EF4-FFF2-40B4-BE49-F238E27FC236}">
                <a16:creationId xmlns:a16="http://schemas.microsoft.com/office/drawing/2014/main" id="{CBF109E7-5558-4087-AE19-AC3FBDAF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9BE2-D65C-48C3-B6F0-3E683AE4B991}"/>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663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AD69-3031-4000-A192-734A7E88F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549F7-6FD5-4517-A512-58B9337545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4A3C5-46EF-4EEF-A503-F35627BEBE59}"/>
              </a:ext>
            </a:extLst>
          </p:cNvPr>
          <p:cNvSpPr>
            <a:spLocks noGrp="1"/>
          </p:cNvSpPr>
          <p:nvPr>
            <p:ph type="dt" sz="half" idx="10"/>
          </p:nvPr>
        </p:nvSpPr>
        <p:spPr/>
        <p:txBody>
          <a:bodyPr/>
          <a:lstStyle/>
          <a:p>
            <a:fld id="{EC5A3305-25A9-44A6-8976-C24E47248533}" type="datetime1">
              <a:rPr lang="en-US" smtClean="0"/>
              <a:t>9/8/2022</a:t>
            </a:fld>
            <a:endParaRPr lang="en-US"/>
          </a:p>
        </p:txBody>
      </p:sp>
      <p:sp>
        <p:nvSpPr>
          <p:cNvPr id="5" name="Footer Placeholder 4">
            <a:extLst>
              <a:ext uri="{FF2B5EF4-FFF2-40B4-BE49-F238E27FC236}">
                <a16:creationId xmlns:a16="http://schemas.microsoft.com/office/drawing/2014/main" id="{D157A0E6-BB17-41E9-8DC2-2144406B2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DCE6D-1E3E-4ECB-A12B-1983814A03A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97416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CC09-B855-45AF-9DDB-5B7ADDE98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0EBAF-98BB-4B19-9CB3-CAD80DBCB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032DE0-7DD1-4F5B-BC71-8B2661CDC989}"/>
              </a:ext>
            </a:extLst>
          </p:cNvPr>
          <p:cNvSpPr>
            <a:spLocks noGrp="1"/>
          </p:cNvSpPr>
          <p:nvPr>
            <p:ph type="dt" sz="half" idx="10"/>
          </p:nvPr>
        </p:nvSpPr>
        <p:spPr/>
        <p:txBody>
          <a:bodyPr/>
          <a:lstStyle/>
          <a:p>
            <a:fld id="{6B8B7850-1423-41ED-9700-4B94662104FB}" type="datetime1">
              <a:rPr lang="en-US" smtClean="0"/>
              <a:t>9/8/2022</a:t>
            </a:fld>
            <a:endParaRPr lang="en-US"/>
          </a:p>
        </p:txBody>
      </p:sp>
      <p:sp>
        <p:nvSpPr>
          <p:cNvPr id="5" name="Footer Placeholder 4">
            <a:extLst>
              <a:ext uri="{FF2B5EF4-FFF2-40B4-BE49-F238E27FC236}">
                <a16:creationId xmlns:a16="http://schemas.microsoft.com/office/drawing/2014/main" id="{3F9D2B86-0A94-4B7A-86C7-6B87BC4EE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71ACA-036C-4878-B4F3-DCF502F39A07}"/>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35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915-0A91-48FE-A186-243E4ADF6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B63F4-D0C4-4269-B73B-00A45D0FCB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A7A43-F4BB-40CC-9B41-995F01E2E0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A231-ABF9-4DCD-98CE-490198E05363}"/>
              </a:ext>
            </a:extLst>
          </p:cNvPr>
          <p:cNvSpPr>
            <a:spLocks noGrp="1"/>
          </p:cNvSpPr>
          <p:nvPr>
            <p:ph type="dt" sz="half" idx="10"/>
          </p:nvPr>
        </p:nvSpPr>
        <p:spPr/>
        <p:txBody>
          <a:bodyPr/>
          <a:lstStyle/>
          <a:p>
            <a:fld id="{01EAC6A1-7700-406A-86E8-E692C75F40A7}" type="datetime1">
              <a:rPr lang="en-US" smtClean="0"/>
              <a:t>9/8/2022</a:t>
            </a:fld>
            <a:endParaRPr lang="en-US"/>
          </a:p>
        </p:txBody>
      </p:sp>
      <p:sp>
        <p:nvSpPr>
          <p:cNvPr id="6" name="Footer Placeholder 5">
            <a:extLst>
              <a:ext uri="{FF2B5EF4-FFF2-40B4-BE49-F238E27FC236}">
                <a16:creationId xmlns:a16="http://schemas.microsoft.com/office/drawing/2014/main" id="{9922399B-B9E6-4393-8F9B-D0DA6EB9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0E106-676F-4201-A835-18256B087D52}"/>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79537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67F1-151F-419E-A547-79501BF6A6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E8DB4-BCFF-4A66-9EC3-EAEDED591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D91E16-596A-4074-9DB5-A4F5ED7C5C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6E0FEFE-9824-4F69-ABB3-24FEF4B30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36724-2046-462B-9B18-023E862D48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7A40987-B350-4EBC-9C5A-3D9997D4C87D}"/>
              </a:ext>
            </a:extLst>
          </p:cNvPr>
          <p:cNvSpPr>
            <a:spLocks noGrp="1"/>
          </p:cNvSpPr>
          <p:nvPr>
            <p:ph type="dt" sz="half" idx="10"/>
          </p:nvPr>
        </p:nvSpPr>
        <p:spPr/>
        <p:txBody>
          <a:bodyPr/>
          <a:lstStyle/>
          <a:p>
            <a:fld id="{CD614286-5904-4172-83BF-4B4E6038802D}" type="datetime1">
              <a:rPr lang="en-US" smtClean="0"/>
              <a:t>9/8/2022</a:t>
            </a:fld>
            <a:endParaRPr lang="en-US"/>
          </a:p>
        </p:txBody>
      </p:sp>
      <p:sp>
        <p:nvSpPr>
          <p:cNvPr id="8" name="Footer Placeholder 7">
            <a:extLst>
              <a:ext uri="{FF2B5EF4-FFF2-40B4-BE49-F238E27FC236}">
                <a16:creationId xmlns:a16="http://schemas.microsoft.com/office/drawing/2014/main" id="{D5B51AA3-C550-4F73-8D92-CDA1E9792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7FDFB-A28B-4D20-8E38-EB3C5B18FDB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57898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2F48-8405-4B3D-BEBC-BFDD7F6A04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859936-2996-4FCA-9128-7ADD8187F2BD}"/>
              </a:ext>
            </a:extLst>
          </p:cNvPr>
          <p:cNvSpPr>
            <a:spLocks noGrp="1"/>
          </p:cNvSpPr>
          <p:nvPr>
            <p:ph type="dt" sz="half" idx="10"/>
          </p:nvPr>
        </p:nvSpPr>
        <p:spPr/>
        <p:txBody>
          <a:bodyPr/>
          <a:lstStyle/>
          <a:p>
            <a:fld id="{22179D0F-2020-4190-B4DD-A69A8721CF18}" type="datetime1">
              <a:rPr lang="en-US" smtClean="0"/>
              <a:t>9/8/2022</a:t>
            </a:fld>
            <a:endParaRPr lang="en-US"/>
          </a:p>
        </p:txBody>
      </p:sp>
      <p:sp>
        <p:nvSpPr>
          <p:cNvPr id="4" name="Footer Placeholder 3">
            <a:extLst>
              <a:ext uri="{FF2B5EF4-FFF2-40B4-BE49-F238E27FC236}">
                <a16:creationId xmlns:a16="http://schemas.microsoft.com/office/drawing/2014/main" id="{686E18E5-2A0E-43EF-B960-F9F59A349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550CAD-A45B-4B9F-B5FB-9D20A00B37DE}"/>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11998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BDDB2-7E74-4358-96DD-983217652CBC}"/>
              </a:ext>
            </a:extLst>
          </p:cNvPr>
          <p:cNvSpPr>
            <a:spLocks noGrp="1"/>
          </p:cNvSpPr>
          <p:nvPr>
            <p:ph type="dt" sz="half" idx="10"/>
          </p:nvPr>
        </p:nvSpPr>
        <p:spPr/>
        <p:txBody>
          <a:bodyPr/>
          <a:lstStyle/>
          <a:p>
            <a:fld id="{005F2278-14A6-49EE-87BE-8073C8FC6AE8}" type="datetime1">
              <a:rPr lang="en-US" smtClean="0"/>
              <a:t>9/8/2022</a:t>
            </a:fld>
            <a:endParaRPr lang="en-US"/>
          </a:p>
        </p:txBody>
      </p:sp>
      <p:sp>
        <p:nvSpPr>
          <p:cNvPr id="3" name="Footer Placeholder 2">
            <a:extLst>
              <a:ext uri="{FF2B5EF4-FFF2-40B4-BE49-F238E27FC236}">
                <a16:creationId xmlns:a16="http://schemas.microsoft.com/office/drawing/2014/main" id="{CACD1545-8C9E-4089-9312-6D215CAC7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B39AF-C4A1-4B3F-8CDA-3237D7BF14D4}"/>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027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FD04-056F-4DF3-B091-EF40595FC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96E1D7-B1FA-4F0D-9F55-B69A6FE9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E065CD-EC7C-4FAF-9FB1-1670A4EF0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84308-3793-4D04-BCC4-5A6A025C12BA}"/>
              </a:ext>
            </a:extLst>
          </p:cNvPr>
          <p:cNvSpPr>
            <a:spLocks noGrp="1"/>
          </p:cNvSpPr>
          <p:nvPr>
            <p:ph type="dt" sz="half" idx="10"/>
          </p:nvPr>
        </p:nvSpPr>
        <p:spPr/>
        <p:txBody>
          <a:bodyPr/>
          <a:lstStyle/>
          <a:p>
            <a:fld id="{9E002AFE-A69E-4D28-9042-6668B0C4D9AA}" type="datetime1">
              <a:rPr lang="en-US" smtClean="0"/>
              <a:t>9/8/2022</a:t>
            </a:fld>
            <a:endParaRPr lang="en-US"/>
          </a:p>
        </p:txBody>
      </p:sp>
      <p:sp>
        <p:nvSpPr>
          <p:cNvPr id="6" name="Footer Placeholder 5">
            <a:extLst>
              <a:ext uri="{FF2B5EF4-FFF2-40B4-BE49-F238E27FC236}">
                <a16:creationId xmlns:a16="http://schemas.microsoft.com/office/drawing/2014/main" id="{9251BBA8-D4EA-48E6-B979-7B02B88D5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582D0-5B2C-4F49-87D9-484E0CE267D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75251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468-59E3-4BC5-B8FB-DDF1391A0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B9212-1F02-4155-BE8D-0D142D224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BD333F-069F-44B9-A57E-37ABDCDE6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599BDC-1822-4FD7-9882-73225C2417D5}"/>
              </a:ext>
            </a:extLst>
          </p:cNvPr>
          <p:cNvSpPr>
            <a:spLocks noGrp="1"/>
          </p:cNvSpPr>
          <p:nvPr>
            <p:ph type="dt" sz="half" idx="10"/>
          </p:nvPr>
        </p:nvSpPr>
        <p:spPr/>
        <p:txBody>
          <a:bodyPr/>
          <a:lstStyle/>
          <a:p>
            <a:fld id="{6939D183-68B8-4290-A929-E813D6DBB1F9}" type="datetime1">
              <a:rPr lang="en-US" smtClean="0"/>
              <a:t>9/8/2022</a:t>
            </a:fld>
            <a:endParaRPr lang="en-US"/>
          </a:p>
        </p:txBody>
      </p:sp>
      <p:sp>
        <p:nvSpPr>
          <p:cNvPr id="6" name="Footer Placeholder 5">
            <a:extLst>
              <a:ext uri="{FF2B5EF4-FFF2-40B4-BE49-F238E27FC236}">
                <a16:creationId xmlns:a16="http://schemas.microsoft.com/office/drawing/2014/main" id="{4113E9D6-4672-49A7-8C38-A20868EDE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CF582-43D1-45BB-9A26-1C2784DF032F}"/>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32724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C5B35-5C95-429F-A9D7-D22ABD2EF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8B4886-6A60-4C0B-B161-A8ABC2C69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A4A0E-E426-4EFC-A92F-FE903ED0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7AFA7-D55C-41B4-AEE8-196140B8F00B}" type="datetime1">
              <a:rPr lang="en-US" smtClean="0"/>
              <a:t>9/8/2022</a:t>
            </a:fld>
            <a:endParaRPr lang="en-US"/>
          </a:p>
        </p:txBody>
      </p:sp>
      <p:sp>
        <p:nvSpPr>
          <p:cNvPr id="5" name="Footer Placeholder 4">
            <a:extLst>
              <a:ext uri="{FF2B5EF4-FFF2-40B4-BE49-F238E27FC236}">
                <a16:creationId xmlns:a16="http://schemas.microsoft.com/office/drawing/2014/main" id="{38AE0C5F-388B-4263-B0C6-36B58B0EC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E8782-947C-49A9-A4C7-C13DBAE9E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F718-C1EF-4781-80DC-B411B2E0760A}" type="slidenum">
              <a:rPr lang="en-US" smtClean="0"/>
              <a:t>‹#›</a:t>
            </a:fld>
            <a:endParaRPr lang="en-US"/>
          </a:p>
        </p:txBody>
      </p:sp>
    </p:spTree>
    <p:extLst>
      <p:ext uri="{BB962C8B-B14F-4D97-AF65-F5344CB8AC3E}">
        <p14:creationId xmlns:p14="http://schemas.microsoft.com/office/powerpoint/2010/main" val="330234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C7E24D-4F0E-4050-BDE1-DB5EC1B03C6C}"/>
              </a:ext>
            </a:extLst>
          </p:cNvPr>
          <p:cNvSpPr txBox="1"/>
          <p:nvPr/>
        </p:nvSpPr>
        <p:spPr>
          <a:xfrm>
            <a:off x="8584162" y="2351315"/>
            <a:ext cx="2513077" cy="461665"/>
          </a:xfrm>
          <a:prstGeom prst="rect">
            <a:avLst/>
          </a:prstGeom>
          <a:noFill/>
        </p:spPr>
        <p:txBody>
          <a:bodyPr wrap="square" rtlCol="0">
            <a:spAutoFit/>
          </a:bodyPr>
          <a:lstStyle/>
          <a:p>
            <a:pPr algn="r"/>
            <a:r>
              <a:rPr lang="en-US" sz="2400" dirty="0">
                <a:solidFill>
                  <a:schemeClr val="bg1"/>
                </a:solidFill>
                <a:latin typeface="Roboto" panose="02000000000000000000" pitchFamily="2" charset="0"/>
                <a:ea typeface="Roboto" panose="02000000000000000000" pitchFamily="2" charset="0"/>
              </a:rPr>
              <a:t>2022-23</a:t>
            </a:r>
          </a:p>
        </p:txBody>
      </p:sp>
      <p:sp>
        <p:nvSpPr>
          <p:cNvPr id="15" name="TextBox 14">
            <a:extLst>
              <a:ext uri="{FF2B5EF4-FFF2-40B4-BE49-F238E27FC236}">
                <a16:creationId xmlns:a16="http://schemas.microsoft.com/office/drawing/2014/main" id="{4ECA52DA-4A5C-430D-BDF3-4061A9EC9BF3}"/>
              </a:ext>
            </a:extLst>
          </p:cNvPr>
          <p:cNvSpPr txBox="1"/>
          <p:nvPr/>
        </p:nvSpPr>
        <p:spPr>
          <a:xfrm>
            <a:off x="8584161" y="3583356"/>
            <a:ext cx="2513077" cy="830997"/>
          </a:xfrm>
          <a:prstGeom prst="rect">
            <a:avLst/>
          </a:prstGeom>
          <a:noFill/>
        </p:spPr>
        <p:txBody>
          <a:bodyPr wrap="square" rtlCol="0">
            <a:spAutoFit/>
          </a:bodyPr>
          <a:lstStyle/>
          <a:p>
            <a:pPr algn="r"/>
            <a:r>
              <a:rPr lang="en-US" sz="2400" dirty="0">
                <a:solidFill>
                  <a:schemeClr val="bg1"/>
                </a:solidFill>
                <a:latin typeface="Roboto" panose="02000000000000000000" pitchFamily="2" charset="0"/>
                <a:ea typeface="Roboto" panose="02000000000000000000" pitchFamily="2" charset="0"/>
              </a:rPr>
              <a:t>Eileen Madson Primary School</a:t>
            </a:r>
          </a:p>
        </p:txBody>
      </p:sp>
      <p:sp>
        <p:nvSpPr>
          <p:cNvPr id="6" name="Slide Number Placeholder 1">
            <a:extLst>
              <a:ext uri="{FF2B5EF4-FFF2-40B4-BE49-F238E27FC236}">
                <a16:creationId xmlns:a16="http://schemas.microsoft.com/office/drawing/2014/main" id="{8A83A0DB-4705-4D21-ACDE-5F059D601CC8}"/>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a:t>
            </a:fld>
            <a:endParaRPr lang="en-US" sz="1600" b="1" dirty="0">
              <a:solidFill>
                <a:schemeClr val="bg1"/>
              </a:solidFill>
            </a:endParaRPr>
          </a:p>
        </p:txBody>
      </p:sp>
      <p:pic>
        <p:nvPicPr>
          <p:cNvPr id="7" name="Picture 6">
            <a:extLst>
              <a:ext uri="{FF2B5EF4-FFF2-40B4-BE49-F238E27FC236}">
                <a16:creationId xmlns:a16="http://schemas.microsoft.com/office/drawing/2014/main" id="{31707C36-C65A-4E82-B28D-C60B76C9A2AF}"/>
              </a:ext>
            </a:extLst>
          </p:cNvPr>
          <p:cNvPicPr>
            <a:picLocks noChangeAspect="1"/>
          </p:cNvPicPr>
          <p:nvPr/>
        </p:nvPicPr>
        <p:blipFill>
          <a:blip r:embed="rId3"/>
          <a:stretch>
            <a:fillRect/>
          </a:stretch>
        </p:blipFill>
        <p:spPr>
          <a:xfrm>
            <a:off x="792336" y="226137"/>
            <a:ext cx="2517353" cy="2466393"/>
          </a:xfrm>
          <a:prstGeom prst="rect">
            <a:avLst/>
          </a:prstGeom>
        </p:spPr>
      </p:pic>
    </p:spTree>
    <p:extLst>
      <p:ext uri="{BB962C8B-B14F-4D97-AF65-F5344CB8AC3E}">
        <p14:creationId xmlns:p14="http://schemas.microsoft.com/office/powerpoint/2010/main" val="36790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10</a:t>
            </a:fld>
            <a:endParaRPr lang="en-US" sz="1600" b="1" dirty="0">
              <a:solidFill>
                <a:schemeClr val="bg1"/>
              </a:solidFill>
            </a:endParaRPr>
          </a:p>
        </p:txBody>
      </p:sp>
      <p:graphicFrame>
        <p:nvGraphicFramePr>
          <p:cNvPr id="4" name="Chart 3">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8892556"/>
              </p:ext>
            </p:extLst>
          </p:nvPr>
        </p:nvGraphicFramePr>
        <p:xfrm>
          <a:off x="568036" y="3102552"/>
          <a:ext cx="4572000" cy="264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6FB53AD6-D866-408A-BE5F-CBA4C5D0FAA6}"/>
              </a:ext>
            </a:extLst>
          </p:cNvPr>
          <p:cNvGraphicFramePr>
            <a:graphicFrameLocks/>
          </p:cNvGraphicFramePr>
          <p:nvPr>
            <p:extLst>
              <p:ext uri="{D42A27DB-BD31-4B8C-83A1-F6EECF244321}">
                <p14:modId xmlns:p14="http://schemas.microsoft.com/office/powerpoint/2010/main" val="517948398"/>
              </p:ext>
            </p:extLst>
          </p:nvPr>
        </p:nvGraphicFramePr>
        <p:xfrm>
          <a:off x="6156649" y="3102552"/>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5AD051E8-7885-429B-91DE-513BCD98083D}"/>
              </a:ext>
            </a:extLst>
          </p:cNvPr>
          <p:cNvSpPr txBox="1"/>
          <p:nvPr/>
        </p:nvSpPr>
        <p:spPr>
          <a:xfrm>
            <a:off x="3325091" y="672575"/>
            <a:ext cx="6567054" cy="1477328"/>
          </a:xfrm>
          <a:prstGeom prst="rect">
            <a:avLst/>
          </a:prstGeom>
          <a:noFill/>
        </p:spPr>
        <p:txBody>
          <a:bodyPr wrap="square" rtlCol="0">
            <a:spAutoFit/>
          </a:bodyPr>
          <a:lstStyle/>
          <a:p>
            <a:r>
              <a:rPr lang="en-US" i="1" dirty="0">
                <a:solidFill>
                  <a:srgbClr val="0000FF"/>
                </a:solidFill>
              </a:rPr>
              <a:t>The tables below depict our current situation in Reading/English Language Art. The table on the left displays the student's performance on the PM Benchmark test. The report card data (right), considers other aspects of literacy, such as writing and representing.</a:t>
            </a:r>
          </a:p>
        </p:txBody>
      </p:sp>
    </p:spTree>
    <p:extLst>
      <p:ext uri="{BB962C8B-B14F-4D97-AF65-F5344CB8AC3E}">
        <p14:creationId xmlns:p14="http://schemas.microsoft.com/office/powerpoint/2010/main" val="328233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11</a:t>
            </a:fld>
            <a:endParaRPr lang="en-US" sz="1600" b="1" dirty="0">
              <a:solidFill>
                <a:schemeClr val="bg1"/>
              </a:solidFill>
            </a:endParaRPr>
          </a:p>
        </p:txBody>
      </p:sp>
      <p:sp>
        <p:nvSpPr>
          <p:cNvPr id="3" name="Rectangle 2">
            <a:extLst>
              <a:ext uri="{FF2B5EF4-FFF2-40B4-BE49-F238E27FC236}">
                <a16:creationId xmlns:a16="http://schemas.microsoft.com/office/drawing/2014/main" id="{F8E521DA-4DF4-44A0-A194-7126743072EC}"/>
              </a:ext>
            </a:extLst>
          </p:cNvPr>
          <p:cNvSpPr/>
          <p:nvPr/>
        </p:nvSpPr>
        <p:spPr>
          <a:xfrm>
            <a:off x="737191" y="1375144"/>
            <a:ext cx="3579628" cy="486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B7BBF0-FB37-4F35-9586-FE14293AA125}"/>
              </a:ext>
            </a:extLst>
          </p:cNvPr>
          <p:cNvSpPr/>
          <p:nvPr/>
        </p:nvSpPr>
        <p:spPr>
          <a:xfrm>
            <a:off x="4408968" y="1375143"/>
            <a:ext cx="3664689" cy="4869711"/>
          </a:xfrm>
          <a:prstGeom prst="rect">
            <a:avLst/>
          </a:prstGeom>
          <a:solidFill>
            <a:srgbClr val="38D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staff an EMP will work to focus on </a:t>
            </a:r>
            <a:r>
              <a:rPr lang="en-US" dirty="0">
                <a:latin typeface="Calibri" panose="020F0502020204030204" pitchFamily="34" charset="0"/>
                <a:ea typeface="Calibri" panose="020F0502020204030204" pitchFamily="34" charset="0"/>
                <a:cs typeface="Times New Roman" panose="02020603050405020304" pitchFamily="18" charset="0"/>
              </a:rPr>
              <a:t>developmentally appropriate decoding strategies for all students.</a:t>
            </a:r>
            <a:endParaRPr lang="en-US" dirty="0"/>
          </a:p>
        </p:txBody>
      </p:sp>
      <p:pic>
        <p:nvPicPr>
          <p:cNvPr id="5" name="Picture 4">
            <a:extLst>
              <a:ext uri="{FF2B5EF4-FFF2-40B4-BE49-F238E27FC236}">
                <a16:creationId xmlns:a16="http://schemas.microsoft.com/office/drawing/2014/main" id="{BDC3BF20-818C-4706-9ECC-E5C324FF5A4B}"/>
              </a:ext>
            </a:extLst>
          </p:cNvPr>
          <p:cNvPicPr>
            <a:picLocks noChangeAspect="1"/>
          </p:cNvPicPr>
          <p:nvPr/>
        </p:nvPicPr>
        <p:blipFill>
          <a:blip r:embed="rId3"/>
          <a:stretch>
            <a:fillRect/>
          </a:stretch>
        </p:blipFill>
        <p:spPr>
          <a:xfrm>
            <a:off x="8241460" y="1375143"/>
            <a:ext cx="3590855" cy="4869710"/>
          </a:xfrm>
          <a:prstGeom prst="rect">
            <a:avLst/>
          </a:prstGeom>
        </p:spPr>
      </p:pic>
      <p:sp>
        <p:nvSpPr>
          <p:cNvPr id="7" name="TextBox 6">
            <a:extLst>
              <a:ext uri="{FF2B5EF4-FFF2-40B4-BE49-F238E27FC236}">
                <a16:creationId xmlns:a16="http://schemas.microsoft.com/office/drawing/2014/main" id="{FF6207EA-72F1-479C-875C-B00FABA5DA29}"/>
              </a:ext>
            </a:extLst>
          </p:cNvPr>
          <p:cNvSpPr txBox="1"/>
          <p:nvPr/>
        </p:nvSpPr>
        <p:spPr>
          <a:xfrm>
            <a:off x="829340" y="1692917"/>
            <a:ext cx="3579628" cy="3931910"/>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focus the previous year was to improve in reading at EMP. Our main goal was to be able to have 58% of our students either extending or proficient on the PM Benchmarks. This was achieved. Currently our students that are emerging on the PM Benchmarks is sitting at 31% of our student. With many of our students that are emerging, they did progress at least a year, if not further in their reading growth.</a:t>
            </a:r>
          </a:p>
        </p:txBody>
      </p:sp>
      <p:sp>
        <p:nvSpPr>
          <p:cNvPr id="9" name="TextBox 8">
            <a:extLst>
              <a:ext uri="{FF2B5EF4-FFF2-40B4-BE49-F238E27FC236}">
                <a16:creationId xmlns:a16="http://schemas.microsoft.com/office/drawing/2014/main" id="{ECC2882B-2476-450B-82D5-706038471ED0}"/>
              </a:ext>
            </a:extLst>
          </p:cNvPr>
          <p:cNvSpPr txBox="1"/>
          <p:nvPr/>
        </p:nvSpPr>
        <p:spPr>
          <a:xfrm>
            <a:off x="8635706" y="1778673"/>
            <a:ext cx="3019646" cy="1561005"/>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staff focus on developmentally appropriate decoding strategies, will student reading achievement improve?</a:t>
            </a:r>
          </a:p>
        </p:txBody>
      </p:sp>
    </p:spTree>
    <p:extLst>
      <p:ext uri="{BB962C8B-B14F-4D97-AF65-F5344CB8AC3E}">
        <p14:creationId xmlns:p14="http://schemas.microsoft.com/office/powerpoint/2010/main" val="427128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12</a:t>
            </a:fld>
            <a:endParaRPr lang="en-US" sz="1600" b="1" dirty="0">
              <a:solidFill>
                <a:schemeClr val="bg1"/>
              </a:solidFill>
            </a:endParaRPr>
          </a:p>
        </p:txBody>
      </p:sp>
      <p:sp>
        <p:nvSpPr>
          <p:cNvPr id="2" name="TextBox 1">
            <a:extLst>
              <a:ext uri="{FF2B5EF4-FFF2-40B4-BE49-F238E27FC236}">
                <a16:creationId xmlns:a16="http://schemas.microsoft.com/office/drawing/2014/main" id="{9A2A6C1D-6535-4A73-82FE-ED6324E86E95}"/>
              </a:ext>
            </a:extLst>
          </p:cNvPr>
          <p:cNvSpPr txBox="1"/>
          <p:nvPr/>
        </p:nvSpPr>
        <p:spPr>
          <a:xfrm>
            <a:off x="8566295" y="3721836"/>
            <a:ext cx="1811081" cy="2398990"/>
          </a:xfrm>
          <a:prstGeom prst="rect">
            <a:avLst/>
          </a:prstGeom>
          <a:noFill/>
        </p:spPr>
        <p:txBody>
          <a:bodyPr wrap="square" rtlCol="0">
            <a:spAutoFit/>
          </a:bodyPr>
          <a:lstStyle/>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Staff Meetings with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ProD</a:t>
            </a:r>
            <a:r>
              <a:rPr lang="en-US" sz="1200" dirty="0">
                <a:effectLst/>
                <a:latin typeface="Calibri" panose="020F0502020204030204" pitchFamily="34" charset="0"/>
                <a:ea typeface="Calibri" panose="020F0502020204030204" pitchFamily="34" charset="0"/>
                <a:cs typeface="Times New Roman" panose="02020603050405020304" pitchFamily="18" charset="0"/>
              </a:rPr>
              <a:t> focal points</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Common PD Days</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Sharing of expertise in reading recovery</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Instructional Rounds work</a:t>
            </a:r>
          </a:p>
          <a:p>
            <a:pPr marL="342900" marR="0" lvl="0" indent="-342900">
              <a:spcBef>
                <a:spcPts val="0"/>
              </a:spcBef>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Finding ways to share professional time</a:t>
            </a:r>
          </a:p>
          <a:p>
            <a:pPr marL="342900" marR="0" lvl="0" indent="-342900">
              <a:spcBef>
                <a:spcPts val="0"/>
              </a:spcBef>
              <a:buFont typeface="Calibri" panose="020F050202020403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Sharing of student samples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72BB2DB-B42B-457A-85E9-C0C4BBA64EC6}"/>
              </a:ext>
            </a:extLst>
          </p:cNvPr>
          <p:cNvSpPr txBox="1"/>
          <p:nvPr/>
        </p:nvSpPr>
        <p:spPr>
          <a:xfrm>
            <a:off x="2049426" y="3971232"/>
            <a:ext cx="1453116" cy="1561005"/>
          </a:xfrm>
          <a:prstGeom prst="rect">
            <a:avLst/>
          </a:prstGeom>
          <a:noFill/>
        </p:spPr>
        <p:txBody>
          <a:bodyPr wrap="square">
            <a:spAutoFit/>
          </a:bodyPr>
          <a:lstStyle/>
          <a:p>
            <a:pPr marL="0" marR="0">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Measures per year – Sept./Oct, Feb./March, May</a:t>
            </a:r>
          </a:p>
        </p:txBody>
      </p:sp>
      <p:sp>
        <p:nvSpPr>
          <p:cNvPr id="7" name="TextBox 6">
            <a:extLst>
              <a:ext uri="{FF2B5EF4-FFF2-40B4-BE49-F238E27FC236}">
                <a16:creationId xmlns:a16="http://schemas.microsoft.com/office/drawing/2014/main" id="{F461FB6D-633B-474C-AED6-8A6758C4DFFC}"/>
              </a:ext>
            </a:extLst>
          </p:cNvPr>
          <p:cNvSpPr txBox="1"/>
          <p:nvPr/>
        </p:nvSpPr>
        <p:spPr>
          <a:xfrm>
            <a:off x="3502542" y="3611321"/>
            <a:ext cx="1658678" cy="1908728"/>
          </a:xfrm>
          <a:prstGeom prst="rect">
            <a:avLst/>
          </a:prstGeom>
          <a:noFill/>
        </p:spPr>
        <p:txBody>
          <a:bodyPr wrap="square">
            <a:spAutoFit/>
          </a:bodyPr>
          <a:lstStyle/>
          <a:p>
            <a:pPr marL="0" marR="0">
              <a:lnSpc>
                <a:spcPct val="107000"/>
              </a:lnSpc>
              <a:spcBef>
                <a:spcPts val="0"/>
              </a:spcBef>
              <a:spcAft>
                <a:spcPts val="80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PM Benchmarks Under 75% of students will be at </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developing level or higher</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75% of students at Emerging level will demonstrate a full year or more of growth in their reading levels</a:t>
            </a:r>
            <a:endParaRPr lang="en-US" sz="1200" dirty="0">
              <a:solidFill>
                <a:schemeClr val="bg1"/>
              </a:solidFill>
            </a:endParaRPr>
          </a:p>
        </p:txBody>
      </p:sp>
      <p:sp>
        <p:nvSpPr>
          <p:cNvPr id="9" name="TextBox 8">
            <a:extLst>
              <a:ext uri="{FF2B5EF4-FFF2-40B4-BE49-F238E27FC236}">
                <a16:creationId xmlns:a16="http://schemas.microsoft.com/office/drawing/2014/main" id="{373C9578-AA97-4892-AB22-B8819B61C668}"/>
              </a:ext>
            </a:extLst>
          </p:cNvPr>
          <p:cNvSpPr txBox="1"/>
          <p:nvPr/>
        </p:nvSpPr>
        <p:spPr>
          <a:xfrm>
            <a:off x="5248939" y="3802514"/>
            <a:ext cx="1781843" cy="1785104"/>
          </a:xfrm>
          <a:prstGeom prst="rect">
            <a:avLst/>
          </a:prstGeom>
          <a:noFill/>
        </p:spPr>
        <p:txBody>
          <a:bodyPr wrap="square">
            <a:spAutoFit/>
          </a:bodyPr>
          <a:lstStyle/>
          <a:p>
            <a:pPr marL="0" marR="0"/>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Sept/Oct – Review of students that are at an Emerging PM Benchmark.</a:t>
            </a:r>
          </a:p>
          <a:p>
            <a:pPr marL="0" marR="0"/>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Oct./Nov. – create and review plan</a:t>
            </a:r>
          </a:p>
          <a:p>
            <a:pPr marL="0" marR="0"/>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Feb/March – Review and enhance plan</a:t>
            </a:r>
          </a:p>
          <a:p>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May/June – reflect and prepare transitions</a:t>
            </a:r>
          </a:p>
          <a:p>
            <a:r>
              <a:rPr lang="en-US" sz="1000" dirty="0">
                <a:solidFill>
                  <a:schemeClr val="bg1"/>
                </a:solidFill>
                <a:latin typeface="Calibri" panose="020F0502020204030204" pitchFamily="34" charset="0"/>
                <a:cs typeface="Times New Roman" panose="02020603050405020304" pitchFamily="18" charset="0"/>
              </a:rPr>
              <a:t>Monthly review of staff strategies at staff meetings</a:t>
            </a:r>
            <a:endParaRPr lang="en-US" sz="1000" dirty="0">
              <a:solidFill>
                <a:schemeClr val="bg1"/>
              </a:solidFill>
            </a:endParaRPr>
          </a:p>
        </p:txBody>
      </p:sp>
      <p:sp>
        <p:nvSpPr>
          <p:cNvPr id="11" name="TextBox 10">
            <a:extLst>
              <a:ext uri="{FF2B5EF4-FFF2-40B4-BE49-F238E27FC236}">
                <a16:creationId xmlns:a16="http://schemas.microsoft.com/office/drawing/2014/main" id="{35DBD8BD-54F0-4ABA-979F-9B5FED853B5C}"/>
              </a:ext>
            </a:extLst>
          </p:cNvPr>
          <p:cNvSpPr txBox="1"/>
          <p:nvPr/>
        </p:nvSpPr>
        <p:spPr>
          <a:xfrm>
            <a:off x="6819898" y="3802514"/>
            <a:ext cx="1884620" cy="1862176"/>
          </a:xfrm>
          <a:prstGeom prst="rect">
            <a:avLst/>
          </a:prstGeom>
          <a:noFill/>
        </p:spPr>
        <p:txBody>
          <a:bodyPr wrap="square">
            <a:spAutoFit/>
          </a:bodyPr>
          <a:lstStyle/>
          <a:p>
            <a:pPr marL="342900" marR="0" lvl="0" indent="-342900">
              <a:lnSpc>
                <a:spcPct val="107000"/>
              </a:lnSpc>
              <a:spcBef>
                <a:spcPts val="0"/>
              </a:spcBef>
              <a:spcAft>
                <a:spcPts val="0"/>
              </a:spcAft>
              <a:buFont typeface="Calibri" panose="020F0502020204030204" pitchFamily="34" charset="0"/>
              <a:buChar char="-"/>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Reading Formative Assessment strategies</a:t>
            </a:r>
          </a:p>
          <a:p>
            <a:pPr marL="342900" marR="0" lvl="0" indent="-342900">
              <a:lnSpc>
                <a:spcPct val="107000"/>
              </a:lnSpc>
              <a:spcBef>
                <a:spcPts val="0"/>
              </a:spcBef>
              <a:spcAft>
                <a:spcPts val="0"/>
              </a:spcAft>
              <a:buFont typeface="Calibri" panose="020F0502020204030204" pitchFamily="34" charset="0"/>
              <a:buChar char="-"/>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Guided Reading strategies</a:t>
            </a:r>
          </a:p>
          <a:p>
            <a:pPr marL="342900" marR="0" lvl="0" indent="-342900">
              <a:lnSpc>
                <a:spcPct val="107000"/>
              </a:lnSpc>
              <a:spcBef>
                <a:spcPts val="0"/>
              </a:spcBef>
              <a:spcAft>
                <a:spcPts val="0"/>
              </a:spcAft>
              <a:buFont typeface="Calibri" panose="020F0502020204030204" pitchFamily="34" charset="0"/>
              <a:buChar char="-"/>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 can the PM Benchmarks tell us?</a:t>
            </a:r>
          </a:p>
          <a:p>
            <a:pPr marL="342900" marR="0" lvl="0" indent="-342900">
              <a:lnSpc>
                <a:spcPct val="107000"/>
              </a:lnSpc>
              <a:spcBef>
                <a:spcPts val="0"/>
              </a:spcBef>
              <a:spcAft>
                <a:spcPts val="800"/>
              </a:spcAft>
              <a:buFont typeface="Calibri" panose="020F0502020204030204" pitchFamily="34" charset="0"/>
              <a:buChar char="-"/>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Common Literacy Framework</a:t>
            </a:r>
          </a:p>
        </p:txBody>
      </p:sp>
    </p:spTree>
    <p:extLst>
      <p:ext uri="{BB962C8B-B14F-4D97-AF65-F5344CB8AC3E}">
        <p14:creationId xmlns:p14="http://schemas.microsoft.com/office/powerpoint/2010/main" val="45161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13</a:t>
            </a:fld>
            <a:endParaRPr lang="en-US" sz="1600" b="1" dirty="0">
              <a:solidFill>
                <a:schemeClr val="bg1"/>
              </a:solidFill>
            </a:endParaRPr>
          </a:p>
        </p:txBody>
      </p:sp>
      <p:sp>
        <p:nvSpPr>
          <p:cNvPr id="6" name="TextBox 5">
            <a:extLst>
              <a:ext uri="{FF2B5EF4-FFF2-40B4-BE49-F238E27FC236}">
                <a16:creationId xmlns:a16="http://schemas.microsoft.com/office/drawing/2014/main" id="{EFE3FDB8-E8E9-40F8-9C7A-1457FB7357E9}"/>
              </a:ext>
            </a:extLst>
          </p:cNvPr>
          <p:cNvSpPr txBox="1"/>
          <p:nvPr/>
        </p:nvSpPr>
        <p:spPr>
          <a:xfrm>
            <a:off x="1750033" y="3153957"/>
            <a:ext cx="6129670" cy="369332"/>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To improve Student Numeracy Achievement</a:t>
            </a:r>
            <a:endParaRPr lang="en-US" dirty="0"/>
          </a:p>
        </p:txBody>
      </p:sp>
    </p:spTree>
    <p:extLst>
      <p:ext uri="{BB962C8B-B14F-4D97-AF65-F5344CB8AC3E}">
        <p14:creationId xmlns:p14="http://schemas.microsoft.com/office/powerpoint/2010/main" val="1284243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14</a:t>
            </a:fld>
            <a:endParaRPr lang="en-US" sz="1600" b="1" dirty="0">
              <a:solidFill>
                <a:schemeClr val="bg1"/>
              </a:solidFill>
            </a:endParaRPr>
          </a:p>
        </p:txBody>
      </p:sp>
      <p:graphicFrame>
        <p:nvGraphicFramePr>
          <p:cNvPr id="4" name="Chart 3">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360979338"/>
              </p:ext>
            </p:extLst>
          </p:nvPr>
        </p:nvGraphicFramePr>
        <p:xfrm>
          <a:off x="544160" y="2765871"/>
          <a:ext cx="4428362" cy="32330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059307A-6A4E-4D79-ADB1-11C20D614A1D}"/>
              </a:ext>
            </a:extLst>
          </p:cNvPr>
          <p:cNvGraphicFramePr>
            <a:graphicFrameLocks/>
          </p:cNvGraphicFramePr>
          <p:nvPr>
            <p:extLst>
              <p:ext uri="{D42A27DB-BD31-4B8C-83A1-F6EECF244321}">
                <p14:modId xmlns:p14="http://schemas.microsoft.com/office/powerpoint/2010/main" val="3098468927"/>
              </p:ext>
            </p:extLst>
          </p:nvPr>
        </p:nvGraphicFramePr>
        <p:xfrm>
          <a:off x="5871413" y="2765872"/>
          <a:ext cx="5129960" cy="323308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A07512F1-4EDA-4839-B63F-982A4A5254AA}"/>
              </a:ext>
            </a:extLst>
          </p:cNvPr>
          <p:cNvSpPr txBox="1"/>
          <p:nvPr/>
        </p:nvSpPr>
        <p:spPr>
          <a:xfrm>
            <a:off x="3772845" y="689613"/>
            <a:ext cx="6094740" cy="1200329"/>
          </a:xfrm>
          <a:prstGeom prst="rect">
            <a:avLst/>
          </a:prstGeom>
          <a:noFill/>
        </p:spPr>
        <p:txBody>
          <a:bodyPr wrap="square">
            <a:spAutoFit/>
          </a:bodyPr>
          <a:lstStyle/>
          <a:p>
            <a:r>
              <a:rPr lang="en-US" i="1" dirty="0">
                <a:solidFill>
                  <a:srgbClr val="0000FF"/>
                </a:solidFill>
              </a:rPr>
              <a:t>The tables below depict our current situation in Reading/English Language Art. The table on the left displays the student's performance on the PM Benchmark test. These display similar percentages of student achievement.</a:t>
            </a:r>
          </a:p>
        </p:txBody>
      </p:sp>
    </p:spTree>
    <p:extLst>
      <p:ext uri="{BB962C8B-B14F-4D97-AF65-F5344CB8AC3E}">
        <p14:creationId xmlns:p14="http://schemas.microsoft.com/office/powerpoint/2010/main" val="1934046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15</a:t>
            </a:fld>
            <a:endParaRPr lang="en-US" sz="1600" b="1" dirty="0">
              <a:solidFill>
                <a:schemeClr val="bg1"/>
              </a:solidFill>
            </a:endParaRPr>
          </a:p>
        </p:txBody>
      </p:sp>
      <p:sp>
        <p:nvSpPr>
          <p:cNvPr id="3" name="Rectangle 2">
            <a:extLst>
              <a:ext uri="{FF2B5EF4-FFF2-40B4-BE49-F238E27FC236}">
                <a16:creationId xmlns:a16="http://schemas.microsoft.com/office/drawing/2014/main" id="{F8E521DA-4DF4-44A0-A194-7126743072EC}"/>
              </a:ext>
            </a:extLst>
          </p:cNvPr>
          <p:cNvSpPr/>
          <p:nvPr/>
        </p:nvSpPr>
        <p:spPr>
          <a:xfrm>
            <a:off x="737191" y="1375144"/>
            <a:ext cx="3579628" cy="486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B7BBF0-FB37-4F35-9586-FE14293AA125}"/>
              </a:ext>
            </a:extLst>
          </p:cNvPr>
          <p:cNvSpPr/>
          <p:nvPr/>
        </p:nvSpPr>
        <p:spPr>
          <a:xfrm>
            <a:off x="4408968" y="1375143"/>
            <a:ext cx="3664689" cy="4869711"/>
          </a:xfrm>
          <a:prstGeom prst="rect">
            <a:avLst/>
          </a:prstGeom>
          <a:solidFill>
            <a:srgbClr val="38D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EMP Staff will work to build understanding of number sequencing daily to improve math number sense understanding</a:t>
            </a:r>
            <a:endParaRPr lang="en-US" dirty="0"/>
          </a:p>
        </p:txBody>
      </p:sp>
      <p:pic>
        <p:nvPicPr>
          <p:cNvPr id="5" name="Picture 4">
            <a:extLst>
              <a:ext uri="{FF2B5EF4-FFF2-40B4-BE49-F238E27FC236}">
                <a16:creationId xmlns:a16="http://schemas.microsoft.com/office/drawing/2014/main" id="{BDC3BF20-818C-4706-9ECC-E5C324FF5A4B}"/>
              </a:ext>
            </a:extLst>
          </p:cNvPr>
          <p:cNvPicPr>
            <a:picLocks noChangeAspect="1"/>
          </p:cNvPicPr>
          <p:nvPr/>
        </p:nvPicPr>
        <p:blipFill>
          <a:blip r:embed="rId3"/>
          <a:stretch>
            <a:fillRect/>
          </a:stretch>
        </p:blipFill>
        <p:spPr>
          <a:xfrm>
            <a:off x="8165806" y="1375144"/>
            <a:ext cx="3590855" cy="4869710"/>
          </a:xfrm>
          <a:prstGeom prst="rect">
            <a:avLst/>
          </a:prstGeom>
        </p:spPr>
      </p:pic>
      <p:sp>
        <p:nvSpPr>
          <p:cNvPr id="7" name="TextBox 6">
            <a:extLst>
              <a:ext uri="{FF2B5EF4-FFF2-40B4-BE49-F238E27FC236}">
                <a16:creationId xmlns:a16="http://schemas.microsoft.com/office/drawing/2014/main" id="{FF6207EA-72F1-479C-875C-B00FABA5DA29}"/>
              </a:ext>
            </a:extLst>
          </p:cNvPr>
          <p:cNvSpPr txBox="1"/>
          <p:nvPr/>
        </p:nvSpPr>
        <p:spPr>
          <a:xfrm>
            <a:off x="829340" y="1692917"/>
            <a:ext cx="3579628" cy="3042821"/>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 the past year, we saw an improvement of students at the lowest achievement level from 10% to 5% of on our SNAP Math Assessment. That decrease corresponded to a 5% increase (from 21% to 26%) of students at a developing level. Number sense continues to be a key area of growth that is needed at EMP</a:t>
            </a:r>
          </a:p>
        </p:txBody>
      </p:sp>
      <p:sp>
        <p:nvSpPr>
          <p:cNvPr id="9" name="TextBox 8">
            <a:extLst>
              <a:ext uri="{FF2B5EF4-FFF2-40B4-BE49-F238E27FC236}">
                <a16:creationId xmlns:a16="http://schemas.microsoft.com/office/drawing/2014/main" id="{ECC2882B-2476-450B-82D5-706038471ED0}"/>
              </a:ext>
            </a:extLst>
          </p:cNvPr>
          <p:cNvSpPr txBox="1"/>
          <p:nvPr/>
        </p:nvSpPr>
        <p:spPr>
          <a:xfrm>
            <a:off x="8635706" y="1778673"/>
            <a:ext cx="3019646" cy="1561005"/>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staff plan and implement lessons and daily practice on number sequencing, then student achievement will improve</a:t>
            </a:r>
          </a:p>
        </p:txBody>
      </p:sp>
    </p:spTree>
    <p:extLst>
      <p:ext uri="{BB962C8B-B14F-4D97-AF65-F5344CB8AC3E}">
        <p14:creationId xmlns:p14="http://schemas.microsoft.com/office/powerpoint/2010/main" val="3811375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16</a:t>
            </a:fld>
            <a:endParaRPr lang="en-US" sz="1600" b="1" dirty="0">
              <a:solidFill>
                <a:schemeClr val="bg1"/>
              </a:solidFill>
            </a:endParaRPr>
          </a:p>
        </p:txBody>
      </p:sp>
      <p:sp>
        <p:nvSpPr>
          <p:cNvPr id="2" name="TextBox 1">
            <a:extLst>
              <a:ext uri="{FF2B5EF4-FFF2-40B4-BE49-F238E27FC236}">
                <a16:creationId xmlns:a16="http://schemas.microsoft.com/office/drawing/2014/main" id="{9A2A6C1D-6535-4A73-82FE-ED6324E86E95}"/>
              </a:ext>
            </a:extLst>
          </p:cNvPr>
          <p:cNvSpPr txBox="1"/>
          <p:nvPr/>
        </p:nvSpPr>
        <p:spPr>
          <a:xfrm>
            <a:off x="8553008" y="3676376"/>
            <a:ext cx="2034364" cy="2059795"/>
          </a:xfrm>
          <a:prstGeom prst="rect">
            <a:avLst/>
          </a:prstGeom>
          <a:noFill/>
        </p:spPr>
        <p:txBody>
          <a:bodyPr wrap="square" rtlCol="0">
            <a:spAutoFit/>
          </a:bodyPr>
          <a:lstStyle/>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Work with Math VP</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Staff Meetings with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ProD</a:t>
            </a:r>
            <a:r>
              <a:rPr lang="en-US" sz="1200" dirty="0">
                <a:effectLst/>
                <a:latin typeface="Calibri" panose="020F0502020204030204" pitchFamily="34" charset="0"/>
                <a:ea typeface="Calibri" panose="020F0502020204030204" pitchFamily="34" charset="0"/>
                <a:cs typeface="Times New Roman" panose="02020603050405020304" pitchFamily="18" charset="0"/>
              </a:rPr>
              <a:t> focus</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Common PD Days</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Math manipulatives replenished and able to support learning at all times</a:t>
            </a:r>
          </a:p>
          <a:p>
            <a:pPr marL="342900" marR="0" lvl="0" indent="-342900">
              <a:lnSpc>
                <a:spcPct val="107000"/>
              </a:lnSpc>
              <a:spcBef>
                <a:spcPts val="0"/>
              </a:spcBef>
              <a:spcAft>
                <a:spcPts val="80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Common Professional Time</a:t>
            </a:r>
          </a:p>
        </p:txBody>
      </p:sp>
      <p:sp>
        <p:nvSpPr>
          <p:cNvPr id="5" name="TextBox 4">
            <a:extLst>
              <a:ext uri="{FF2B5EF4-FFF2-40B4-BE49-F238E27FC236}">
                <a16:creationId xmlns:a16="http://schemas.microsoft.com/office/drawing/2014/main" id="{D74D92DF-372E-4D64-BF5E-22968E071A19}"/>
              </a:ext>
            </a:extLst>
          </p:cNvPr>
          <p:cNvSpPr txBox="1"/>
          <p:nvPr/>
        </p:nvSpPr>
        <p:spPr>
          <a:xfrm>
            <a:off x="1749287" y="3858674"/>
            <a:ext cx="1642498" cy="1663597"/>
          </a:xfrm>
          <a:prstGeom prst="rect">
            <a:avLst/>
          </a:prstGeom>
          <a:noFill/>
        </p:spPr>
        <p:txBody>
          <a:bodyPr wrap="square">
            <a:spAutoFit/>
          </a:bodyPr>
          <a:lstStyle/>
          <a:p>
            <a:pPr marL="0" marR="0">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Assessment cycles/year</a:t>
            </a:r>
          </a:p>
          <a:p>
            <a:pPr marL="0" marR="0">
              <a:lnSpc>
                <a:spcPct val="107000"/>
              </a:lnSpc>
              <a:spcBef>
                <a:spcPts val="0"/>
              </a:spcBef>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Monthly Conversations to review</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E3607BD-E14B-407F-8F38-D3900DEB75C8}"/>
              </a:ext>
            </a:extLst>
          </p:cNvPr>
          <p:cNvSpPr txBox="1"/>
          <p:nvPr/>
        </p:nvSpPr>
        <p:spPr>
          <a:xfrm>
            <a:off x="3530009" y="3676376"/>
            <a:ext cx="1648047" cy="1763303"/>
          </a:xfrm>
          <a:prstGeom prst="rect">
            <a:avLst/>
          </a:prstGeom>
          <a:noFill/>
        </p:spPr>
        <p:txBody>
          <a:bodyPr wrap="square">
            <a:spAutoFit/>
          </a:bodyPr>
          <a:lstStyle/>
          <a:p>
            <a:pPr marL="0" marR="0">
              <a:lnSpc>
                <a:spcPct val="107000"/>
              </a:lnSpc>
              <a:spcBef>
                <a:spcPts val="0"/>
              </a:spcBef>
              <a:spcAft>
                <a:spcPts val="80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SNAP Score – 75% of students will be Proficient by year end. </a:t>
            </a:r>
          </a:p>
          <a:p>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Report Card marks will reflect growth in mathematics</a:t>
            </a:r>
            <a:endParaRPr lang="en-US" sz="1400" dirty="0">
              <a:solidFill>
                <a:schemeClr val="bg1"/>
              </a:solidFill>
            </a:endParaRPr>
          </a:p>
        </p:txBody>
      </p:sp>
      <p:sp>
        <p:nvSpPr>
          <p:cNvPr id="9" name="TextBox 8">
            <a:extLst>
              <a:ext uri="{FF2B5EF4-FFF2-40B4-BE49-F238E27FC236}">
                <a16:creationId xmlns:a16="http://schemas.microsoft.com/office/drawing/2014/main" id="{D72D406A-8C80-46F1-9411-DF10D0050718}"/>
              </a:ext>
            </a:extLst>
          </p:cNvPr>
          <p:cNvSpPr txBox="1"/>
          <p:nvPr/>
        </p:nvSpPr>
        <p:spPr>
          <a:xfrm>
            <a:off x="5316280" y="3547050"/>
            <a:ext cx="1697666" cy="2285241"/>
          </a:xfrm>
          <a:prstGeom prst="rect">
            <a:avLst/>
          </a:prstGeom>
          <a:noFill/>
        </p:spPr>
        <p:txBody>
          <a:bodyPr wrap="square">
            <a:spAutoFit/>
          </a:bodyPr>
          <a:lstStyle/>
          <a:p>
            <a:pPr marL="0" marR="0">
              <a:lnSpc>
                <a:spcPct val="107000"/>
              </a:lnSpc>
              <a:spcBef>
                <a:spcPts val="0"/>
              </a:spcBef>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Sept/Oct – Testing for SNAP and review of student performance in past SNAP</a:t>
            </a:r>
          </a:p>
          <a:p>
            <a:pPr marL="0" marR="0">
              <a:lnSpc>
                <a:spcPct val="107000"/>
              </a:lnSpc>
              <a:spcBef>
                <a:spcPts val="0"/>
              </a:spcBef>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February/March – review of SNAP and report card marks. Change plan as needed</a:t>
            </a:r>
          </a:p>
          <a:p>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May/June – final SNAP, review and prepare </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transitions</a:t>
            </a:r>
            <a:endParaRPr lang="en-US" sz="1200" dirty="0">
              <a:solidFill>
                <a:schemeClr val="bg1"/>
              </a:solidFill>
            </a:endParaRPr>
          </a:p>
        </p:txBody>
      </p:sp>
      <p:sp>
        <p:nvSpPr>
          <p:cNvPr id="11" name="TextBox 10">
            <a:extLst>
              <a:ext uri="{FF2B5EF4-FFF2-40B4-BE49-F238E27FC236}">
                <a16:creationId xmlns:a16="http://schemas.microsoft.com/office/drawing/2014/main" id="{443778F6-1123-4CCC-8C54-2D2BBF5C56FF}"/>
              </a:ext>
            </a:extLst>
          </p:cNvPr>
          <p:cNvSpPr txBox="1"/>
          <p:nvPr/>
        </p:nvSpPr>
        <p:spPr>
          <a:xfrm>
            <a:off x="6855342" y="3858674"/>
            <a:ext cx="1697666" cy="1465209"/>
          </a:xfrm>
          <a:prstGeom prst="rect">
            <a:avLst/>
          </a:prstGeom>
          <a:noFill/>
        </p:spPr>
        <p:txBody>
          <a:bodyPr wrap="square">
            <a:spAutoFit/>
          </a:bodyPr>
          <a:lstStyle/>
          <a:p>
            <a:pPr marL="342900" marR="0" lvl="0" indent="-342900">
              <a:lnSpc>
                <a:spcPct val="107000"/>
              </a:lnSpc>
              <a:spcBef>
                <a:spcPts val="0"/>
              </a:spcBef>
              <a:spcAft>
                <a:spcPts val="0"/>
              </a:spcAft>
              <a:buFont typeface="Calibri" panose="020F0502020204030204" pitchFamily="34" charset="0"/>
              <a:buChar char="-"/>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Common math language and resources for math numeracy</a:t>
            </a:r>
          </a:p>
          <a:p>
            <a:pPr marL="342900" marR="0" lvl="0" indent="-342900">
              <a:lnSpc>
                <a:spcPct val="107000"/>
              </a:lnSpc>
              <a:spcBef>
                <a:spcPts val="0"/>
              </a:spcBef>
              <a:spcAft>
                <a:spcPts val="800"/>
              </a:spcAft>
              <a:buFont typeface="Calibri" panose="020F0502020204030204" pitchFamily="34" charset="0"/>
              <a:buChar char="-"/>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Sharing of expertise</a:t>
            </a:r>
          </a:p>
        </p:txBody>
      </p:sp>
    </p:spTree>
    <p:extLst>
      <p:ext uri="{BB962C8B-B14F-4D97-AF65-F5344CB8AC3E}">
        <p14:creationId xmlns:p14="http://schemas.microsoft.com/office/powerpoint/2010/main" val="21848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17</a:t>
            </a:fld>
            <a:endParaRPr lang="en-US" sz="1600" b="1" dirty="0">
              <a:solidFill>
                <a:schemeClr val="bg1"/>
              </a:solidFill>
            </a:endParaRPr>
          </a:p>
        </p:txBody>
      </p:sp>
      <p:sp>
        <p:nvSpPr>
          <p:cNvPr id="6" name="TextBox 5">
            <a:extLst>
              <a:ext uri="{FF2B5EF4-FFF2-40B4-BE49-F238E27FC236}">
                <a16:creationId xmlns:a16="http://schemas.microsoft.com/office/drawing/2014/main" id="{EFE3FDB8-E8E9-40F8-9C7A-1457FB7357E9}"/>
              </a:ext>
            </a:extLst>
          </p:cNvPr>
          <p:cNvSpPr txBox="1"/>
          <p:nvPr/>
        </p:nvSpPr>
        <p:spPr>
          <a:xfrm>
            <a:off x="1750033" y="3153957"/>
            <a:ext cx="4842153" cy="646331"/>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To improve the quality of Trauma Supportive Practice</a:t>
            </a:r>
            <a:endParaRPr lang="en-US" dirty="0"/>
          </a:p>
        </p:txBody>
      </p:sp>
    </p:spTree>
    <p:extLst>
      <p:ext uri="{BB962C8B-B14F-4D97-AF65-F5344CB8AC3E}">
        <p14:creationId xmlns:p14="http://schemas.microsoft.com/office/powerpoint/2010/main" val="2998782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18</a:t>
            </a:fld>
            <a:endParaRPr lang="en-US" sz="1600" b="1" dirty="0">
              <a:solidFill>
                <a:schemeClr val="bg1"/>
              </a:solidFill>
            </a:endParaRPr>
          </a:p>
        </p:txBody>
      </p:sp>
      <p:graphicFrame>
        <p:nvGraphicFramePr>
          <p:cNvPr id="4" name="Chart 3">
            <a:extLst>
              <a:ext uri="{FF2B5EF4-FFF2-40B4-BE49-F238E27FC236}">
                <a16:creationId xmlns:a16="http://schemas.microsoft.com/office/drawing/2014/main" id="{AC978351-9BA5-4DB0-9DB2-EFBFDEE8E9E7}"/>
              </a:ext>
            </a:extLst>
          </p:cNvPr>
          <p:cNvGraphicFramePr>
            <a:graphicFrameLocks/>
          </p:cNvGraphicFramePr>
          <p:nvPr>
            <p:extLst>
              <p:ext uri="{D42A27DB-BD31-4B8C-83A1-F6EECF244321}">
                <p14:modId xmlns:p14="http://schemas.microsoft.com/office/powerpoint/2010/main" val="711309652"/>
              </p:ext>
            </p:extLst>
          </p:nvPr>
        </p:nvGraphicFramePr>
        <p:xfrm>
          <a:off x="170506" y="1791674"/>
          <a:ext cx="5925493" cy="362229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Rounded Corners 4">
            <a:extLst>
              <a:ext uri="{FF2B5EF4-FFF2-40B4-BE49-F238E27FC236}">
                <a16:creationId xmlns:a16="http://schemas.microsoft.com/office/drawing/2014/main" id="{0918F484-7237-434A-97E8-7C4E5359500D}"/>
              </a:ext>
            </a:extLst>
          </p:cNvPr>
          <p:cNvSpPr/>
          <p:nvPr/>
        </p:nvSpPr>
        <p:spPr>
          <a:xfrm>
            <a:off x="6322713" y="378139"/>
            <a:ext cx="5254593" cy="53979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data displays the work that the school counsellor did this term, and the support that was identified and needed for each student. Most students needed more than 1 support.</a:t>
            </a:r>
          </a:p>
          <a:p>
            <a:pPr algn="ctr"/>
            <a:endParaRPr lang="en-US" dirty="0"/>
          </a:p>
          <a:p>
            <a:pPr algn="ctr"/>
            <a:r>
              <a:rPr lang="en-US" dirty="0"/>
              <a:t>As well, a breakfast program was run, and over 15% of the school population took part. Most students indicated that they participated in the breakfast program for the social emotional learning opportunities.</a:t>
            </a:r>
          </a:p>
        </p:txBody>
      </p:sp>
    </p:spTree>
    <p:extLst>
      <p:ext uri="{BB962C8B-B14F-4D97-AF65-F5344CB8AC3E}">
        <p14:creationId xmlns:p14="http://schemas.microsoft.com/office/powerpoint/2010/main" val="3557523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19</a:t>
            </a:fld>
            <a:endParaRPr lang="en-US" sz="1600" b="1" dirty="0">
              <a:solidFill>
                <a:schemeClr val="bg1"/>
              </a:solidFill>
            </a:endParaRPr>
          </a:p>
        </p:txBody>
      </p:sp>
      <p:sp>
        <p:nvSpPr>
          <p:cNvPr id="3" name="Rectangle 2">
            <a:extLst>
              <a:ext uri="{FF2B5EF4-FFF2-40B4-BE49-F238E27FC236}">
                <a16:creationId xmlns:a16="http://schemas.microsoft.com/office/drawing/2014/main" id="{F8E521DA-4DF4-44A0-A194-7126743072EC}"/>
              </a:ext>
            </a:extLst>
          </p:cNvPr>
          <p:cNvSpPr/>
          <p:nvPr/>
        </p:nvSpPr>
        <p:spPr>
          <a:xfrm>
            <a:off x="737191" y="1375144"/>
            <a:ext cx="3579628" cy="486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B7BBF0-FB37-4F35-9586-FE14293AA125}"/>
              </a:ext>
            </a:extLst>
          </p:cNvPr>
          <p:cNvSpPr/>
          <p:nvPr/>
        </p:nvSpPr>
        <p:spPr>
          <a:xfrm>
            <a:off x="4408968" y="1375143"/>
            <a:ext cx="3664689" cy="4869711"/>
          </a:xfrm>
          <a:prstGeom prst="rect">
            <a:avLst/>
          </a:prstGeom>
          <a:solidFill>
            <a:srgbClr val="38D09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Staff will collaboratively build a common understanding of Trauma and building a Trauma Compassionate School. Staff will also be continuing to build common understandings around Literacy and Mathematics.</a:t>
            </a:r>
            <a:endParaRPr lang="en-US" dirty="0"/>
          </a:p>
        </p:txBody>
      </p:sp>
      <p:pic>
        <p:nvPicPr>
          <p:cNvPr id="5" name="Picture 4">
            <a:extLst>
              <a:ext uri="{FF2B5EF4-FFF2-40B4-BE49-F238E27FC236}">
                <a16:creationId xmlns:a16="http://schemas.microsoft.com/office/drawing/2014/main" id="{BDC3BF20-818C-4706-9ECC-E5C324FF5A4B}"/>
              </a:ext>
            </a:extLst>
          </p:cNvPr>
          <p:cNvPicPr>
            <a:picLocks noChangeAspect="1"/>
          </p:cNvPicPr>
          <p:nvPr/>
        </p:nvPicPr>
        <p:blipFill>
          <a:blip r:embed="rId3"/>
          <a:stretch>
            <a:fillRect/>
          </a:stretch>
        </p:blipFill>
        <p:spPr>
          <a:xfrm>
            <a:off x="8248940" y="1438436"/>
            <a:ext cx="3590855" cy="4869710"/>
          </a:xfrm>
          <a:prstGeom prst="rect">
            <a:avLst/>
          </a:prstGeom>
        </p:spPr>
      </p:pic>
      <p:sp>
        <p:nvSpPr>
          <p:cNvPr id="7" name="TextBox 6">
            <a:extLst>
              <a:ext uri="{FF2B5EF4-FFF2-40B4-BE49-F238E27FC236}">
                <a16:creationId xmlns:a16="http://schemas.microsoft.com/office/drawing/2014/main" id="{FF6207EA-72F1-479C-875C-B00FABA5DA29}"/>
              </a:ext>
            </a:extLst>
          </p:cNvPr>
          <p:cNvSpPr txBox="1"/>
          <p:nvPr/>
        </p:nvSpPr>
        <p:spPr>
          <a:xfrm>
            <a:off x="829340" y="1692917"/>
            <a:ext cx="3579628" cy="3042821"/>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EMP has built a very strong collaborative culture and this has supported both staff professional growth and student growth. During the 2021/22 school year, staff worked together to build literacy and emotional literacy understandings. Staff is looking to build further understanding together around these areas.</a:t>
            </a:r>
          </a:p>
        </p:txBody>
      </p:sp>
      <p:sp>
        <p:nvSpPr>
          <p:cNvPr id="9" name="TextBox 8">
            <a:extLst>
              <a:ext uri="{FF2B5EF4-FFF2-40B4-BE49-F238E27FC236}">
                <a16:creationId xmlns:a16="http://schemas.microsoft.com/office/drawing/2014/main" id="{ECC2882B-2476-450B-82D5-706038471ED0}"/>
              </a:ext>
            </a:extLst>
          </p:cNvPr>
          <p:cNvSpPr txBox="1"/>
          <p:nvPr/>
        </p:nvSpPr>
        <p:spPr>
          <a:xfrm>
            <a:off x="8635706" y="1778673"/>
            <a:ext cx="3019646" cy="1561005"/>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staff build a language of practice around trauma and Trauma Informed Practice, will staff report enhanced capacity in their professional practice?</a:t>
            </a:r>
          </a:p>
        </p:txBody>
      </p:sp>
    </p:spTree>
    <p:extLst>
      <p:ext uri="{BB962C8B-B14F-4D97-AF65-F5344CB8AC3E}">
        <p14:creationId xmlns:p14="http://schemas.microsoft.com/office/powerpoint/2010/main" val="50828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06341-4448-4503-B29F-1016E0D654C0}"/>
              </a:ext>
            </a:extLst>
          </p:cNvPr>
          <p:cNvSpPr txBox="1"/>
          <p:nvPr/>
        </p:nvSpPr>
        <p:spPr>
          <a:xfrm>
            <a:off x="771837" y="1805655"/>
            <a:ext cx="8585212" cy="4524315"/>
          </a:xfrm>
          <a:prstGeom prst="rect">
            <a:avLst/>
          </a:prstGeom>
          <a:noFill/>
        </p:spPr>
        <p:txBody>
          <a:bodyPr wrap="square" rtlCol="0">
            <a:spAutoFit/>
          </a:bodyPr>
          <a:lstStyle/>
          <a:p>
            <a:pPr algn="l" fontAlgn="base"/>
            <a:r>
              <a:rPr lang="en-CA" dirty="0">
                <a:solidFill>
                  <a:schemeClr val="bg1"/>
                </a:solidFill>
              </a:rPr>
              <a:t> </a:t>
            </a:r>
            <a:r>
              <a:rPr lang="en-CA" sz="1400" dirty="0">
                <a:solidFill>
                  <a:schemeClr val="bg1"/>
                </a:solidFill>
              </a:rPr>
              <a:t>At Eileen Madson Primary school, students are provided many engaging and meaningful opportunities to become “mighty learners” by teachers who are devoted to teaching and building a solid foundation for literacy and numeracy.  As a school, we place an emphasis on play-based experiences as part of a balanced curriculum.  In addition, diverse outdoor learning opportunities stimulate creativity, curiosity, and a connection to our natural world. Our goal is to provide a rich, safe, nurturing, and friendly school environment for each child to flourish.  </a:t>
            </a:r>
          </a:p>
          <a:p>
            <a:pPr algn="l" fontAlgn="base"/>
            <a:endParaRPr lang="en-US" sz="1600" dirty="0">
              <a:solidFill>
                <a:schemeClr val="bg1"/>
              </a:solidFill>
            </a:endParaRPr>
          </a:p>
          <a:p>
            <a:pPr algn="l" fontAlgn="base"/>
            <a:r>
              <a:rPr lang="en-CA" sz="1600" dirty="0">
                <a:solidFill>
                  <a:schemeClr val="bg1"/>
                </a:solidFill>
              </a:rPr>
              <a:t>This plan has 3 main focal points for Eileen Madson</a:t>
            </a:r>
          </a:p>
          <a:p>
            <a:pPr marL="285750" lvl="1" indent="-285750" algn="l" fontAlgn="base">
              <a:buFont typeface="Arial" panose="020B0604020202020204" pitchFamily="34" charset="0"/>
              <a:buChar char="•"/>
            </a:pPr>
            <a:r>
              <a:rPr lang="en-CA" sz="1600" dirty="0">
                <a:solidFill>
                  <a:schemeClr val="bg1"/>
                </a:solidFill>
              </a:rPr>
              <a:t>Foundational Learning for ALL children</a:t>
            </a:r>
          </a:p>
          <a:p>
            <a:pPr marL="285750" lvl="3" indent="-285750" algn="l" fontAlgn="base">
              <a:buFont typeface="Arial" panose="020B0604020202020204" pitchFamily="34" charset="0"/>
              <a:buChar char="•"/>
            </a:pPr>
            <a:r>
              <a:rPr lang="en-CA" sz="1600" dirty="0">
                <a:solidFill>
                  <a:schemeClr val="bg1"/>
                </a:solidFill>
              </a:rPr>
              <a:t>Supporting Heath and well being of ALL of our diverse population of students</a:t>
            </a:r>
          </a:p>
          <a:p>
            <a:pPr marL="285750" lvl="3" indent="-285750" algn="l" fontAlgn="base">
              <a:buFont typeface="Arial" panose="020B0604020202020204" pitchFamily="34" charset="0"/>
              <a:buChar char="•"/>
            </a:pPr>
            <a:r>
              <a:rPr lang="en-CA" sz="1600" dirty="0">
                <a:solidFill>
                  <a:schemeClr val="bg1"/>
                </a:solidFill>
              </a:rPr>
              <a:t>A strong commitment to Professional development and growth</a:t>
            </a:r>
          </a:p>
          <a:p>
            <a:pPr marL="0" lvl="3" algn="l" fontAlgn="base"/>
            <a:r>
              <a:rPr lang="en-CA" sz="1600" dirty="0">
                <a:solidFill>
                  <a:schemeClr val="bg1"/>
                </a:solidFill>
              </a:rPr>
              <a:t>The staff at Eileen Madson arrived at this plan by gathering and diving into the data collected from our students, such as</a:t>
            </a:r>
          </a:p>
          <a:p>
            <a:pPr marL="285750" lvl="4" indent="-285750" algn="l" fontAlgn="base">
              <a:buFont typeface="Arial" panose="020B0604020202020204" pitchFamily="34" charset="0"/>
              <a:buChar char="•"/>
            </a:pPr>
            <a:r>
              <a:rPr lang="en-CA" sz="1400" dirty="0">
                <a:solidFill>
                  <a:schemeClr val="bg1"/>
                </a:solidFill>
              </a:rPr>
              <a:t>SNAP math assessment</a:t>
            </a:r>
          </a:p>
          <a:p>
            <a:pPr marL="285750" lvl="4" indent="-285750" algn="l" fontAlgn="base">
              <a:buFont typeface="Arial" panose="020B0604020202020204" pitchFamily="34" charset="0"/>
              <a:buChar char="•"/>
            </a:pPr>
            <a:r>
              <a:rPr lang="en-CA" sz="1400" dirty="0">
                <a:solidFill>
                  <a:schemeClr val="bg1"/>
                </a:solidFill>
              </a:rPr>
              <a:t>PM Benchmarks for Reading</a:t>
            </a:r>
          </a:p>
          <a:p>
            <a:pPr marL="285750" lvl="4" indent="-285750" algn="l" fontAlgn="base">
              <a:buFont typeface="Arial" panose="020B0604020202020204" pitchFamily="34" charset="0"/>
              <a:buChar char="•"/>
            </a:pPr>
            <a:r>
              <a:rPr lang="en-CA" sz="1400" dirty="0">
                <a:solidFill>
                  <a:schemeClr val="bg1"/>
                </a:solidFill>
              </a:rPr>
              <a:t>District Wide Write for writing</a:t>
            </a:r>
          </a:p>
          <a:p>
            <a:pPr marL="285750" lvl="4" indent="-285750" algn="l" fontAlgn="base">
              <a:buFont typeface="Arial" panose="020B0604020202020204" pitchFamily="34" charset="0"/>
              <a:buChar char="•"/>
            </a:pPr>
            <a:r>
              <a:rPr lang="en-CA" sz="1400" dirty="0">
                <a:solidFill>
                  <a:schemeClr val="bg1"/>
                </a:solidFill>
              </a:rPr>
              <a:t>Report card Data</a:t>
            </a:r>
          </a:p>
          <a:p>
            <a:pPr marL="285750" lvl="4" indent="-285750" algn="l" fontAlgn="base">
              <a:buFont typeface="Arial" panose="020B0604020202020204" pitchFamily="34" charset="0"/>
              <a:buChar char="•"/>
            </a:pPr>
            <a:r>
              <a:rPr lang="en-CA" sz="1400" dirty="0">
                <a:solidFill>
                  <a:schemeClr val="bg1"/>
                </a:solidFill>
              </a:rPr>
              <a:t>Staff records, observations and anecdotal assessments</a:t>
            </a:r>
          </a:p>
          <a:p>
            <a:pPr marL="285750" lvl="4" indent="-285750" algn="l" fontAlgn="base">
              <a:buFont typeface="Arial" panose="020B0604020202020204" pitchFamily="34" charset="0"/>
              <a:buChar char="•"/>
            </a:pPr>
            <a:r>
              <a:rPr lang="en-CA" sz="1600" dirty="0">
                <a:solidFill>
                  <a:schemeClr val="bg1"/>
                </a:solidFill>
              </a:rPr>
              <a:t>This data, along with staff conversations brought us to the understanding of what our goals need to be.</a:t>
            </a:r>
            <a:endParaRPr lang="en-US" sz="1600" dirty="0">
              <a:solidFill>
                <a:schemeClr val="bg1"/>
              </a:solidFill>
              <a:latin typeface="Roboto" panose="02000000000000000000" pitchFamily="2" charset="0"/>
              <a:ea typeface="Roboto" panose="02000000000000000000" pitchFamily="2" charset="0"/>
            </a:endParaRPr>
          </a:p>
        </p:txBody>
      </p:sp>
      <p:sp>
        <p:nvSpPr>
          <p:cNvPr id="5" name="Slide Number Placeholder 1">
            <a:extLst>
              <a:ext uri="{FF2B5EF4-FFF2-40B4-BE49-F238E27FC236}">
                <a16:creationId xmlns:a16="http://schemas.microsoft.com/office/drawing/2014/main" id="{F11F7181-62C3-4C35-8325-87F5FC7075F2}"/>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a:t>
            </a:fld>
            <a:endParaRPr lang="en-US" sz="1600" b="1" dirty="0">
              <a:solidFill>
                <a:schemeClr val="bg1"/>
              </a:solidFill>
            </a:endParaRPr>
          </a:p>
        </p:txBody>
      </p:sp>
      <p:pic>
        <p:nvPicPr>
          <p:cNvPr id="4" name="Picture 3">
            <a:extLst>
              <a:ext uri="{FF2B5EF4-FFF2-40B4-BE49-F238E27FC236}">
                <a16:creationId xmlns:a16="http://schemas.microsoft.com/office/drawing/2014/main" id="{E3014CA7-7DD6-4CAF-906F-28F6421945ED}"/>
              </a:ext>
            </a:extLst>
          </p:cNvPr>
          <p:cNvPicPr>
            <a:picLocks noChangeAspect="1"/>
          </p:cNvPicPr>
          <p:nvPr/>
        </p:nvPicPr>
        <p:blipFill>
          <a:blip r:embed="rId3"/>
          <a:stretch>
            <a:fillRect/>
          </a:stretch>
        </p:blipFill>
        <p:spPr>
          <a:xfrm>
            <a:off x="9275996" y="308499"/>
            <a:ext cx="2386613" cy="2628909"/>
          </a:xfrm>
          <a:prstGeom prst="rect">
            <a:avLst/>
          </a:prstGeom>
        </p:spPr>
      </p:pic>
    </p:spTree>
    <p:extLst>
      <p:ext uri="{BB962C8B-B14F-4D97-AF65-F5344CB8AC3E}">
        <p14:creationId xmlns:p14="http://schemas.microsoft.com/office/powerpoint/2010/main" val="128064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20</a:t>
            </a:fld>
            <a:endParaRPr lang="en-US" sz="1600" b="1" dirty="0">
              <a:solidFill>
                <a:schemeClr val="bg1"/>
              </a:solidFill>
            </a:endParaRPr>
          </a:p>
        </p:txBody>
      </p:sp>
      <p:sp>
        <p:nvSpPr>
          <p:cNvPr id="2" name="TextBox 1">
            <a:extLst>
              <a:ext uri="{FF2B5EF4-FFF2-40B4-BE49-F238E27FC236}">
                <a16:creationId xmlns:a16="http://schemas.microsoft.com/office/drawing/2014/main" id="{9A2A6C1D-6535-4A73-82FE-ED6324E86E95}"/>
              </a:ext>
            </a:extLst>
          </p:cNvPr>
          <p:cNvSpPr txBox="1"/>
          <p:nvPr/>
        </p:nvSpPr>
        <p:spPr>
          <a:xfrm>
            <a:off x="8711612" y="3676376"/>
            <a:ext cx="1875760" cy="2153282"/>
          </a:xfrm>
          <a:prstGeom prst="rect">
            <a:avLst/>
          </a:prstGeom>
          <a:noFill/>
        </p:spPr>
        <p:txBody>
          <a:bodyPr wrap="square" rtlCol="0">
            <a:spAutoFit/>
          </a:bodyPr>
          <a:lstStyle/>
          <a:p>
            <a:pPr marR="0" lvl="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Staff Meetings with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ProD</a:t>
            </a:r>
            <a:r>
              <a:rPr lang="en-US" sz="800" dirty="0">
                <a:effectLst/>
                <a:latin typeface="Calibri" panose="020F0502020204030204" pitchFamily="34" charset="0"/>
                <a:ea typeface="Calibri" panose="020F0502020204030204" pitchFamily="34" charset="0"/>
                <a:cs typeface="Times New Roman" panose="02020603050405020304" pitchFamily="18" charset="0"/>
              </a:rPr>
              <a:t> focal points</a:t>
            </a:r>
          </a:p>
          <a:p>
            <a:pPr marR="0" lvl="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Common PD Days</a:t>
            </a:r>
          </a:p>
          <a:p>
            <a:pPr marR="0" lvl="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Building Trauma Informed School knowledge</a:t>
            </a:r>
          </a:p>
          <a:p>
            <a:pPr marR="0" lvl="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School Based Learning Team Meetings</a:t>
            </a:r>
          </a:p>
          <a:p>
            <a:pPr marR="0" lvl="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Background information – CHEQ, EDI data</a:t>
            </a:r>
          </a:p>
          <a:p>
            <a:pPr marR="0" lvl="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Utilization of Specialists in district – Sue, Kari,</a:t>
            </a:r>
          </a:p>
          <a:p>
            <a:pPr marR="0" lvl="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Work with Indigenous Support Worker to help develop plans</a:t>
            </a:r>
          </a:p>
          <a:p>
            <a:pPr marR="0" lvl="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Work with Community Members that are informed on Trauma </a:t>
            </a:r>
          </a:p>
          <a:p>
            <a:r>
              <a:rPr lang="en-US" sz="800" dirty="0">
                <a:effectLst/>
                <a:latin typeface="Calibri" panose="020F0502020204030204" pitchFamily="34" charset="0"/>
                <a:ea typeface="Calibri" panose="020F0502020204030204" pitchFamily="34" charset="0"/>
                <a:cs typeface="Times New Roman" panose="02020603050405020304" pitchFamily="18" charset="0"/>
              </a:rPr>
              <a:t>Work with JA Laird to build common understanding and learning frameworks</a:t>
            </a:r>
          </a:p>
        </p:txBody>
      </p:sp>
      <p:sp>
        <p:nvSpPr>
          <p:cNvPr id="5" name="TextBox 4">
            <a:extLst>
              <a:ext uri="{FF2B5EF4-FFF2-40B4-BE49-F238E27FC236}">
                <a16:creationId xmlns:a16="http://schemas.microsoft.com/office/drawing/2014/main" id="{D74D92DF-372E-4D64-BF5E-22968E071A19}"/>
              </a:ext>
            </a:extLst>
          </p:cNvPr>
          <p:cNvSpPr txBox="1"/>
          <p:nvPr/>
        </p:nvSpPr>
        <p:spPr>
          <a:xfrm>
            <a:off x="1885507" y="3858674"/>
            <a:ext cx="1368056" cy="1337289"/>
          </a:xfrm>
          <a:prstGeom prst="rect">
            <a:avLst/>
          </a:prstGeom>
          <a:noFill/>
        </p:spPr>
        <p:txBody>
          <a:bodyPr wrap="square">
            <a:spAutoFit/>
          </a:bodyPr>
          <a:lstStyle/>
          <a:p>
            <a:pPr marL="0" marR="0">
              <a:lnSpc>
                <a:spcPct val="107000"/>
              </a:lnSpc>
              <a:spcBef>
                <a:spcPts val="0"/>
              </a:spcBef>
              <a:spcAft>
                <a:spcPts val="80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Assessment cycles/year</a:t>
            </a:r>
          </a:p>
          <a:p>
            <a:pPr marL="0" marR="0">
              <a:lnSpc>
                <a:spcPct val="107000"/>
              </a:lnSpc>
              <a:spcBef>
                <a:spcPts val="0"/>
              </a:spcBef>
              <a:spcAft>
                <a:spcPts val="800"/>
              </a:spcAft>
            </a:pP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Monthly Journal cycle after each session</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E3607BD-E14B-407F-8F38-D3900DEB75C8}"/>
              </a:ext>
            </a:extLst>
          </p:cNvPr>
          <p:cNvSpPr txBox="1"/>
          <p:nvPr/>
        </p:nvSpPr>
        <p:spPr>
          <a:xfrm>
            <a:off x="3480391" y="3676376"/>
            <a:ext cx="1697666" cy="1477328"/>
          </a:xfrm>
          <a:prstGeom prst="rect">
            <a:avLst/>
          </a:prstGeom>
          <a:noFill/>
        </p:spPr>
        <p:txBody>
          <a:bodyPr wrap="square">
            <a:spAutoFit/>
          </a:bodyPr>
          <a:lstStyle/>
          <a:p>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staff will have documentation of how they are working to build a Trauma Compassionate School </a:t>
            </a:r>
          </a:p>
          <a:p>
            <a:endParaRPr lang="en-US" sz="1000" dirty="0">
              <a:solidFill>
                <a:schemeClr val="bg1"/>
              </a:solidFill>
              <a:latin typeface="Calibri" panose="020F0502020204030204" pitchFamily="34" charset="0"/>
              <a:cs typeface="Times New Roman" panose="02020603050405020304" pitchFamily="18" charset="0"/>
            </a:endParaRPr>
          </a:p>
          <a:p>
            <a:r>
              <a:rPr lang="en-US" sz="1000" dirty="0">
                <a:solidFill>
                  <a:schemeClr val="bg1"/>
                </a:solidFill>
                <a:latin typeface="Calibri" panose="020F0502020204030204" pitchFamily="34" charset="0"/>
                <a:cs typeface="Times New Roman" panose="02020603050405020304" pitchFamily="18" charset="0"/>
              </a:rPr>
              <a:t>All staff will report an increase in understanding of Trauma Informed Practice</a:t>
            </a:r>
            <a:endParaRPr lang="en-US" sz="1000" dirty="0">
              <a:solidFill>
                <a:schemeClr val="bg1"/>
              </a:solidFill>
            </a:endParaRPr>
          </a:p>
        </p:txBody>
      </p:sp>
      <p:sp>
        <p:nvSpPr>
          <p:cNvPr id="9" name="TextBox 8">
            <a:extLst>
              <a:ext uri="{FF2B5EF4-FFF2-40B4-BE49-F238E27FC236}">
                <a16:creationId xmlns:a16="http://schemas.microsoft.com/office/drawing/2014/main" id="{D72D406A-8C80-46F1-9411-DF10D0050718}"/>
              </a:ext>
            </a:extLst>
          </p:cNvPr>
          <p:cNvSpPr txBox="1"/>
          <p:nvPr/>
        </p:nvSpPr>
        <p:spPr>
          <a:xfrm>
            <a:off x="5316280" y="3547050"/>
            <a:ext cx="1697666" cy="2037417"/>
          </a:xfrm>
          <a:prstGeom prst="rect">
            <a:avLst/>
          </a:prstGeom>
          <a:noFill/>
        </p:spPr>
        <p:txBody>
          <a:bodyPr wrap="square">
            <a:spAutoFit/>
          </a:bodyPr>
          <a:lstStyle/>
          <a:p>
            <a:pPr marR="0" lvl="0">
              <a:lnSpc>
                <a:spcPct val="107000"/>
              </a:lnSpc>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End of School year 2021/22 staff will self-assess for understanding and knowledge of TIP</a:t>
            </a:r>
          </a:p>
          <a:p>
            <a:pPr marR="0" lvl="0">
              <a:lnSpc>
                <a:spcPct val="107000"/>
              </a:lnSpc>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August Pro-D, beginning to build understanding</a:t>
            </a:r>
          </a:p>
          <a:p>
            <a:pPr marR="0" lvl="0">
              <a:lnSpc>
                <a:spcPct val="107000"/>
              </a:lnSpc>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October – Pro-D</a:t>
            </a:r>
          </a:p>
          <a:p>
            <a:pPr marR="0" lvl="0">
              <a:spcBef>
                <a:spcPts val="0"/>
              </a:spcBef>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Feb – re-assess and rework</a:t>
            </a:r>
          </a:p>
          <a:p>
            <a:pPr marR="0" lvl="0">
              <a:spcBef>
                <a:spcPts val="0"/>
              </a:spcBef>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May – re-assess and rework</a:t>
            </a:r>
            <a:endParaRPr lang="en-US" sz="1100" dirty="0">
              <a:solidFill>
                <a:schemeClr val="bg1"/>
              </a:solidFill>
            </a:endParaRPr>
          </a:p>
        </p:txBody>
      </p:sp>
      <p:sp>
        <p:nvSpPr>
          <p:cNvPr id="11" name="TextBox 10">
            <a:extLst>
              <a:ext uri="{FF2B5EF4-FFF2-40B4-BE49-F238E27FC236}">
                <a16:creationId xmlns:a16="http://schemas.microsoft.com/office/drawing/2014/main" id="{443778F6-1123-4CCC-8C54-2D2BBF5C56FF}"/>
              </a:ext>
            </a:extLst>
          </p:cNvPr>
          <p:cNvSpPr txBox="1"/>
          <p:nvPr/>
        </p:nvSpPr>
        <p:spPr>
          <a:xfrm>
            <a:off x="7013946" y="3858674"/>
            <a:ext cx="1539062" cy="1733167"/>
          </a:xfrm>
          <a:prstGeom prst="rect">
            <a:avLst/>
          </a:prstGeom>
          <a:noFill/>
        </p:spPr>
        <p:txBody>
          <a:bodyPr wrap="square">
            <a:spAutoFit/>
          </a:bodyPr>
          <a:lstStyle/>
          <a:p>
            <a:pPr marR="0" lvl="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Looking at Trauma informed Practice </a:t>
            </a:r>
          </a:p>
          <a:p>
            <a:r>
              <a:rPr lang="en-US" sz="1400" dirty="0">
                <a:effectLst/>
                <a:latin typeface="Calibri" panose="020F0502020204030204" pitchFamily="34" charset="0"/>
                <a:ea typeface="Calibri" panose="020F0502020204030204" pitchFamily="34" charset="0"/>
                <a:cs typeface="Times New Roman" panose="02020603050405020304" pitchFamily="18" charset="0"/>
              </a:rPr>
              <a:t>Build professional network on Trauma Compassionate Schools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534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CDD2C62-6581-47A3-BE8E-B532CBEF6B14}"/>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3</a:t>
            </a:fld>
            <a:endParaRPr lang="en-US" sz="1600" b="1" dirty="0">
              <a:solidFill>
                <a:schemeClr val="bg1"/>
              </a:solidFill>
            </a:endParaRPr>
          </a:p>
        </p:txBody>
      </p:sp>
      <p:sp>
        <p:nvSpPr>
          <p:cNvPr id="4" name="TextBox 3">
            <a:extLst>
              <a:ext uri="{FF2B5EF4-FFF2-40B4-BE49-F238E27FC236}">
                <a16:creationId xmlns:a16="http://schemas.microsoft.com/office/drawing/2014/main" id="{93E86694-D9D4-4B30-8809-6E21114E26FF}"/>
              </a:ext>
            </a:extLst>
          </p:cNvPr>
          <p:cNvSpPr txBox="1"/>
          <p:nvPr/>
        </p:nvSpPr>
        <p:spPr>
          <a:xfrm>
            <a:off x="233916" y="3204451"/>
            <a:ext cx="4479851" cy="2215991"/>
          </a:xfrm>
          <a:prstGeom prst="rect">
            <a:avLst/>
          </a:prstGeom>
          <a:noFill/>
        </p:spPr>
        <p:txBody>
          <a:bodyPr wrap="square">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accent1">
                    <a:lumMod val="50000"/>
                  </a:schemeClr>
                </a:solidFill>
                <a:effectLst/>
                <a:uFillTx/>
                <a:latin typeface="Lato Black"/>
                <a:sym typeface="Helvetica Neue"/>
              </a:rPr>
              <a:t>30</a:t>
            </a:r>
          </a:p>
          <a:p>
            <a:pPr marL="0" marR="0" indent="0" algn="ctr" defTabSz="1733930" rtl="0" fontAlgn="auto" latinLnBrk="0" hangingPunct="0">
              <a:lnSpc>
                <a:spcPct val="100000"/>
              </a:lnSpc>
              <a:spcBef>
                <a:spcPts val="0"/>
              </a:spcBef>
              <a:spcAft>
                <a:spcPts val="0"/>
              </a:spcAft>
              <a:buClrTx/>
              <a:buSzTx/>
              <a:buFontTx/>
              <a:buNone/>
              <a:tabLst/>
            </a:pPr>
            <a:r>
              <a:rPr lang="en-US" sz="1400" dirty="0">
                <a:solidFill>
                  <a:schemeClr val="accent1">
                    <a:lumMod val="50000"/>
                  </a:schemeClr>
                </a:solidFill>
                <a:latin typeface="Lato Black"/>
              </a:rPr>
              <a:t>17 teachers</a:t>
            </a:r>
          </a:p>
          <a:p>
            <a:pPr marL="0" marR="0" indent="0" algn="ctr" defTabSz="1733930" rtl="0" fontAlgn="auto" latinLnBrk="0" hangingPunct="0">
              <a:lnSpc>
                <a:spcPct val="100000"/>
              </a:lnSpc>
              <a:spcBef>
                <a:spcPts val="0"/>
              </a:spcBef>
              <a:spcAft>
                <a:spcPts val="0"/>
              </a:spcAft>
              <a:buClrTx/>
              <a:buSzTx/>
              <a:buFontTx/>
              <a:buNone/>
              <a:tabLst/>
            </a:pPr>
            <a:r>
              <a:rPr lang="en-US" sz="1400" dirty="0">
                <a:solidFill>
                  <a:schemeClr val="accent1">
                    <a:lumMod val="50000"/>
                  </a:schemeClr>
                </a:solidFill>
                <a:latin typeface="Lato Black"/>
              </a:rPr>
              <a:t>8 Education Assistants</a:t>
            </a:r>
          </a:p>
          <a:p>
            <a:pPr marL="0" marR="0" indent="0" algn="ctr" defTabSz="1733930" rtl="0" fontAlgn="auto" latinLnBrk="0" hangingPunct="0">
              <a:lnSpc>
                <a:spcPct val="100000"/>
              </a:lnSpc>
              <a:spcBef>
                <a:spcPts val="0"/>
              </a:spcBef>
              <a:spcAft>
                <a:spcPts val="0"/>
              </a:spcAft>
              <a:buClrTx/>
              <a:buSzTx/>
              <a:buFontTx/>
              <a:buNone/>
              <a:tabLst/>
            </a:pPr>
            <a:r>
              <a:rPr lang="en-US" sz="1400" dirty="0">
                <a:solidFill>
                  <a:schemeClr val="accent1">
                    <a:lumMod val="50000"/>
                  </a:schemeClr>
                </a:solidFill>
                <a:latin typeface="Lato Black"/>
              </a:rPr>
              <a:t>1 Principal</a:t>
            </a:r>
          </a:p>
          <a:p>
            <a:pPr marL="0" marR="0" indent="0" algn="ctr" defTabSz="1733930" rtl="0" fontAlgn="auto" latinLnBrk="0" hangingPunct="0">
              <a:lnSpc>
                <a:spcPct val="100000"/>
              </a:lnSpc>
              <a:spcBef>
                <a:spcPts val="0"/>
              </a:spcBef>
              <a:spcAft>
                <a:spcPts val="0"/>
              </a:spcAft>
              <a:buClrTx/>
              <a:buSzTx/>
              <a:buFontTx/>
              <a:buNone/>
              <a:tabLst/>
            </a:pPr>
            <a:r>
              <a:rPr lang="en-US" sz="1400" dirty="0">
                <a:solidFill>
                  <a:schemeClr val="accent1">
                    <a:lumMod val="50000"/>
                  </a:schemeClr>
                </a:solidFill>
                <a:latin typeface="Lato Black"/>
              </a:rPr>
              <a:t>1 Admin Secretary</a:t>
            </a:r>
          </a:p>
          <a:p>
            <a:pPr marL="0" marR="0" indent="0" algn="ctr" defTabSz="1733930" rtl="0" fontAlgn="auto" latinLnBrk="0" hangingPunct="0">
              <a:lnSpc>
                <a:spcPct val="100000"/>
              </a:lnSpc>
              <a:spcBef>
                <a:spcPts val="0"/>
              </a:spcBef>
              <a:spcAft>
                <a:spcPts val="0"/>
              </a:spcAft>
              <a:buClrTx/>
              <a:buSzTx/>
              <a:buFontTx/>
              <a:buNone/>
              <a:tabLst/>
            </a:pPr>
            <a:r>
              <a:rPr lang="en-US" sz="1400" dirty="0">
                <a:solidFill>
                  <a:schemeClr val="accent1">
                    <a:lumMod val="50000"/>
                  </a:schemeClr>
                </a:solidFill>
                <a:latin typeface="Lato Black"/>
              </a:rPr>
              <a:t>1 AB Ed Worker</a:t>
            </a:r>
          </a:p>
          <a:p>
            <a:pPr marL="0" marR="0" indent="0" algn="ctr" defTabSz="1733930" rtl="0" fontAlgn="auto" latinLnBrk="0" hangingPunct="0">
              <a:lnSpc>
                <a:spcPct val="100000"/>
              </a:lnSpc>
              <a:spcBef>
                <a:spcPts val="0"/>
              </a:spcBef>
              <a:spcAft>
                <a:spcPts val="0"/>
              </a:spcAft>
              <a:buClrTx/>
              <a:buSzTx/>
              <a:buFontTx/>
              <a:buNone/>
              <a:tabLst/>
            </a:pPr>
            <a:r>
              <a:rPr lang="en-US" sz="1400" dirty="0">
                <a:solidFill>
                  <a:schemeClr val="accent1">
                    <a:lumMod val="50000"/>
                  </a:schemeClr>
                </a:solidFill>
                <a:latin typeface="Lato Black"/>
              </a:rPr>
              <a:t>1 Lunchroom Supervisor</a:t>
            </a:r>
          </a:p>
          <a:p>
            <a:pPr marL="0" marR="0" indent="0" algn="ctr" defTabSz="1733930" rtl="0" fontAlgn="auto" latinLnBrk="0" hangingPunct="0">
              <a:lnSpc>
                <a:spcPct val="100000"/>
              </a:lnSpc>
              <a:spcBef>
                <a:spcPts val="0"/>
              </a:spcBef>
              <a:spcAft>
                <a:spcPts val="0"/>
              </a:spcAft>
              <a:buClrTx/>
              <a:buSzTx/>
              <a:buFontTx/>
              <a:buNone/>
              <a:tabLst/>
            </a:pPr>
            <a:r>
              <a:rPr lang="en-US" sz="1400" dirty="0">
                <a:solidFill>
                  <a:schemeClr val="accent1">
                    <a:lumMod val="50000"/>
                  </a:schemeClr>
                </a:solidFill>
                <a:latin typeface="Lato Black"/>
              </a:rPr>
              <a:t>1 Facility Operator</a:t>
            </a:r>
          </a:p>
        </p:txBody>
      </p:sp>
      <p:sp>
        <p:nvSpPr>
          <p:cNvPr id="6" name="TextBox 5">
            <a:extLst>
              <a:ext uri="{FF2B5EF4-FFF2-40B4-BE49-F238E27FC236}">
                <a16:creationId xmlns:a16="http://schemas.microsoft.com/office/drawing/2014/main" id="{FA49D57B-AFB9-40FA-9AD7-152084015460}"/>
              </a:ext>
            </a:extLst>
          </p:cNvPr>
          <p:cNvSpPr txBox="1"/>
          <p:nvPr/>
        </p:nvSpPr>
        <p:spPr>
          <a:xfrm>
            <a:off x="4217581" y="3331534"/>
            <a:ext cx="2339164" cy="1200329"/>
          </a:xfrm>
          <a:prstGeom prst="rect">
            <a:avLst/>
          </a:prstGeom>
          <a:noFill/>
        </p:spPr>
        <p:txBody>
          <a:bodyPr wrap="square">
            <a:spAutoFit/>
          </a:bodyPr>
          <a:lstStyle/>
          <a:p>
            <a:r>
              <a:rPr lang="en-US" sz="7200" dirty="0"/>
              <a:t>231</a:t>
            </a:r>
          </a:p>
        </p:txBody>
      </p:sp>
      <p:sp>
        <p:nvSpPr>
          <p:cNvPr id="8" name="TextBox 7">
            <a:extLst>
              <a:ext uri="{FF2B5EF4-FFF2-40B4-BE49-F238E27FC236}">
                <a16:creationId xmlns:a16="http://schemas.microsoft.com/office/drawing/2014/main" id="{D5968299-2CF3-41D8-AE61-3CC022B0C88F}"/>
              </a:ext>
            </a:extLst>
          </p:cNvPr>
          <p:cNvSpPr txBox="1"/>
          <p:nvPr/>
        </p:nvSpPr>
        <p:spPr>
          <a:xfrm>
            <a:off x="7215963" y="3277728"/>
            <a:ext cx="3076354" cy="1754326"/>
          </a:xfrm>
          <a:prstGeom prst="rect">
            <a:avLst/>
          </a:prstGeom>
          <a:noFill/>
        </p:spPr>
        <p:txBody>
          <a:bodyPr wrap="square">
            <a:spAutoFit/>
          </a:bodyPr>
          <a:lstStyle/>
          <a:p>
            <a:pPr algn="ctr"/>
            <a:r>
              <a:rPr lang="en-US" sz="3600" dirty="0" err="1"/>
              <a:t>StrongStart</a:t>
            </a:r>
            <a:endParaRPr lang="en-US" sz="3600" dirty="0"/>
          </a:p>
          <a:p>
            <a:pPr algn="l"/>
            <a:r>
              <a:rPr lang="en-US" sz="6000" dirty="0"/>
              <a:t>     </a:t>
            </a:r>
            <a:r>
              <a:rPr lang="en-US" sz="7200" dirty="0"/>
              <a:t>K-3</a:t>
            </a:r>
          </a:p>
        </p:txBody>
      </p:sp>
    </p:spTree>
    <p:extLst>
      <p:ext uri="{BB962C8B-B14F-4D97-AF65-F5344CB8AC3E}">
        <p14:creationId xmlns:p14="http://schemas.microsoft.com/office/powerpoint/2010/main" val="3747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F099A49-9040-4BCF-A32E-E7EC76483CDA}"/>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4</a:t>
            </a:fld>
            <a:endParaRPr lang="en-US" sz="1600" b="1" dirty="0">
              <a:solidFill>
                <a:schemeClr val="bg1"/>
              </a:solidFill>
            </a:endParaRPr>
          </a:p>
        </p:txBody>
      </p:sp>
      <p:sp>
        <p:nvSpPr>
          <p:cNvPr id="4" name="TextBox 3">
            <a:extLst>
              <a:ext uri="{FF2B5EF4-FFF2-40B4-BE49-F238E27FC236}">
                <a16:creationId xmlns:a16="http://schemas.microsoft.com/office/drawing/2014/main" id="{65E57576-B2C9-4A0C-AD11-0144922878AF}"/>
              </a:ext>
            </a:extLst>
          </p:cNvPr>
          <p:cNvSpPr txBox="1"/>
          <p:nvPr/>
        </p:nvSpPr>
        <p:spPr>
          <a:xfrm>
            <a:off x="347330" y="1446028"/>
            <a:ext cx="4238847" cy="1200329"/>
          </a:xfrm>
          <a:prstGeom prst="rect">
            <a:avLst/>
          </a:prstGeom>
          <a:noFill/>
        </p:spPr>
        <p:txBody>
          <a:bodyPr wrap="square">
            <a:spAutoFit/>
          </a:bodyPr>
          <a:lstStyle/>
          <a:p>
            <a:r>
              <a:rPr lang="en-US" dirty="0">
                <a:solidFill>
                  <a:schemeClr val="bg1"/>
                </a:solidFill>
              </a:rPr>
              <a:t>We collaborate in the pursuit of each student’s success as knowledgeable, caring, resilient, and contributing members of a global community.</a:t>
            </a:r>
          </a:p>
        </p:txBody>
      </p:sp>
      <p:sp>
        <p:nvSpPr>
          <p:cNvPr id="6" name="TextBox 5">
            <a:extLst>
              <a:ext uri="{FF2B5EF4-FFF2-40B4-BE49-F238E27FC236}">
                <a16:creationId xmlns:a16="http://schemas.microsoft.com/office/drawing/2014/main" id="{29C4C1AA-B27E-474E-B7C4-BCF4EDA3C785}"/>
              </a:ext>
            </a:extLst>
          </p:cNvPr>
          <p:cNvSpPr txBox="1"/>
          <p:nvPr/>
        </p:nvSpPr>
        <p:spPr>
          <a:xfrm>
            <a:off x="269358" y="4476298"/>
            <a:ext cx="3395330" cy="1376659"/>
          </a:xfrm>
          <a:prstGeom prst="rect">
            <a:avLst/>
          </a:prstGeom>
          <a:noFill/>
        </p:spPr>
        <p:txBody>
          <a:bodyPr wrap="square">
            <a:spAutoFit/>
          </a:bodyPr>
          <a:lstStyle/>
          <a:p>
            <a:pPr defTabSz="457200">
              <a:lnSpc>
                <a:spcPct val="120000"/>
              </a:lnSpc>
              <a:defRPr sz="2750" spc="140">
                <a:solidFill>
                  <a:srgbClr val="FFFFFF"/>
                </a:solidFill>
                <a:latin typeface="Lato Bold"/>
                <a:ea typeface="Lato Bold"/>
                <a:cs typeface="Lato Bold"/>
                <a:sym typeface="Lato Bold"/>
              </a:defRPr>
            </a:pPr>
            <a:r>
              <a:rPr lang="en-US" sz="2400" dirty="0"/>
              <a:t>Opportunity, equity, </a:t>
            </a:r>
            <a:br>
              <a:rPr lang="en-US" sz="2400" dirty="0"/>
            </a:br>
            <a:r>
              <a:rPr lang="en-US" sz="2400" dirty="0"/>
              <a:t>and success for ALL learners</a:t>
            </a:r>
          </a:p>
        </p:txBody>
      </p:sp>
      <p:sp>
        <p:nvSpPr>
          <p:cNvPr id="7" name="Lorem ipsum dolor sit amet, consectetur adipiscing elit, sed do eiusmod tempor incididunt ut labore et dolore magna aliqua. Aliquam id diam maecenas ultricies mi. Pharetra pharetra massa massa ultricies mi quis hendrerit dolor magna. Mauris augue neque g">
            <a:extLst>
              <a:ext uri="{FF2B5EF4-FFF2-40B4-BE49-F238E27FC236}">
                <a16:creationId xmlns:a16="http://schemas.microsoft.com/office/drawing/2014/main" id="{49686B57-257B-4A06-A981-49023675DB7F}"/>
              </a:ext>
            </a:extLst>
          </p:cNvPr>
          <p:cNvSpPr txBox="1"/>
          <p:nvPr/>
        </p:nvSpPr>
        <p:spPr>
          <a:xfrm>
            <a:off x="11850009" y="8996363"/>
            <a:ext cx="887335" cy="337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solidFill>
                  <a:srgbClr val="FFFFFF"/>
                </a:solidFill>
              </a:defRPr>
            </a:lvl1pPr>
          </a:lstStyle>
          <a:p>
            <a:r>
              <a:t>Page 05</a:t>
            </a:r>
          </a:p>
        </p:txBody>
      </p:sp>
      <p:sp>
        <p:nvSpPr>
          <p:cNvPr id="8" name="Month, 01, 2021">
            <a:extLst>
              <a:ext uri="{FF2B5EF4-FFF2-40B4-BE49-F238E27FC236}">
                <a16:creationId xmlns:a16="http://schemas.microsoft.com/office/drawing/2014/main" id="{9954A4D1-E0FF-4A00-B808-6863B627CF6D}"/>
              </a:ext>
            </a:extLst>
          </p:cNvPr>
          <p:cNvSpPr txBox="1"/>
          <p:nvPr/>
        </p:nvSpPr>
        <p:spPr>
          <a:xfrm>
            <a:off x="6779076" y="1224279"/>
            <a:ext cx="4973445"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2438337">
              <a:defRPr sz="2000" spc="120">
                <a:solidFill>
                  <a:srgbClr val="FFFFFF"/>
                </a:solidFill>
                <a:latin typeface="Lato Regular"/>
                <a:ea typeface="Lato Regular"/>
                <a:cs typeface="Lato Regular"/>
                <a:sym typeface="Lato Regular"/>
              </a:defRPr>
            </a:pPr>
            <a:r>
              <a:rPr sz="1600" spc="180" dirty="0">
                <a:solidFill>
                  <a:srgbClr val="FF0000"/>
                </a:solidFill>
                <a:latin typeface="Lato Black"/>
                <a:ea typeface="Lato Black"/>
                <a:cs typeface="Lato Black"/>
                <a:sym typeface="Lato Black"/>
              </a:rPr>
              <a:t>Respect</a:t>
            </a:r>
            <a:br>
              <a:rPr sz="1600" dirty="0">
                <a:solidFill>
                  <a:srgbClr val="FF0000"/>
                </a:solidFill>
                <a:latin typeface="Lato Black"/>
                <a:ea typeface="Lato Black"/>
                <a:cs typeface="Lato Black"/>
                <a:sym typeface="Lato Black"/>
              </a:rPr>
            </a:br>
            <a:r>
              <a:rPr sz="1600" dirty="0">
                <a:solidFill>
                  <a:srgbClr val="FF0000"/>
                </a:solidFill>
                <a:latin typeface="Lato Medium"/>
                <a:ea typeface="Lato Medium"/>
                <a:cs typeface="Lato Medium"/>
                <a:sym typeface="Lato Medium"/>
              </a:rPr>
              <a:t>We foster respectful relationships </a:t>
            </a:r>
            <a:br>
              <a:rPr sz="1600" dirty="0">
                <a:solidFill>
                  <a:srgbClr val="FF0000"/>
                </a:solidFill>
                <a:latin typeface="Lato Medium"/>
                <a:ea typeface="Lato Medium"/>
                <a:cs typeface="Lato Medium"/>
                <a:sym typeface="Lato Medium"/>
              </a:rPr>
            </a:br>
            <a:r>
              <a:rPr sz="1600" dirty="0">
                <a:solidFill>
                  <a:srgbClr val="FF0000"/>
                </a:solidFill>
                <a:latin typeface="Lato Medium"/>
                <a:ea typeface="Lato Medium"/>
                <a:cs typeface="Lato Medium"/>
                <a:sym typeface="Lato Medium"/>
              </a:rPr>
              <a:t>that build trust, safety and well-being.</a:t>
            </a:r>
          </a:p>
        </p:txBody>
      </p:sp>
      <p:sp>
        <p:nvSpPr>
          <p:cNvPr id="9" name="Month, 01, 2021">
            <a:extLst>
              <a:ext uri="{FF2B5EF4-FFF2-40B4-BE49-F238E27FC236}">
                <a16:creationId xmlns:a16="http://schemas.microsoft.com/office/drawing/2014/main" id="{BDD917C2-74E1-430A-80BF-51C17B6184FB}"/>
              </a:ext>
            </a:extLst>
          </p:cNvPr>
          <p:cNvSpPr txBox="1"/>
          <p:nvPr/>
        </p:nvSpPr>
        <p:spPr>
          <a:xfrm>
            <a:off x="6714822" y="2065535"/>
            <a:ext cx="6022522" cy="1149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2438337">
              <a:defRPr sz="2000" spc="120">
                <a:solidFill>
                  <a:srgbClr val="FFFFFF"/>
                </a:solidFill>
                <a:latin typeface="Lato Regular"/>
                <a:ea typeface="Lato Regular"/>
                <a:cs typeface="Lato Regular"/>
                <a:sym typeface="Lato Regular"/>
              </a:defRPr>
            </a:pPr>
            <a:r>
              <a:rPr sz="1600" spc="180" dirty="0">
                <a:solidFill>
                  <a:srgbClr val="FF0000"/>
                </a:solidFill>
                <a:latin typeface="Lato Black"/>
                <a:ea typeface="Lato Black"/>
                <a:cs typeface="Lato Black"/>
                <a:sym typeface="Lato Black"/>
              </a:rPr>
              <a:t>Equity</a:t>
            </a:r>
            <a:br>
              <a:rPr sz="1600" dirty="0">
                <a:solidFill>
                  <a:srgbClr val="FF0000"/>
                </a:solidFill>
                <a:latin typeface="Lato Black"/>
                <a:ea typeface="Lato Black"/>
                <a:cs typeface="Lato Black"/>
                <a:sym typeface="Lato Black"/>
              </a:rPr>
            </a:br>
            <a:r>
              <a:rPr sz="1600" dirty="0">
                <a:solidFill>
                  <a:srgbClr val="FF0000"/>
                </a:solidFill>
                <a:latin typeface="Lato Medium"/>
                <a:ea typeface="Lato Medium"/>
                <a:cs typeface="Lato Medium"/>
                <a:sym typeface="Lato Medium"/>
              </a:rPr>
              <a:t>We strive to build learning environments that are equitable, </a:t>
            </a:r>
            <a:r>
              <a:rPr sz="1600" dirty="0" err="1">
                <a:solidFill>
                  <a:srgbClr val="FF0000"/>
                </a:solidFill>
                <a:latin typeface="Lato Medium"/>
                <a:ea typeface="Lato Medium"/>
                <a:cs typeface="Lato Medium"/>
                <a:sym typeface="Lato Medium"/>
              </a:rPr>
              <a:t>honour</a:t>
            </a:r>
            <a:r>
              <a:rPr sz="1600" dirty="0">
                <a:solidFill>
                  <a:srgbClr val="FF0000"/>
                </a:solidFill>
                <a:latin typeface="Lato Medium"/>
                <a:ea typeface="Lato Medium"/>
                <a:cs typeface="Lato Medium"/>
                <a:sym typeface="Lato Medium"/>
              </a:rPr>
              <a:t> diversity and inclusion, are safe, caring and healthy places to work </a:t>
            </a:r>
            <a:r>
              <a:rPr dirty="0">
                <a:latin typeface="Lato Medium"/>
                <a:ea typeface="Lato Medium"/>
                <a:cs typeface="Lato Medium"/>
                <a:sym typeface="Lato Medium"/>
              </a:rPr>
              <a:t>and learn.</a:t>
            </a:r>
          </a:p>
        </p:txBody>
      </p:sp>
      <p:sp>
        <p:nvSpPr>
          <p:cNvPr id="10" name="Month, 01, 2021">
            <a:extLst>
              <a:ext uri="{FF2B5EF4-FFF2-40B4-BE49-F238E27FC236}">
                <a16:creationId xmlns:a16="http://schemas.microsoft.com/office/drawing/2014/main" id="{841009F1-08FF-4A6B-804B-5F0E2B82D524}"/>
              </a:ext>
            </a:extLst>
          </p:cNvPr>
          <p:cNvSpPr txBox="1"/>
          <p:nvPr/>
        </p:nvSpPr>
        <p:spPr>
          <a:xfrm>
            <a:off x="6623134" y="3231877"/>
            <a:ext cx="5973301"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2438337">
              <a:defRPr sz="2000" spc="120">
                <a:solidFill>
                  <a:srgbClr val="FFFFFF"/>
                </a:solidFill>
                <a:latin typeface="Lato Regular"/>
                <a:ea typeface="Lato Regular"/>
                <a:cs typeface="Lato Regular"/>
                <a:sym typeface="Lato Regular"/>
              </a:defRPr>
            </a:pPr>
            <a:r>
              <a:rPr sz="1600" spc="180" dirty="0">
                <a:solidFill>
                  <a:srgbClr val="FF0000"/>
                </a:solidFill>
                <a:ea typeface="Lato Black"/>
                <a:cs typeface="Lato Black"/>
                <a:sym typeface="Lato Black"/>
              </a:rPr>
              <a:t>Integrity</a:t>
            </a:r>
            <a:br>
              <a:rPr sz="1600" dirty="0">
                <a:solidFill>
                  <a:srgbClr val="FF0000"/>
                </a:solidFill>
                <a:ea typeface="Lato Black"/>
                <a:cs typeface="Lato Black"/>
                <a:sym typeface="Lato Black"/>
              </a:rPr>
            </a:br>
            <a:r>
              <a:rPr sz="1600" dirty="0">
                <a:solidFill>
                  <a:srgbClr val="FF0000"/>
                </a:solidFill>
                <a:ea typeface="Lato Medium"/>
                <a:cs typeface="Lato Medium"/>
                <a:sym typeface="Lato Medium"/>
              </a:rPr>
              <a:t>We nurture a sense of self-awareness, responsibility and </a:t>
            </a:r>
            <a:r>
              <a:rPr lang="en-US" sz="1600" dirty="0">
                <a:solidFill>
                  <a:srgbClr val="FF0000"/>
                </a:solidFill>
                <a:ea typeface="Lato Medium"/>
                <a:cs typeface="Lato Medium"/>
                <a:sym typeface="Lato Medium"/>
              </a:rPr>
              <a:t>honesty</a:t>
            </a:r>
            <a:r>
              <a:rPr sz="1600" dirty="0">
                <a:solidFill>
                  <a:srgbClr val="FF0000"/>
                </a:solidFill>
                <a:ea typeface="Lato Medium"/>
                <a:cs typeface="Lato Medium"/>
                <a:sym typeface="Lato Medium"/>
              </a:rPr>
              <a:t> </a:t>
            </a:r>
            <a:r>
              <a:rPr lang="en-US" sz="1600" dirty="0">
                <a:solidFill>
                  <a:srgbClr val="FF0000"/>
                </a:solidFill>
                <a:ea typeface="Lato Medium"/>
                <a:cs typeface="Lato Medium"/>
                <a:sym typeface="Lato Medium"/>
              </a:rPr>
              <a:t>to </a:t>
            </a:r>
            <a:r>
              <a:rPr sz="1600" dirty="0">
                <a:solidFill>
                  <a:srgbClr val="FF0000"/>
                </a:solidFill>
                <a:ea typeface="Lato Medium"/>
                <a:cs typeface="Lato Medium"/>
                <a:sym typeface="Lato Medium"/>
              </a:rPr>
              <a:t>become environmental stewards and morally upright global citizens.</a:t>
            </a:r>
          </a:p>
        </p:txBody>
      </p:sp>
      <p:sp>
        <p:nvSpPr>
          <p:cNvPr id="11" name="Month, 01, 2021">
            <a:extLst>
              <a:ext uri="{FF2B5EF4-FFF2-40B4-BE49-F238E27FC236}">
                <a16:creationId xmlns:a16="http://schemas.microsoft.com/office/drawing/2014/main" id="{743A4F84-1EEE-4B09-A9BE-1A9A4780B5DF}"/>
              </a:ext>
            </a:extLst>
          </p:cNvPr>
          <p:cNvSpPr txBox="1"/>
          <p:nvPr/>
        </p:nvSpPr>
        <p:spPr>
          <a:xfrm>
            <a:off x="6623134" y="4362354"/>
            <a:ext cx="5072680"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2438337">
              <a:defRPr sz="2000" spc="120">
                <a:solidFill>
                  <a:srgbClr val="FFFFFF"/>
                </a:solidFill>
                <a:latin typeface="Lato Regular"/>
                <a:ea typeface="Lato Regular"/>
                <a:cs typeface="Lato Regular"/>
                <a:sym typeface="Lato Regular"/>
              </a:defRPr>
            </a:pPr>
            <a:r>
              <a:rPr sz="1600" spc="180" dirty="0">
                <a:solidFill>
                  <a:srgbClr val="FF0000"/>
                </a:solidFill>
                <a:latin typeface="Lato Black"/>
                <a:ea typeface="Lato Black"/>
                <a:cs typeface="Lato Black"/>
                <a:sym typeface="Lato Black"/>
              </a:rPr>
              <a:t>Accountability</a:t>
            </a:r>
            <a:br>
              <a:rPr sz="1600" dirty="0">
                <a:solidFill>
                  <a:srgbClr val="FF0000"/>
                </a:solidFill>
                <a:latin typeface="Lato Black"/>
                <a:ea typeface="Lato Black"/>
                <a:cs typeface="Lato Black"/>
                <a:sym typeface="Lato Black"/>
              </a:rPr>
            </a:br>
            <a:r>
              <a:rPr sz="1600" dirty="0">
                <a:solidFill>
                  <a:srgbClr val="FF0000"/>
                </a:solidFill>
                <a:latin typeface="Lato Medium"/>
                <a:ea typeface="Lato Medium"/>
                <a:cs typeface="Lato Medium"/>
                <a:sym typeface="Lato Medium"/>
              </a:rPr>
              <a:t>We are accountable for ourselves, our students and our communities for professionalism, transparency and quality results.</a:t>
            </a:r>
          </a:p>
        </p:txBody>
      </p:sp>
      <p:sp>
        <p:nvSpPr>
          <p:cNvPr id="12" name="Month, 01, 2021">
            <a:extLst>
              <a:ext uri="{FF2B5EF4-FFF2-40B4-BE49-F238E27FC236}">
                <a16:creationId xmlns:a16="http://schemas.microsoft.com/office/drawing/2014/main" id="{42783EA8-8D68-439E-9A18-9D2B0C76D593}"/>
              </a:ext>
            </a:extLst>
          </p:cNvPr>
          <p:cNvSpPr txBox="1"/>
          <p:nvPr/>
        </p:nvSpPr>
        <p:spPr>
          <a:xfrm>
            <a:off x="6391918" y="5364068"/>
            <a:ext cx="5405834"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2438337">
              <a:defRPr sz="2000" spc="120">
                <a:solidFill>
                  <a:srgbClr val="FFFFFF"/>
                </a:solidFill>
                <a:latin typeface="Lato Regular"/>
                <a:ea typeface="Lato Regular"/>
                <a:cs typeface="Lato Regular"/>
                <a:sym typeface="Lato Regular"/>
              </a:defRPr>
            </a:pPr>
            <a:r>
              <a:rPr sz="1600" spc="180" dirty="0">
                <a:solidFill>
                  <a:srgbClr val="FF0000"/>
                </a:solidFill>
                <a:latin typeface="Lato Black"/>
                <a:ea typeface="Lato Black"/>
                <a:cs typeface="Lato Black"/>
                <a:sym typeface="Lato Black"/>
              </a:rPr>
              <a:t>Innovation</a:t>
            </a:r>
            <a:br>
              <a:rPr sz="1600" dirty="0">
                <a:solidFill>
                  <a:srgbClr val="FF0000"/>
                </a:solidFill>
                <a:latin typeface="Lato Black"/>
                <a:ea typeface="Lato Black"/>
                <a:cs typeface="Lato Black"/>
                <a:sym typeface="Lato Black"/>
              </a:rPr>
            </a:br>
            <a:r>
              <a:rPr sz="1600" dirty="0">
                <a:solidFill>
                  <a:srgbClr val="FF0000"/>
                </a:solidFill>
                <a:latin typeface="Lato Medium"/>
                <a:ea typeface="Lato Medium"/>
                <a:cs typeface="Lato Medium"/>
                <a:sym typeface="Lato Medium"/>
              </a:rPr>
              <a:t>We create learning opportunities that are high quality, place-based, creative, and that encourage students to reach their full potential.</a:t>
            </a:r>
          </a:p>
        </p:txBody>
      </p:sp>
      <p:sp>
        <p:nvSpPr>
          <p:cNvPr id="13" name="Circle">
            <a:extLst>
              <a:ext uri="{FF2B5EF4-FFF2-40B4-BE49-F238E27FC236}">
                <a16:creationId xmlns:a16="http://schemas.microsoft.com/office/drawing/2014/main" id="{37701048-5318-47EA-AE52-F859821BE7FC}"/>
              </a:ext>
            </a:extLst>
          </p:cNvPr>
          <p:cNvSpPr/>
          <p:nvPr/>
        </p:nvSpPr>
        <p:spPr>
          <a:xfrm>
            <a:off x="5240764" y="3231877"/>
            <a:ext cx="1127529" cy="925526"/>
          </a:xfrm>
          <a:prstGeom prst="ellipse">
            <a:avLst/>
          </a:prstGeom>
          <a:solidFill>
            <a:srgbClr val="76C6C7"/>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4" name="Circle">
            <a:extLst>
              <a:ext uri="{FF2B5EF4-FFF2-40B4-BE49-F238E27FC236}">
                <a16:creationId xmlns:a16="http://schemas.microsoft.com/office/drawing/2014/main" id="{E9754EC9-623D-4F65-8949-E6E10DF570BF}"/>
              </a:ext>
            </a:extLst>
          </p:cNvPr>
          <p:cNvSpPr/>
          <p:nvPr/>
        </p:nvSpPr>
        <p:spPr>
          <a:xfrm>
            <a:off x="5268270" y="2212917"/>
            <a:ext cx="1127529" cy="990605"/>
          </a:xfrm>
          <a:prstGeom prst="ellipse">
            <a:avLst/>
          </a:prstGeom>
          <a:solidFill>
            <a:srgbClr val="C3D62D"/>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5" name="Circle">
            <a:extLst>
              <a:ext uri="{FF2B5EF4-FFF2-40B4-BE49-F238E27FC236}">
                <a16:creationId xmlns:a16="http://schemas.microsoft.com/office/drawing/2014/main" id="{D4E7CA8A-6C46-4D8E-8D5D-DCE8C1E8AD4B}"/>
              </a:ext>
            </a:extLst>
          </p:cNvPr>
          <p:cNvSpPr/>
          <p:nvPr/>
        </p:nvSpPr>
        <p:spPr>
          <a:xfrm>
            <a:off x="5325271" y="1210173"/>
            <a:ext cx="937963" cy="955098"/>
          </a:xfrm>
          <a:prstGeom prst="ellipse">
            <a:avLst/>
          </a:prstGeom>
          <a:solidFill>
            <a:srgbClr val="225572"/>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6" name="Circle">
            <a:extLst>
              <a:ext uri="{FF2B5EF4-FFF2-40B4-BE49-F238E27FC236}">
                <a16:creationId xmlns:a16="http://schemas.microsoft.com/office/drawing/2014/main" id="{F4A68D26-5C36-4565-9DC0-229C3E865C7A}"/>
              </a:ext>
            </a:extLst>
          </p:cNvPr>
          <p:cNvSpPr/>
          <p:nvPr/>
        </p:nvSpPr>
        <p:spPr>
          <a:xfrm>
            <a:off x="5361623" y="4347121"/>
            <a:ext cx="1030295" cy="1003115"/>
          </a:xfrm>
          <a:prstGeom prst="ellipse">
            <a:avLst/>
          </a:prstGeom>
          <a:solidFill>
            <a:srgbClr val="225572"/>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endParaRPr/>
          </a:p>
        </p:txBody>
      </p:sp>
      <p:sp>
        <p:nvSpPr>
          <p:cNvPr id="17" name="Circle">
            <a:extLst>
              <a:ext uri="{FF2B5EF4-FFF2-40B4-BE49-F238E27FC236}">
                <a16:creationId xmlns:a16="http://schemas.microsoft.com/office/drawing/2014/main" id="{C4B52EF4-53A5-4A1A-B994-6B0E482E201F}"/>
              </a:ext>
            </a:extLst>
          </p:cNvPr>
          <p:cNvSpPr/>
          <p:nvPr/>
        </p:nvSpPr>
        <p:spPr>
          <a:xfrm>
            <a:off x="5297092" y="5364068"/>
            <a:ext cx="1093604" cy="1003115"/>
          </a:xfrm>
          <a:prstGeom prst="ellipse">
            <a:avLst/>
          </a:prstGeom>
          <a:solidFill>
            <a:srgbClr val="C3D62D"/>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endParaRPr/>
          </a:p>
        </p:txBody>
      </p:sp>
      <p:pic>
        <p:nvPicPr>
          <p:cNvPr id="18" name="Image" descr="Image">
            <a:extLst>
              <a:ext uri="{FF2B5EF4-FFF2-40B4-BE49-F238E27FC236}">
                <a16:creationId xmlns:a16="http://schemas.microsoft.com/office/drawing/2014/main" id="{EF29240E-3651-4A33-8A89-F788F624EA2B}"/>
              </a:ext>
            </a:extLst>
          </p:cNvPr>
          <p:cNvPicPr>
            <a:picLocks noChangeAspect="1"/>
          </p:cNvPicPr>
          <p:nvPr/>
        </p:nvPicPr>
        <p:blipFill>
          <a:blip r:embed="rId3"/>
          <a:stretch>
            <a:fillRect/>
          </a:stretch>
        </p:blipFill>
        <p:spPr>
          <a:xfrm>
            <a:off x="5517166" y="1340578"/>
            <a:ext cx="653457" cy="645113"/>
          </a:xfrm>
          <a:prstGeom prst="rect">
            <a:avLst/>
          </a:prstGeom>
          <a:ln w="12700">
            <a:miter lim="400000"/>
          </a:ln>
        </p:spPr>
      </p:pic>
      <p:pic>
        <p:nvPicPr>
          <p:cNvPr id="19" name="Image" descr="Image">
            <a:extLst>
              <a:ext uri="{FF2B5EF4-FFF2-40B4-BE49-F238E27FC236}">
                <a16:creationId xmlns:a16="http://schemas.microsoft.com/office/drawing/2014/main" id="{E96306D5-25A6-4FEA-8AB5-02D38AD1F426}"/>
              </a:ext>
            </a:extLst>
          </p:cNvPr>
          <p:cNvPicPr>
            <a:picLocks noChangeAspect="1"/>
          </p:cNvPicPr>
          <p:nvPr/>
        </p:nvPicPr>
        <p:blipFill>
          <a:blip r:embed="rId4"/>
          <a:stretch>
            <a:fillRect/>
          </a:stretch>
        </p:blipFill>
        <p:spPr>
          <a:xfrm>
            <a:off x="5431788" y="2402859"/>
            <a:ext cx="800492" cy="560534"/>
          </a:xfrm>
          <a:prstGeom prst="rect">
            <a:avLst/>
          </a:prstGeom>
          <a:ln w="12700">
            <a:miter lim="400000"/>
          </a:ln>
        </p:spPr>
      </p:pic>
      <p:pic>
        <p:nvPicPr>
          <p:cNvPr id="20" name="Image" descr="Image">
            <a:extLst>
              <a:ext uri="{FF2B5EF4-FFF2-40B4-BE49-F238E27FC236}">
                <a16:creationId xmlns:a16="http://schemas.microsoft.com/office/drawing/2014/main" id="{5D2FEAC8-BC59-48A3-BEBC-DDC039873CDA}"/>
              </a:ext>
            </a:extLst>
          </p:cNvPr>
          <p:cNvPicPr>
            <a:picLocks noChangeAspect="1"/>
          </p:cNvPicPr>
          <p:nvPr/>
        </p:nvPicPr>
        <p:blipFill>
          <a:blip r:embed="rId5"/>
          <a:stretch>
            <a:fillRect/>
          </a:stretch>
        </p:blipFill>
        <p:spPr>
          <a:xfrm>
            <a:off x="5521201" y="3299504"/>
            <a:ext cx="559774" cy="790272"/>
          </a:xfrm>
          <a:prstGeom prst="rect">
            <a:avLst/>
          </a:prstGeom>
          <a:ln w="12700">
            <a:miter lim="400000"/>
          </a:ln>
        </p:spPr>
      </p:pic>
      <p:pic>
        <p:nvPicPr>
          <p:cNvPr id="21" name="Image" descr="Image">
            <a:extLst>
              <a:ext uri="{FF2B5EF4-FFF2-40B4-BE49-F238E27FC236}">
                <a16:creationId xmlns:a16="http://schemas.microsoft.com/office/drawing/2014/main" id="{9C7DC78C-FDC4-44FE-8BFC-63705E8A3D5E}"/>
              </a:ext>
            </a:extLst>
          </p:cNvPr>
          <p:cNvPicPr>
            <a:picLocks noChangeAspect="1"/>
          </p:cNvPicPr>
          <p:nvPr/>
        </p:nvPicPr>
        <p:blipFill>
          <a:blip r:embed="rId6"/>
          <a:stretch>
            <a:fillRect/>
          </a:stretch>
        </p:blipFill>
        <p:spPr>
          <a:xfrm>
            <a:off x="5476787" y="4427024"/>
            <a:ext cx="769316" cy="769046"/>
          </a:xfrm>
          <a:prstGeom prst="rect">
            <a:avLst/>
          </a:prstGeom>
          <a:ln w="12700">
            <a:miter lim="400000"/>
          </a:ln>
        </p:spPr>
      </p:pic>
      <p:pic>
        <p:nvPicPr>
          <p:cNvPr id="22" name="Image" descr="Image">
            <a:extLst>
              <a:ext uri="{FF2B5EF4-FFF2-40B4-BE49-F238E27FC236}">
                <a16:creationId xmlns:a16="http://schemas.microsoft.com/office/drawing/2014/main" id="{15693F24-6EA6-41B1-93F1-FD313802DCEE}"/>
              </a:ext>
            </a:extLst>
          </p:cNvPr>
          <p:cNvPicPr>
            <a:picLocks noChangeAspect="1"/>
          </p:cNvPicPr>
          <p:nvPr/>
        </p:nvPicPr>
        <p:blipFill>
          <a:blip r:embed="rId7"/>
          <a:stretch>
            <a:fillRect/>
          </a:stretch>
        </p:blipFill>
        <p:spPr>
          <a:xfrm>
            <a:off x="5498854" y="5486244"/>
            <a:ext cx="733426" cy="733426"/>
          </a:xfrm>
          <a:prstGeom prst="rect">
            <a:avLst/>
          </a:prstGeom>
          <a:ln w="12700">
            <a:miter lim="400000"/>
          </a:ln>
        </p:spPr>
      </p:pic>
    </p:spTree>
    <p:extLst>
      <p:ext uri="{BB962C8B-B14F-4D97-AF65-F5344CB8AC3E}">
        <p14:creationId xmlns:p14="http://schemas.microsoft.com/office/powerpoint/2010/main" val="32093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5</a:t>
            </a:fld>
            <a:endParaRPr lang="en-US" sz="1600" b="1" dirty="0">
              <a:solidFill>
                <a:schemeClr val="bg1"/>
              </a:solidFill>
            </a:endParaRPr>
          </a:p>
        </p:txBody>
      </p:sp>
      <p:sp>
        <p:nvSpPr>
          <p:cNvPr id="6" name="TextBox 5">
            <a:extLst>
              <a:ext uri="{FF2B5EF4-FFF2-40B4-BE49-F238E27FC236}">
                <a16:creationId xmlns:a16="http://schemas.microsoft.com/office/drawing/2014/main" id="{1862E3F3-6695-4B66-9DFF-ADC248CAD9CF}"/>
              </a:ext>
            </a:extLst>
          </p:cNvPr>
          <p:cNvSpPr txBox="1"/>
          <p:nvPr/>
        </p:nvSpPr>
        <p:spPr>
          <a:xfrm>
            <a:off x="618460" y="860869"/>
            <a:ext cx="6127896" cy="707886"/>
          </a:xfrm>
          <a:prstGeom prst="rect">
            <a:avLst/>
          </a:prstGeom>
          <a:noFill/>
        </p:spPr>
        <p:txBody>
          <a:bodyPr wrap="square">
            <a:spAutoFit/>
          </a:bodyPr>
          <a:lstStyle/>
          <a:p>
            <a:r>
              <a:rPr lang="en-US" sz="4000" dirty="0">
                <a:solidFill>
                  <a:schemeClr val="bg1"/>
                </a:solidFill>
              </a:rPr>
              <a:t>Equity and Inclusion</a:t>
            </a:r>
          </a:p>
        </p:txBody>
      </p:sp>
      <p:sp>
        <p:nvSpPr>
          <p:cNvPr id="8" name="TextBox 7">
            <a:extLst>
              <a:ext uri="{FF2B5EF4-FFF2-40B4-BE49-F238E27FC236}">
                <a16:creationId xmlns:a16="http://schemas.microsoft.com/office/drawing/2014/main" id="{66CD6D57-F539-495C-9083-EAF83FA79F60}"/>
              </a:ext>
            </a:extLst>
          </p:cNvPr>
          <p:cNvSpPr txBox="1"/>
          <p:nvPr/>
        </p:nvSpPr>
        <p:spPr>
          <a:xfrm>
            <a:off x="1363626" y="3059668"/>
            <a:ext cx="6129670" cy="369332"/>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To improve student </a:t>
            </a:r>
            <a:r>
              <a:rPr lang="en-US" b="1" dirty="0">
                <a:latin typeface="Calibri" panose="020F0502020204030204" pitchFamily="34" charset="0"/>
                <a:ea typeface="Calibri" panose="020F0502020204030204" pitchFamily="34" charset="0"/>
                <a:cs typeface="Times New Roman" panose="02020603050405020304" pitchFamily="18" charset="0"/>
              </a:rPr>
              <a:t>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ense of connectedness at school</a:t>
            </a:r>
            <a:endParaRPr lang="en-US" dirty="0"/>
          </a:p>
        </p:txBody>
      </p:sp>
      <p:pic>
        <p:nvPicPr>
          <p:cNvPr id="10" name="Picture 9">
            <a:extLst>
              <a:ext uri="{FF2B5EF4-FFF2-40B4-BE49-F238E27FC236}">
                <a16:creationId xmlns:a16="http://schemas.microsoft.com/office/drawing/2014/main" id="{5C5D764A-D27B-455A-A08B-6D87612233BC}"/>
              </a:ext>
            </a:extLst>
          </p:cNvPr>
          <p:cNvPicPr>
            <a:picLocks noChangeAspect="1"/>
          </p:cNvPicPr>
          <p:nvPr/>
        </p:nvPicPr>
        <p:blipFill>
          <a:blip r:embed="rId3"/>
          <a:stretch>
            <a:fillRect/>
          </a:stretch>
        </p:blipFill>
        <p:spPr>
          <a:xfrm rot="3164631">
            <a:off x="7698214" y="1614740"/>
            <a:ext cx="2857089" cy="3808324"/>
          </a:xfrm>
          <a:prstGeom prst="rect">
            <a:avLst/>
          </a:prstGeom>
        </p:spPr>
      </p:pic>
    </p:spTree>
    <p:extLst>
      <p:ext uri="{BB962C8B-B14F-4D97-AF65-F5344CB8AC3E}">
        <p14:creationId xmlns:p14="http://schemas.microsoft.com/office/powerpoint/2010/main" val="243250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6</a:t>
            </a:fld>
            <a:endParaRPr lang="en-US" sz="1600" b="1" dirty="0">
              <a:solidFill>
                <a:schemeClr val="bg1"/>
              </a:solidFill>
            </a:endParaRPr>
          </a:p>
        </p:txBody>
      </p:sp>
      <p:graphicFrame>
        <p:nvGraphicFramePr>
          <p:cNvPr id="5" name="Chart 4">
            <a:extLst>
              <a:ext uri="{FF2B5EF4-FFF2-40B4-BE49-F238E27FC236}">
                <a16:creationId xmlns:a16="http://schemas.microsoft.com/office/drawing/2014/main" id="{77096177-975F-4656-B96B-AD4BA2C3E017}"/>
              </a:ext>
            </a:extLst>
          </p:cNvPr>
          <p:cNvGraphicFramePr/>
          <p:nvPr>
            <p:extLst>
              <p:ext uri="{D42A27DB-BD31-4B8C-83A1-F6EECF244321}">
                <p14:modId xmlns:p14="http://schemas.microsoft.com/office/powerpoint/2010/main" val="881959688"/>
              </p:ext>
            </p:extLst>
          </p:nvPr>
        </p:nvGraphicFramePr>
        <p:xfrm>
          <a:off x="454065" y="3187154"/>
          <a:ext cx="5421633" cy="27294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35D40EE-CCF7-43A2-8EEE-2CCC51E46A7E}"/>
              </a:ext>
            </a:extLst>
          </p:cNvPr>
          <p:cNvGraphicFramePr/>
          <p:nvPr>
            <p:extLst>
              <p:ext uri="{D42A27DB-BD31-4B8C-83A1-F6EECF244321}">
                <p14:modId xmlns:p14="http://schemas.microsoft.com/office/powerpoint/2010/main" val="156256461"/>
              </p:ext>
            </p:extLst>
          </p:nvPr>
        </p:nvGraphicFramePr>
        <p:xfrm>
          <a:off x="6423437" y="2634558"/>
          <a:ext cx="4304919" cy="3897685"/>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Rounded Corners 1">
            <a:extLst>
              <a:ext uri="{FF2B5EF4-FFF2-40B4-BE49-F238E27FC236}">
                <a16:creationId xmlns:a16="http://schemas.microsoft.com/office/drawing/2014/main" id="{442447D5-1777-49C3-B6F5-BA8352E1C9F9}"/>
              </a:ext>
            </a:extLst>
          </p:cNvPr>
          <p:cNvSpPr/>
          <p:nvPr/>
        </p:nvSpPr>
        <p:spPr>
          <a:xfrm>
            <a:off x="3630439" y="226336"/>
            <a:ext cx="7288040" cy="1801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data displays that the work we began this year has been successful. 92% of our students know they are learning about emotions, and 73% are able to identify some that they are learning about in themselves and others.</a:t>
            </a:r>
          </a:p>
        </p:txBody>
      </p:sp>
    </p:spTree>
    <p:extLst>
      <p:ext uri="{BB962C8B-B14F-4D97-AF65-F5344CB8AC3E}">
        <p14:creationId xmlns:p14="http://schemas.microsoft.com/office/powerpoint/2010/main" val="139122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7</a:t>
            </a:fld>
            <a:endParaRPr lang="en-US" sz="1600" b="1" dirty="0">
              <a:solidFill>
                <a:schemeClr val="bg1"/>
              </a:solidFill>
            </a:endParaRPr>
          </a:p>
        </p:txBody>
      </p:sp>
      <p:sp>
        <p:nvSpPr>
          <p:cNvPr id="3" name="Rectangle 2">
            <a:extLst>
              <a:ext uri="{FF2B5EF4-FFF2-40B4-BE49-F238E27FC236}">
                <a16:creationId xmlns:a16="http://schemas.microsoft.com/office/drawing/2014/main" id="{F8E521DA-4DF4-44A0-A194-7126743072EC}"/>
              </a:ext>
            </a:extLst>
          </p:cNvPr>
          <p:cNvSpPr/>
          <p:nvPr/>
        </p:nvSpPr>
        <p:spPr>
          <a:xfrm>
            <a:off x="737191" y="1375144"/>
            <a:ext cx="3579628" cy="486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B7BBF0-FB37-4F35-9586-FE14293AA125}"/>
              </a:ext>
            </a:extLst>
          </p:cNvPr>
          <p:cNvSpPr/>
          <p:nvPr/>
        </p:nvSpPr>
        <p:spPr>
          <a:xfrm>
            <a:off x="4408968" y="1375143"/>
            <a:ext cx="3664689" cy="4869711"/>
          </a:xfrm>
          <a:prstGeom prst="rect">
            <a:avLst/>
          </a:prstGeom>
          <a:solidFill>
            <a:srgbClr val="38D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en-US" dirty="0">
                <a:latin typeface="Calibri" panose="020F0502020204030204" pitchFamily="34" charset="0"/>
                <a:cs typeface="Times New Roman" panose="02020603050405020304" pitchFamily="18" charset="0"/>
              </a:rPr>
              <a:t>Social Emotional Regulation</a:t>
            </a:r>
            <a:endParaRPr lang="en-US" dirty="0"/>
          </a:p>
        </p:txBody>
      </p:sp>
      <p:pic>
        <p:nvPicPr>
          <p:cNvPr id="5" name="Picture 4">
            <a:extLst>
              <a:ext uri="{FF2B5EF4-FFF2-40B4-BE49-F238E27FC236}">
                <a16:creationId xmlns:a16="http://schemas.microsoft.com/office/drawing/2014/main" id="{BDC3BF20-818C-4706-9ECC-E5C324FF5A4B}"/>
              </a:ext>
            </a:extLst>
          </p:cNvPr>
          <p:cNvPicPr>
            <a:picLocks noChangeAspect="1"/>
          </p:cNvPicPr>
          <p:nvPr/>
        </p:nvPicPr>
        <p:blipFill>
          <a:blip r:embed="rId3"/>
          <a:stretch>
            <a:fillRect/>
          </a:stretch>
        </p:blipFill>
        <p:spPr>
          <a:xfrm>
            <a:off x="8350102" y="1375144"/>
            <a:ext cx="3590855" cy="4869710"/>
          </a:xfrm>
          <a:prstGeom prst="rect">
            <a:avLst/>
          </a:prstGeom>
        </p:spPr>
      </p:pic>
      <p:sp>
        <p:nvSpPr>
          <p:cNvPr id="7" name="TextBox 6">
            <a:extLst>
              <a:ext uri="{FF2B5EF4-FFF2-40B4-BE49-F238E27FC236}">
                <a16:creationId xmlns:a16="http://schemas.microsoft.com/office/drawing/2014/main" id="{FF6207EA-72F1-479C-875C-B00FABA5DA29}"/>
              </a:ext>
            </a:extLst>
          </p:cNvPr>
          <p:cNvSpPr txBox="1"/>
          <p:nvPr/>
        </p:nvSpPr>
        <p:spPr>
          <a:xfrm>
            <a:off x="829340" y="1692917"/>
            <a:ext cx="3579628" cy="3931910"/>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have been learning about their Emotions at EMP. 92% of students know they have been learning about them, and most can identify when they are feeling certain emotions. Now that we have a basis in understanding our emotions, we need to focus on how to build on these, share them effectively and learn to understand how they impact ourselves, each other and the community through building Self-Regulation</a:t>
            </a:r>
          </a:p>
        </p:txBody>
      </p:sp>
      <p:sp>
        <p:nvSpPr>
          <p:cNvPr id="9" name="TextBox 8">
            <a:extLst>
              <a:ext uri="{FF2B5EF4-FFF2-40B4-BE49-F238E27FC236}">
                <a16:creationId xmlns:a16="http://schemas.microsoft.com/office/drawing/2014/main" id="{ECC2882B-2476-450B-82D5-706038471ED0}"/>
              </a:ext>
            </a:extLst>
          </p:cNvPr>
          <p:cNvSpPr txBox="1"/>
          <p:nvPr/>
        </p:nvSpPr>
        <p:spPr>
          <a:xfrm>
            <a:off x="8635706" y="1778673"/>
            <a:ext cx="3019646" cy="1754326"/>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If all staff focus on building strong understanding strategies </a:t>
            </a:r>
            <a:r>
              <a:rPr lang="en-US" dirty="0">
                <a:latin typeface="Calibri" panose="020F0502020204030204" pitchFamily="34" charset="0"/>
                <a:ea typeface="Calibri" panose="020F0502020204030204" pitchFamily="34" charset="0"/>
                <a:cs typeface="Times New Roman" panose="02020603050405020304" pitchFamily="18" charset="0"/>
              </a:rPr>
              <a:t>for </a:t>
            </a:r>
            <a:r>
              <a:rPr lang="en-US" sz="1800" dirty="0">
                <a:effectLst/>
                <a:latin typeface="Calibri" panose="020F0502020204030204" pitchFamily="34" charset="0"/>
                <a:ea typeface="Calibri" panose="020F0502020204030204" pitchFamily="34" charset="0"/>
                <a:cs typeface="Times New Roman" panose="02020603050405020304" pitchFamily="18" charset="0"/>
              </a:rPr>
              <a:t>social emotional </a:t>
            </a:r>
            <a:r>
              <a:rPr lang="en-US" dirty="0">
                <a:latin typeface="Calibri" panose="020F0502020204030204" pitchFamily="34" charset="0"/>
                <a:ea typeface="Calibri" panose="020F0502020204030204" pitchFamily="34" charset="0"/>
                <a:cs typeface="Times New Roman" panose="02020603050405020304" pitchFamily="18" charset="0"/>
              </a:rPr>
              <a:t>regulation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 students feel an increased sens</a:t>
            </a:r>
            <a:r>
              <a:rPr lang="en-US" dirty="0">
                <a:latin typeface="Calibri" panose="020F0502020204030204" pitchFamily="34" charset="0"/>
                <a:ea typeface="Calibri" panose="020F0502020204030204" pitchFamily="34" charset="0"/>
                <a:cs typeface="Times New Roman" panose="02020603050405020304" pitchFamily="18" charset="0"/>
              </a:rPr>
              <a:t>e of </a:t>
            </a:r>
            <a:r>
              <a:rPr lang="en-US" sz="1800" dirty="0">
                <a:effectLst/>
                <a:latin typeface="Calibri" panose="020F0502020204030204" pitchFamily="34" charset="0"/>
                <a:ea typeface="Calibri" panose="020F0502020204030204" pitchFamily="34" charset="0"/>
                <a:cs typeface="Times New Roman" panose="02020603050405020304" pitchFamily="18" charset="0"/>
              </a:rPr>
              <a:t>safety, belonging and self-esteem</a:t>
            </a:r>
            <a:endParaRPr lang="en-US" dirty="0"/>
          </a:p>
        </p:txBody>
      </p:sp>
    </p:spTree>
    <p:extLst>
      <p:ext uri="{BB962C8B-B14F-4D97-AF65-F5344CB8AC3E}">
        <p14:creationId xmlns:p14="http://schemas.microsoft.com/office/powerpoint/2010/main" val="123795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8</a:t>
            </a:fld>
            <a:endParaRPr lang="en-US" sz="1600" b="1" dirty="0">
              <a:solidFill>
                <a:schemeClr val="bg1"/>
              </a:solidFill>
            </a:endParaRPr>
          </a:p>
        </p:txBody>
      </p:sp>
      <p:sp>
        <p:nvSpPr>
          <p:cNvPr id="2" name="TextBox 1">
            <a:extLst>
              <a:ext uri="{FF2B5EF4-FFF2-40B4-BE49-F238E27FC236}">
                <a16:creationId xmlns:a16="http://schemas.microsoft.com/office/drawing/2014/main" id="{9A2A6C1D-6535-4A73-82FE-ED6324E86E95}"/>
              </a:ext>
            </a:extLst>
          </p:cNvPr>
          <p:cNvSpPr txBox="1"/>
          <p:nvPr/>
        </p:nvSpPr>
        <p:spPr>
          <a:xfrm>
            <a:off x="8718698" y="3876217"/>
            <a:ext cx="1791585" cy="1731628"/>
          </a:xfrm>
          <a:prstGeom prst="rect">
            <a:avLst/>
          </a:prstGeom>
          <a:noFill/>
        </p:spPr>
        <p:txBody>
          <a:bodyPr wrap="square" rtlCol="0">
            <a:spAutoFit/>
          </a:bodyPr>
          <a:lstStyle/>
          <a:p>
            <a:pPr marL="342900" marR="0" lvl="0" indent="-342900">
              <a:lnSpc>
                <a:spcPct val="107000"/>
              </a:lnSpc>
              <a:spcBef>
                <a:spcPts val="0"/>
              </a:spcBef>
              <a:spcAft>
                <a:spcPts val="0"/>
              </a:spcAft>
              <a:buFont typeface="Calibri" panose="020F0502020204030204" pitchFamily="34" charset="0"/>
              <a:buChar char="-"/>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Staff Meetings with </a:t>
            </a:r>
            <a:r>
              <a:rPr lang="en-US"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ProD</a:t>
            </a: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focal points</a:t>
            </a:r>
          </a:p>
          <a:p>
            <a:pPr marL="342900" marR="0" lvl="0" indent="-342900">
              <a:lnSpc>
                <a:spcPct val="107000"/>
              </a:lnSpc>
              <a:spcBef>
                <a:spcPts val="0"/>
              </a:spcBef>
              <a:spcAft>
                <a:spcPts val="0"/>
              </a:spcAft>
              <a:buFont typeface="Calibri" panose="020F0502020204030204" pitchFamily="34" charset="0"/>
              <a:buChar char="-"/>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Common PD Days</a:t>
            </a:r>
          </a:p>
          <a:p>
            <a:pPr marL="342900" marR="0" lvl="0" indent="-342900">
              <a:lnSpc>
                <a:spcPct val="107000"/>
              </a:lnSpc>
              <a:spcBef>
                <a:spcPts val="0"/>
              </a:spcBef>
              <a:spcAft>
                <a:spcPts val="0"/>
              </a:spcAft>
              <a:buFont typeface="Calibri" panose="020F0502020204030204" pitchFamily="34" charset="0"/>
              <a:buChar char="-"/>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Building Trauma Informed School knowledge</a:t>
            </a:r>
          </a:p>
          <a:p>
            <a:pPr marL="342900" marR="0" lvl="0" indent="-342900">
              <a:lnSpc>
                <a:spcPct val="107000"/>
              </a:lnSpc>
              <a:spcBef>
                <a:spcPts val="0"/>
              </a:spcBef>
              <a:spcAft>
                <a:spcPts val="0"/>
              </a:spcAft>
              <a:buFont typeface="Calibri" panose="020F0502020204030204" pitchFamily="34" charset="0"/>
              <a:buChar char="-"/>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Background information – CHEQ, EDI data</a:t>
            </a:r>
          </a:p>
          <a:p>
            <a:pPr marL="342900" marR="0" lvl="0" indent="-342900">
              <a:lnSpc>
                <a:spcPct val="107000"/>
              </a:lnSpc>
              <a:spcBef>
                <a:spcPts val="0"/>
              </a:spcBef>
              <a:spcAft>
                <a:spcPts val="800"/>
              </a:spcAft>
              <a:buFont typeface="Calibri" panose="020F0502020204030204" pitchFamily="34" charset="0"/>
              <a:buChar char="-"/>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Utilization of Specialists in district </a:t>
            </a:r>
          </a:p>
        </p:txBody>
      </p:sp>
      <p:sp>
        <p:nvSpPr>
          <p:cNvPr id="5" name="TextBox 4">
            <a:extLst>
              <a:ext uri="{FF2B5EF4-FFF2-40B4-BE49-F238E27FC236}">
                <a16:creationId xmlns:a16="http://schemas.microsoft.com/office/drawing/2014/main" id="{A78AAF3E-AA00-4F67-8B93-348F5D0D4D98}"/>
              </a:ext>
            </a:extLst>
          </p:cNvPr>
          <p:cNvSpPr txBox="1"/>
          <p:nvPr/>
        </p:nvSpPr>
        <p:spPr>
          <a:xfrm>
            <a:off x="2028160" y="4072221"/>
            <a:ext cx="1225402" cy="1234697"/>
          </a:xfrm>
          <a:prstGeom prst="rect">
            <a:avLst/>
          </a:prstGeom>
          <a:noFill/>
        </p:spPr>
        <p:txBody>
          <a:bodyPr wrap="square">
            <a:spAutoFit/>
          </a:bodyPr>
          <a:lstStyle/>
          <a:p>
            <a:pPr marL="0" marR="0">
              <a:lnSpc>
                <a:spcPct val="107000"/>
              </a:lnSpc>
              <a:spcBef>
                <a:spcPts val="0"/>
              </a:spcBef>
              <a:spcAft>
                <a:spcPts val="80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Measurement Cycles – October, February, May</a:t>
            </a:r>
          </a:p>
        </p:txBody>
      </p:sp>
      <p:sp>
        <p:nvSpPr>
          <p:cNvPr id="7" name="TextBox 6">
            <a:extLst>
              <a:ext uri="{FF2B5EF4-FFF2-40B4-BE49-F238E27FC236}">
                <a16:creationId xmlns:a16="http://schemas.microsoft.com/office/drawing/2014/main" id="{E51EFD74-12DB-4137-9765-5D7965B650E4}"/>
              </a:ext>
            </a:extLst>
          </p:cNvPr>
          <p:cNvSpPr txBox="1"/>
          <p:nvPr/>
        </p:nvSpPr>
        <p:spPr>
          <a:xfrm>
            <a:off x="3449822" y="3712167"/>
            <a:ext cx="1735765" cy="523220"/>
          </a:xfrm>
          <a:prstGeom prst="rect">
            <a:avLst/>
          </a:prstGeom>
          <a:noFill/>
        </p:spPr>
        <p:txBody>
          <a:bodyPr wrap="square">
            <a:spAutoFit/>
          </a:bodyPr>
          <a:lstStyle/>
          <a:p>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80% of students feel they belong at school</a:t>
            </a:r>
            <a:endParaRPr lang="en-US" sz="1400" dirty="0">
              <a:solidFill>
                <a:schemeClr val="bg1"/>
              </a:solidFill>
            </a:endParaRPr>
          </a:p>
        </p:txBody>
      </p:sp>
      <p:sp>
        <p:nvSpPr>
          <p:cNvPr id="9" name="TextBox 8">
            <a:extLst>
              <a:ext uri="{FF2B5EF4-FFF2-40B4-BE49-F238E27FC236}">
                <a16:creationId xmlns:a16="http://schemas.microsoft.com/office/drawing/2014/main" id="{5E62AA82-8185-4A23-8371-8A6553B16C80}"/>
              </a:ext>
            </a:extLst>
          </p:cNvPr>
          <p:cNvSpPr txBox="1"/>
          <p:nvPr/>
        </p:nvSpPr>
        <p:spPr>
          <a:xfrm>
            <a:off x="3449822" y="4240996"/>
            <a:ext cx="1491216" cy="543162"/>
          </a:xfrm>
          <a:prstGeom prst="rect">
            <a:avLst/>
          </a:prstGeom>
          <a:noFill/>
        </p:spPr>
        <p:txBody>
          <a:bodyPr wrap="square">
            <a:spAutoFit/>
          </a:bodyPr>
          <a:lstStyle/>
          <a:p>
            <a:pPr marL="0" marR="0">
              <a:lnSpc>
                <a:spcPct val="107000"/>
              </a:lnSpc>
              <a:spcBef>
                <a:spcPts val="0"/>
              </a:spcBef>
              <a:spcAft>
                <a:spcPts val="80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90% of students feel safe at school</a:t>
            </a:r>
          </a:p>
        </p:txBody>
      </p:sp>
      <p:sp>
        <p:nvSpPr>
          <p:cNvPr id="11" name="TextBox 10">
            <a:extLst>
              <a:ext uri="{FF2B5EF4-FFF2-40B4-BE49-F238E27FC236}">
                <a16:creationId xmlns:a16="http://schemas.microsoft.com/office/drawing/2014/main" id="{C2C473D9-F34E-495A-B089-C05646957A0A}"/>
              </a:ext>
            </a:extLst>
          </p:cNvPr>
          <p:cNvSpPr txBox="1"/>
          <p:nvPr/>
        </p:nvSpPr>
        <p:spPr>
          <a:xfrm>
            <a:off x="3449822" y="4762400"/>
            <a:ext cx="1735765" cy="954107"/>
          </a:xfrm>
          <a:prstGeom prst="rect">
            <a:avLst/>
          </a:prstGeom>
          <a:noFill/>
        </p:spPr>
        <p:txBody>
          <a:bodyPr wrap="square">
            <a:spAutoFit/>
          </a:bodyPr>
          <a:lstStyle/>
          <a:p>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80% of students feel they have a safe adult at school that cares about them</a:t>
            </a:r>
            <a:endParaRPr lang="en-US" sz="1400" dirty="0">
              <a:solidFill>
                <a:schemeClr val="bg1"/>
              </a:solidFill>
            </a:endParaRPr>
          </a:p>
        </p:txBody>
      </p:sp>
      <p:sp>
        <p:nvSpPr>
          <p:cNvPr id="13" name="TextBox 12">
            <a:extLst>
              <a:ext uri="{FF2B5EF4-FFF2-40B4-BE49-F238E27FC236}">
                <a16:creationId xmlns:a16="http://schemas.microsoft.com/office/drawing/2014/main" id="{34438C83-E463-4CAF-840E-B53690A056A6}"/>
              </a:ext>
            </a:extLst>
          </p:cNvPr>
          <p:cNvSpPr txBox="1"/>
          <p:nvPr/>
        </p:nvSpPr>
        <p:spPr>
          <a:xfrm>
            <a:off x="5302989" y="3853903"/>
            <a:ext cx="1618363" cy="1354730"/>
          </a:xfrm>
          <a:prstGeom prst="rect">
            <a:avLst/>
          </a:prstGeom>
          <a:noFill/>
        </p:spPr>
        <p:txBody>
          <a:bodyPr wrap="square">
            <a:spAutoFit/>
          </a:bodyPr>
          <a:lstStyle/>
          <a:p>
            <a:pPr marR="0" lvl="0">
              <a:lnSpc>
                <a:spcPct val="107000"/>
              </a:lnSpc>
              <a:spcBef>
                <a:spcPts val="0"/>
              </a:spcBef>
              <a:spcAft>
                <a:spcPts val="80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January – School Created Survey to ask students about these target questions</a:t>
            </a:r>
          </a:p>
          <a:p>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June – Reintroduce survey to see growth</a:t>
            </a:r>
            <a:endParaRPr lang="en-US" sz="1200" dirty="0">
              <a:solidFill>
                <a:schemeClr val="bg1"/>
              </a:solidFill>
            </a:endParaRPr>
          </a:p>
        </p:txBody>
      </p:sp>
      <p:sp>
        <p:nvSpPr>
          <p:cNvPr id="15" name="TextBox 14">
            <a:extLst>
              <a:ext uri="{FF2B5EF4-FFF2-40B4-BE49-F238E27FC236}">
                <a16:creationId xmlns:a16="http://schemas.microsoft.com/office/drawing/2014/main" id="{20D8FDB0-16BF-4B0F-8AA6-F9E74DF55C8F}"/>
              </a:ext>
            </a:extLst>
          </p:cNvPr>
          <p:cNvSpPr txBox="1"/>
          <p:nvPr/>
        </p:nvSpPr>
        <p:spPr>
          <a:xfrm>
            <a:off x="6927112" y="3876217"/>
            <a:ext cx="1791586" cy="1767150"/>
          </a:xfrm>
          <a:prstGeom prst="rect">
            <a:avLst/>
          </a:prstGeom>
          <a:noFill/>
        </p:spPr>
        <p:txBody>
          <a:bodyPr wrap="square">
            <a:spAutoFit/>
          </a:bodyPr>
          <a:lstStyle/>
          <a:p>
            <a:pPr marL="342900" marR="0" lvl="0" indent="-342900">
              <a:lnSpc>
                <a:spcPct val="107000"/>
              </a:lnSpc>
              <a:spcBef>
                <a:spcPts val="0"/>
              </a:spcBef>
              <a:spcAft>
                <a:spcPts val="0"/>
              </a:spcAft>
              <a:buFont typeface="Calibri" panose="020F0502020204030204" pitchFamily="34" charset="0"/>
              <a:buChar char="-"/>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Cultural understandings – ISW, Settlement workers</a:t>
            </a:r>
          </a:p>
          <a:p>
            <a:pPr marL="342900" marR="0" lvl="0" indent="-342900">
              <a:lnSpc>
                <a:spcPct val="107000"/>
              </a:lnSpc>
              <a:spcBef>
                <a:spcPts val="0"/>
              </a:spcBef>
              <a:spcAft>
                <a:spcPts val="800"/>
              </a:spcAft>
              <a:buFont typeface="Calibri" panose="020F0502020204030204" pitchFamily="34" charset="0"/>
              <a:buChar char="-"/>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Trauma Informed and Compassionate Schools</a:t>
            </a:r>
          </a:p>
          <a:p>
            <a:pPr marL="342900" marR="0" lvl="0" indent="-342900">
              <a:lnSpc>
                <a:spcPct val="107000"/>
              </a:lnSpc>
              <a:spcBef>
                <a:spcPts val="0"/>
              </a:spcBef>
              <a:spcAft>
                <a:spcPts val="800"/>
              </a:spcAft>
              <a:buFont typeface="Calibri" panose="020F0502020204030204" pitchFamily="34" charset="0"/>
              <a:buChar char="-"/>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Emotional Literacy</a:t>
            </a:r>
            <a:endParaRPr lang="en-US" sz="1200" dirty="0">
              <a:solidFill>
                <a:schemeClr val="bg1"/>
              </a:solidFill>
            </a:endParaRPr>
          </a:p>
        </p:txBody>
      </p:sp>
    </p:spTree>
    <p:extLst>
      <p:ext uri="{BB962C8B-B14F-4D97-AF65-F5344CB8AC3E}">
        <p14:creationId xmlns:p14="http://schemas.microsoft.com/office/powerpoint/2010/main" val="14025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9</a:t>
            </a:fld>
            <a:endParaRPr lang="en-US" sz="1600" b="1" dirty="0">
              <a:solidFill>
                <a:schemeClr val="bg1"/>
              </a:solidFill>
            </a:endParaRPr>
          </a:p>
        </p:txBody>
      </p:sp>
      <p:sp>
        <p:nvSpPr>
          <p:cNvPr id="6" name="TextBox 5">
            <a:extLst>
              <a:ext uri="{FF2B5EF4-FFF2-40B4-BE49-F238E27FC236}">
                <a16:creationId xmlns:a16="http://schemas.microsoft.com/office/drawing/2014/main" id="{2413D088-658C-475B-88EF-98D92A8C9715}"/>
              </a:ext>
            </a:extLst>
          </p:cNvPr>
          <p:cNvSpPr txBox="1"/>
          <p:nvPr/>
        </p:nvSpPr>
        <p:spPr>
          <a:xfrm>
            <a:off x="1384891" y="3084845"/>
            <a:ext cx="6129670" cy="369332"/>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To improve Reading Achievement </a:t>
            </a:r>
            <a:endParaRPr lang="en-US" dirty="0"/>
          </a:p>
        </p:txBody>
      </p:sp>
    </p:spTree>
    <p:extLst>
      <p:ext uri="{BB962C8B-B14F-4D97-AF65-F5344CB8AC3E}">
        <p14:creationId xmlns:p14="http://schemas.microsoft.com/office/powerpoint/2010/main" val="2952527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55DDC35-DC4F-45D3-B67F-45F37E29C2CD}" vid="{297C9939-7496-4636-8269-A7197D60A5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753041f2-3f9f-4aac-8787-ae098e2fd8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CC33018EE16B459B80115A0422F06B" ma:contentTypeVersion="10" ma:contentTypeDescription="Create a new document." ma:contentTypeScope="" ma:versionID="03a3e8a39a2a8fe69d2cf93eca39fd91">
  <xsd:schema xmlns:xsd="http://www.w3.org/2001/XMLSchema" xmlns:xs="http://www.w3.org/2001/XMLSchema" xmlns:p="http://schemas.microsoft.com/office/2006/metadata/properties" xmlns:ns2="753041f2-3f9f-4aac-8787-ae098e2fd8ae" targetNamespace="http://schemas.microsoft.com/office/2006/metadata/properties" ma:root="true" ma:fieldsID="7d7fdeca312a5f37d85aded08fb482c2" ns2:_="">
    <xsd:import namespace="753041f2-3f9f-4aac-8787-ae098e2fd8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3041f2-3f9f-4aac-8787-ae098e2fd8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Thumbnail" ma:index="17" nillable="true" ma:displayName="Thumbnail" ma:format="Thumbnail" ma:internalName="Thumbnai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E713D-F60F-492E-BE01-0F29DD5BE3FE}">
  <ds:schemaRefs>
    <ds:schemaRef ds:uri="http://schemas.microsoft.com/office/2006/documentManagement/types"/>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purl.org/dc/elements/1.1/"/>
    <ds:schemaRef ds:uri="753041f2-3f9f-4aac-8787-ae098e2fd8ae"/>
    <ds:schemaRef ds:uri="http://www.w3.org/XML/1998/namespace"/>
    <ds:schemaRef ds:uri="http://purl.org/dc/dcmitype/"/>
  </ds:schemaRefs>
</ds:datastoreItem>
</file>

<file path=customXml/itemProps2.xml><?xml version="1.0" encoding="utf-8"?>
<ds:datastoreItem xmlns:ds="http://schemas.openxmlformats.org/officeDocument/2006/customXml" ds:itemID="{556E1322-F036-4E24-95AC-FA6CAC48C1A6}">
  <ds:schemaRefs>
    <ds:schemaRef ds:uri="http://schemas.microsoft.com/sharepoint/v3/contenttype/forms"/>
  </ds:schemaRefs>
</ds:datastoreItem>
</file>

<file path=customXml/itemProps3.xml><?xml version="1.0" encoding="utf-8"?>
<ds:datastoreItem xmlns:ds="http://schemas.openxmlformats.org/officeDocument/2006/customXml" ds:itemID="{C7E5A1B1-1C67-4138-BA1C-CB4C661583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3041f2-3f9f-4aac-8787-ae098e2fd8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2022_School Success Plan_Template</Template>
  <TotalTime>56956</TotalTime>
  <Words>1605</Words>
  <Application>Microsoft Office PowerPoint</Application>
  <PresentationFormat>Widescreen</PresentationFormat>
  <Paragraphs>152</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Helvetica Neue Medium</vt:lpstr>
      <vt:lpstr>Lato Black</vt:lpstr>
      <vt:lpstr>Lato Bold</vt:lpstr>
      <vt:lpstr>Lato Medium</vt:lpstr>
      <vt:lpstr>Lato Regular</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Goslin</dc:creator>
  <cp:lastModifiedBy>Glenn Goslin</cp:lastModifiedBy>
  <cp:revision>35</cp:revision>
  <cp:lastPrinted>2022-05-30T18:40:45Z</cp:lastPrinted>
  <dcterms:created xsi:type="dcterms:W3CDTF">2022-05-19T17:34:53Z</dcterms:created>
  <dcterms:modified xsi:type="dcterms:W3CDTF">2022-09-08T19:21:51Z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0x0101009BCC33018EE16B459B80115A0422F06B</vt:lpwstr>
  </property>
</Properties>
</file>