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256" r:id="rId5"/>
    <p:sldId id="257" r:id="rId6"/>
    <p:sldId id="258" r:id="rId7"/>
    <p:sldId id="259" r:id="rId8"/>
    <p:sldId id="260" r:id="rId9"/>
    <p:sldId id="262" r:id="rId10"/>
    <p:sldId id="263" r:id="rId11"/>
    <p:sldId id="261" r:id="rId12"/>
    <p:sldId id="264" r:id="rId13"/>
    <p:sldId id="275" r:id="rId14"/>
    <p:sldId id="269" r:id="rId15"/>
    <p:sldId id="270" r:id="rId16"/>
    <p:sldId id="265" r:id="rId17"/>
    <p:sldId id="273" r:id="rId18"/>
    <p:sldId id="268" r:id="rId19"/>
    <p:sldId id="271" r:id="rId20"/>
    <p:sldId id="266" r:id="rId21"/>
    <p:sldId id="267" r:id="rId22"/>
    <p:sldId id="27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Belonging Survey</a:t>
            </a:r>
            <a:r>
              <a:rPr lang="en-US" baseline="0" dirty="0" smtClean="0"/>
              <a:t> – May 2022</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2803026574803151"/>
          <c:y val="0.16204400985690215"/>
          <c:w val="0.509564468503937"/>
          <c:h val="0.75786600666092951"/>
        </c:manualLayout>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C8E-4F57-B813-007A1381EF3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C8E-4F57-B813-007A1381EF3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C8E-4F57-B813-007A1381EF3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DC8E-4F57-B813-007A1381EF3C}"/>
              </c:ext>
            </c:extLst>
          </c:dPt>
          <c:cat>
            <c:strRef>
              <c:f>Sheet1!$A$2:$A$5</c:f>
              <c:strCache>
                <c:ptCount val="3"/>
                <c:pt idx="0">
                  <c:v>Most of the Time</c:v>
                </c:pt>
                <c:pt idx="1">
                  <c:v>Sometimes</c:v>
                </c:pt>
                <c:pt idx="2">
                  <c:v>Rarely</c:v>
                </c:pt>
              </c:strCache>
            </c:strRef>
          </c:cat>
          <c:val>
            <c:numRef>
              <c:f>Sheet1!$B$2:$B$5</c:f>
              <c:numCache>
                <c:formatCode>0%</c:formatCode>
                <c:ptCount val="4"/>
                <c:pt idx="0">
                  <c:v>0.56999999999999995</c:v>
                </c:pt>
                <c:pt idx="1">
                  <c:v>0.34</c:v>
                </c:pt>
                <c:pt idx="2">
                  <c:v>0.1</c:v>
                </c:pt>
              </c:numCache>
            </c:numRef>
          </c:val>
          <c:extLst>
            <c:ext xmlns:c16="http://schemas.microsoft.com/office/drawing/2014/chart" uri="{C3380CC4-5D6E-409C-BE32-E72D297353CC}">
              <c16:uniqueId val="{00000000-E18A-4B45-98CB-BDDFC21C5E10}"/>
            </c:ext>
          </c:extLst>
        </c:ser>
        <c:dLbls>
          <c:showLegendKey val="0"/>
          <c:showVal val="0"/>
          <c:showCatName val="0"/>
          <c:showSerName val="0"/>
          <c:showPercent val="0"/>
          <c:showBubbleSize val="0"/>
          <c:showLeaderLines val="1"/>
        </c:dLbls>
        <c:firstSliceAng val="0"/>
      </c:pieChart>
      <c:spPr>
        <a:noFill/>
        <a:ln>
          <a:noFill/>
        </a:ln>
        <a:effectLst/>
      </c:spPr>
    </c:plotArea>
    <c:legend>
      <c:legendPos val="b"/>
      <c:legendEntry>
        <c:idx val="3"/>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aseline="0" dirty="0" smtClean="0"/>
              <a:t>Reading Benchmark Assessment – May 2022</a:t>
            </a:r>
            <a:endParaRPr lang="en-US" dirty="0"/>
          </a:p>
        </c:rich>
      </c:tx>
      <c:layout>
        <c:manualLayout>
          <c:xMode val="edge"/>
          <c:yMode val="edge"/>
          <c:x val="0.22943356299212597"/>
          <c:y val="5.3449192983059661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2803026574803151"/>
          <c:y val="0.16204400985690215"/>
          <c:w val="0.509564468503937"/>
          <c:h val="0.75786600666092951"/>
        </c:manualLayout>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1640-48FC-A61A-6A129CE62C8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1640-48FC-A61A-6A129CE62C8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1640-48FC-A61A-6A129CE62C8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1640-48FC-A61A-6A129CE62C89}"/>
              </c:ext>
            </c:extLst>
          </c:dPt>
          <c:cat>
            <c:strRef>
              <c:f>Sheet1!$A$2:$A$5</c:f>
              <c:strCache>
                <c:ptCount val="3"/>
                <c:pt idx="0">
                  <c:v>Proficient or Extending</c:v>
                </c:pt>
                <c:pt idx="1">
                  <c:v>Developing</c:v>
                </c:pt>
                <c:pt idx="2">
                  <c:v>Emerging</c:v>
                </c:pt>
              </c:strCache>
            </c:strRef>
          </c:cat>
          <c:val>
            <c:numRef>
              <c:f>Sheet1!$B$2:$B$5</c:f>
              <c:numCache>
                <c:formatCode>0%</c:formatCode>
                <c:ptCount val="4"/>
                <c:pt idx="0">
                  <c:v>0.55000000000000004</c:v>
                </c:pt>
                <c:pt idx="1">
                  <c:v>0.09</c:v>
                </c:pt>
                <c:pt idx="2">
                  <c:v>0.36</c:v>
                </c:pt>
              </c:numCache>
            </c:numRef>
          </c:val>
          <c:extLst>
            <c:ext xmlns:c16="http://schemas.microsoft.com/office/drawing/2014/chart" uri="{C3380CC4-5D6E-409C-BE32-E72D297353CC}">
              <c16:uniqueId val="{00000000-E18A-4B45-98CB-BDDFC21C5E10}"/>
            </c:ext>
          </c:extLst>
        </c:ser>
        <c:dLbls>
          <c:showLegendKey val="0"/>
          <c:showVal val="0"/>
          <c:showCatName val="0"/>
          <c:showSerName val="0"/>
          <c:showPercent val="0"/>
          <c:showBubbleSize val="0"/>
          <c:showLeaderLines val="1"/>
        </c:dLbls>
        <c:firstSliceAng val="0"/>
      </c:pieChart>
      <c:spPr>
        <a:noFill/>
        <a:ln>
          <a:noFill/>
        </a:ln>
        <a:effectLst/>
      </c:spPr>
    </c:plotArea>
    <c:legend>
      <c:legendPos val="b"/>
      <c:legendEntry>
        <c:idx val="3"/>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Numeracy - Foundational</a:t>
            </a:r>
            <a:r>
              <a:rPr lang="en-US" baseline="0" dirty="0" smtClean="0"/>
              <a:t> Skills Assessment</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2803026574803151"/>
          <c:y val="0.16204400985690215"/>
          <c:w val="0.509564468503937"/>
          <c:h val="0.75786600666092951"/>
        </c:manualLayout>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3A8-4B6F-BBDD-064012BE0DE4}"/>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3A8-4B6F-BBDD-064012BE0DE4}"/>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3A8-4B6F-BBDD-064012BE0DE4}"/>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3A8-4B6F-BBDD-064012BE0DE4}"/>
              </c:ext>
            </c:extLst>
          </c:dPt>
          <c:cat>
            <c:strRef>
              <c:f>Sheet1!$A$2:$A$5</c:f>
              <c:strCache>
                <c:ptCount val="2"/>
                <c:pt idx="0">
                  <c:v>On Track</c:v>
                </c:pt>
                <c:pt idx="1">
                  <c:v>Emerging</c:v>
                </c:pt>
              </c:strCache>
            </c:strRef>
          </c:cat>
          <c:val>
            <c:numRef>
              <c:f>Sheet1!$B$2:$B$5</c:f>
              <c:numCache>
                <c:formatCode>0%</c:formatCode>
                <c:ptCount val="4"/>
                <c:pt idx="0">
                  <c:v>0.65</c:v>
                </c:pt>
                <c:pt idx="1">
                  <c:v>0.34</c:v>
                </c:pt>
              </c:numCache>
            </c:numRef>
          </c:val>
          <c:extLst>
            <c:ext xmlns:c16="http://schemas.microsoft.com/office/drawing/2014/chart" uri="{C3380CC4-5D6E-409C-BE32-E72D297353CC}">
              <c16:uniqueId val="{00000000-E18A-4B45-98CB-BDDFC21C5E10}"/>
            </c:ext>
          </c:extLst>
        </c:ser>
        <c:dLbls>
          <c:showLegendKey val="0"/>
          <c:showVal val="0"/>
          <c:showCatName val="0"/>
          <c:showSerName val="0"/>
          <c:showPercent val="0"/>
          <c:showBubbleSize val="0"/>
          <c:showLeaderLines val="1"/>
        </c:dLbls>
        <c:firstSliceAng val="0"/>
      </c:pieChart>
      <c:spPr>
        <a:noFill/>
        <a:ln>
          <a:noFill/>
        </a:ln>
        <a:effectLst/>
      </c:spPr>
    </c:plotArea>
    <c:legend>
      <c:legendPos val="b"/>
      <c:legendEntry>
        <c:idx val="2"/>
        <c:delete val="1"/>
      </c:legendEntry>
      <c:legendEntry>
        <c:idx val="3"/>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0.24705</cdr:x>
      <cdr:y>0.08366</cdr:y>
    </cdr:from>
    <cdr:to>
      <cdr:x>0.76864</cdr:x>
      <cdr:y>0.21295</cdr:y>
    </cdr:to>
    <cdr:sp macro="" textlink="">
      <cdr:nvSpPr>
        <cdr:cNvPr id="2" name="TextBox 1"/>
        <cdr:cNvSpPr txBox="1"/>
      </cdr:nvSpPr>
      <cdr:spPr>
        <a:xfrm xmlns:a="http://schemas.openxmlformats.org/drawingml/2006/main">
          <a:off x="2007986" y="457201"/>
          <a:ext cx="4239490" cy="70658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dirty="0" smtClean="0">
              <a:solidFill>
                <a:schemeClr val="tx1">
                  <a:lumMod val="65000"/>
                  <a:lumOff val="35000"/>
                </a:schemeClr>
              </a:solidFill>
            </a:rPr>
            <a:t>Question: Is school a place where you feel you belong? </a:t>
          </a:r>
          <a:endParaRPr lang="en-US" sz="1400" dirty="0">
            <a:solidFill>
              <a:schemeClr val="tx1">
                <a:lumMod val="65000"/>
                <a:lumOff val="35000"/>
              </a:schemeClr>
            </a:solidFill>
          </a:endParaRPr>
        </a:p>
      </cdr:txBody>
    </cdr:sp>
  </cdr:relSizeAnchor>
  <cdr:relSizeAnchor xmlns:cdr="http://schemas.openxmlformats.org/drawingml/2006/chartDrawing">
    <cdr:from>
      <cdr:x>0.54977</cdr:x>
      <cdr:y>0.48523</cdr:y>
    </cdr:from>
    <cdr:to>
      <cdr:x>0.66227</cdr:x>
      <cdr:y>0.65255</cdr:y>
    </cdr:to>
    <cdr:sp macro="" textlink="">
      <cdr:nvSpPr>
        <cdr:cNvPr id="3" name="TextBox 2"/>
        <cdr:cNvSpPr txBox="1"/>
      </cdr:nvSpPr>
      <cdr:spPr>
        <a:xfrm xmlns:a="http://schemas.openxmlformats.org/drawingml/2006/main">
          <a:off x="4468553" y="2651761"/>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600" dirty="0" smtClean="0">
              <a:solidFill>
                <a:schemeClr val="bg1">
                  <a:lumMod val="95000"/>
                </a:schemeClr>
              </a:solidFill>
            </a:rPr>
            <a:t>58%</a:t>
          </a:r>
          <a:endParaRPr lang="en-US" sz="1600" dirty="0">
            <a:solidFill>
              <a:schemeClr val="bg1">
                <a:lumMod val="95000"/>
              </a:schemeClr>
            </a:solidFill>
          </a:endParaRPr>
        </a:p>
      </cdr:txBody>
    </cdr:sp>
  </cdr:relSizeAnchor>
  <cdr:relSizeAnchor xmlns:cdr="http://schemas.openxmlformats.org/drawingml/2006/chartDrawing">
    <cdr:from>
      <cdr:x>0.39841</cdr:x>
      <cdr:y>0.28444</cdr:y>
    </cdr:from>
    <cdr:to>
      <cdr:x>0.46693</cdr:x>
      <cdr:y>0.35593</cdr:y>
    </cdr:to>
    <cdr:sp macro="" textlink="">
      <cdr:nvSpPr>
        <cdr:cNvPr id="4" name="TextBox 3"/>
        <cdr:cNvSpPr txBox="1"/>
      </cdr:nvSpPr>
      <cdr:spPr>
        <a:xfrm xmlns:a="http://schemas.openxmlformats.org/drawingml/2006/main">
          <a:off x="3238269" y="1554481"/>
          <a:ext cx="556953" cy="39069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dirty="0" smtClean="0">
              <a:solidFill>
                <a:schemeClr val="bg1">
                  <a:lumMod val="95000"/>
                </a:schemeClr>
              </a:solidFill>
            </a:rPr>
            <a:t>12%</a:t>
          </a:r>
          <a:endParaRPr lang="en-US" sz="1600" dirty="0">
            <a:solidFill>
              <a:schemeClr val="bg1">
                <a:lumMod val="95000"/>
              </a:schemeClr>
            </a:solidFill>
          </a:endParaRPr>
        </a:p>
      </cdr:txBody>
    </cdr:sp>
  </cdr:relSizeAnchor>
  <cdr:relSizeAnchor xmlns:cdr="http://schemas.openxmlformats.org/drawingml/2006/chartDrawing">
    <cdr:from>
      <cdr:x>0.30841</cdr:x>
      <cdr:y>0.46882</cdr:y>
    </cdr:from>
    <cdr:to>
      <cdr:x>0.38</cdr:x>
      <cdr:y>0.53118</cdr:y>
    </cdr:to>
    <cdr:sp macro="" textlink="">
      <cdr:nvSpPr>
        <cdr:cNvPr id="5" name="TextBox 4"/>
        <cdr:cNvSpPr txBox="1"/>
      </cdr:nvSpPr>
      <cdr:spPr>
        <a:xfrm xmlns:a="http://schemas.openxmlformats.org/drawingml/2006/main">
          <a:off x="2506749" y="2562090"/>
          <a:ext cx="581891" cy="34082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0.30943</cdr:x>
      <cdr:y>0.4673</cdr:y>
    </cdr:from>
    <cdr:to>
      <cdr:x>0.38307</cdr:x>
      <cdr:y>0.5327</cdr:y>
    </cdr:to>
    <cdr:sp macro="" textlink="">
      <cdr:nvSpPr>
        <cdr:cNvPr id="6" name="TextBox 5"/>
        <cdr:cNvSpPr txBox="1"/>
      </cdr:nvSpPr>
      <cdr:spPr>
        <a:xfrm xmlns:a="http://schemas.openxmlformats.org/drawingml/2006/main">
          <a:off x="2515061" y="2553777"/>
          <a:ext cx="598517" cy="35744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0.3125</cdr:x>
      <cdr:y>0.47948</cdr:y>
    </cdr:from>
    <cdr:to>
      <cdr:x>0.425</cdr:x>
      <cdr:y>0.6468</cdr:y>
    </cdr:to>
    <cdr:sp macro="" textlink="">
      <cdr:nvSpPr>
        <cdr:cNvPr id="7" name="TextBox 6"/>
        <cdr:cNvSpPr txBox="1"/>
      </cdr:nvSpPr>
      <cdr:spPr>
        <a:xfrm xmlns:a="http://schemas.openxmlformats.org/drawingml/2006/main">
          <a:off x="2540000" y="2620376"/>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600" dirty="0" smtClean="0">
              <a:solidFill>
                <a:schemeClr val="bg1">
                  <a:lumMod val="95000"/>
                </a:schemeClr>
              </a:solidFill>
            </a:rPr>
            <a:t>29%</a:t>
          </a:r>
          <a:endParaRPr lang="en-US" sz="1600" dirty="0">
            <a:solidFill>
              <a:schemeClr val="bg1">
                <a:lumMod val="95000"/>
              </a:schemeClr>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0.24705</cdr:x>
      <cdr:y>0.08366</cdr:y>
    </cdr:from>
    <cdr:to>
      <cdr:x>0.76864</cdr:x>
      <cdr:y>0.21295</cdr:y>
    </cdr:to>
    <cdr:sp macro="" textlink="">
      <cdr:nvSpPr>
        <cdr:cNvPr id="2" name="TextBox 1"/>
        <cdr:cNvSpPr txBox="1"/>
      </cdr:nvSpPr>
      <cdr:spPr>
        <a:xfrm xmlns:a="http://schemas.openxmlformats.org/drawingml/2006/main">
          <a:off x="2007986" y="457201"/>
          <a:ext cx="4239490" cy="70658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dirty="0" smtClean="0">
              <a:solidFill>
                <a:schemeClr val="tx1">
                  <a:lumMod val="65000"/>
                  <a:lumOff val="35000"/>
                </a:schemeClr>
              </a:solidFill>
            </a:rPr>
            <a:t> </a:t>
          </a:r>
          <a:endParaRPr lang="en-US" sz="1400" dirty="0">
            <a:solidFill>
              <a:schemeClr val="tx1">
                <a:lumMod val="65000"/>
                <a:lumOff val="35000"/>
              </a:schemeClr>
            </a:solidFill>
          </a:endParaRPr>
        </a:p>
      </cdr:txBody>
    </cdr:sp>
  </cdr:relSizeAnchor>
  <cdr:relSizeAnchor xmlns:cdr="http://schemas.openxmlformats.org/drawingml/2006/chartDrawing">
    <cdr:from>
      <cdr:x>0.55207</cdr:x>
      <cdr:y>0.46303</cdr:y>
    </cdr:from>
    <cdr:to>
      <cdr:x>0.66457</cdr:x>
      <cdr:y>0.63035</cdr:y>
    </cdr:to>
    <cdr:sp macro="" textlink="">
      <cdr:nvSpPr>
        <cdr:cNvPr id="3" name="TextBox 2"/>
        <cdr:cNvSpPr txBox="1"/>
      </cdr:nvSpPr>
      <cdr:spPr>
        <a:xfrm xmlns:a="http://schemas.openxmlformats.org/drawingml/2006/main">
          <a:off x="4487214" y="2530463"/>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600" dirty="0" smtClean="0">
              <a:solidFill>
                <a:schemeClr val="bg1">
                  <a:lumMod val="95000"/>
                </a:schemeClr>
              </a:solidFill>
            </a:rPr>
            <a:t>55%</a:t>
          </a:r>
          <a:endParaRPr lang="en-US" sz="1600" dirty="0">
            <a:solidFill>
              <a:schemeClr val="bg1">
                <a:lumMod val="95000"/>
              </a:schemeClr>
            </a:solidFill>
          </a:endParaRPr>
        </a:p>
      </cdr:txBody>
    </cdr:sp>
  </cdr:relSizeAnchor>
  <cdr:relSizeAnchor xmlns:cdr="http://schemas.openxmlformats.org/drawingml/2006/chartDrawing">
    <cdr:from>
      <cdr:x>0.36282</cdr:x>
      <cdr:y>0.46425</cdr:y>
    </cdr:from>
    <cdr:to>
      <cdr:x>0.43135</cdr:x>
      <cdr:y>0.53575</cdr:y>
    </cdr:to>
    <cdr:sp macro="" textlink="">
      <cdr:nvSpPr>
        <cdr:cNvPr id="4" name="TextBox 3"/>
        <cdr:cNvSpPr txBox="1"/>
      </cdr:nvSpPr>
      <cdr:spPr>
        <a:xfrm xmlns:a="http://schemas.openxmlformats.org/drawingml/2006/main">
          <a:off x="2949020" y="2537152"/>
          <a:ext cx="556953" cy="39069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dirty="0" smtClean="0">
              <a:solidFill>
                <a:schemeClr val="bg1">
                  <a:lumMod val="95000"/>
                </a:schemeClr>
              </a:solidFill>
            </a:rPr>
            <a:t>36%</a:t>
          </a:r>
          <a:endParaRPr lang="en-US" sz="1600" dirty="0">
            <a:solidFill>
              <a:schemeClr val="bg1">
                <a:lumMod val="95000"/>
              </a:schemeClr>
            </a:solidFill>
          </a:endParaRPr>
        </a:p>
      </cdr:txBody>
    </cdr:sp>
  </cdr:relSizeAnchor>
  <cdr:relSizeAnchor xmlns:cdr="http://schemas.openxmlformats.org/drawingml/2006/chartDrawing">
    <cdr:from>
      <cdr:x>0.30841</cdr:x>
      <cdr:y>0.46882</cdr:y>
    </cdr:from>
    <cdr:to>
      <cdr:x>0.38</cdr:x>
      <cdr:y>0.53118</cdr:y>
    </cdr:to>
    <cdr:sp macro="" textlink="">
      <cdr:nvSpPr>
        <cdr:cNvPr id="5" name="TextBox 4"/>
        <cdr:cNvSpPr txBox="1"/>
      </cdr:nvSpPr>
      <cdr:spPr>
        <a:xfrm xmlns:a="http://schemas.openxmlformats.org/drawingml/2006/main">
          <a:off x="2506749" y="2562090"/>
          <a:ext cx="581891" cy="34082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0.30943</cdr:x>
      <cdr:y>0.4673</cdr:y>
    </cdr:from>
    <cdr:to>
      <cdr:x>0.38307</cdr:x>
      <cdr:y>0.5327</cdr:y>
    </cdr:to>
    <cdr:sp macro="" textlink="">
      <cdr:nvSpPr>
        <cdr:cNvPr id="6" name="TextBox 5"/>
        <cdr:cNvSpPr txBox="1"/>
      </cdr:nvSpPr>
      <cdr:spPr>
        <a:xfrm xmlns:a="http://schemas.openxmlformats.org/drawingml/2006/main">
          <a:off x="2515061" y="2553777"/>
          <a:ext cx="598517" cy="35744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0.36645</cdr:x>
      <cdr:y>0.69461</cdr:y>
    </cdr:from>
    <cdr:to>
      <cdr:x>0.47895</cdr:x>
      <cdr:y>0.82437</cdr:y>
    </cdr:to>
    <cdr:sp macro="" textlink="">
      <cdr:nvSpPr>
        <cdr:cNvPr id="7" name="TextBox 6"/>
        <cdr:cNvSpPr txBox="1"/>
      </cdr:nvSpPr>
      <cdr:spPr>
        <a:xfrm xmlns:a="http://schemas.openxmlformats.org/drawingml/2006/main">
          <a:off x="2978539" y="3796034"/>
          <a:ext cx="914400" cy="70912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600" dirty="0">
              <a:solidFill>
                <a:schemeClr val="bg1">
                  <a:lumMod val="95000"/>
                </a:schemeClr>
              </a:solidFill>
            </a:rPr>
            <a:t>9</a:t>
          </a:r>
          <a:r>
            <a:rPr lang="en-US" sz="1600" dirty="0" smtClean="0">
              <a:solidFill>
                <a:schemeClr val="bg1">
                  <a:lumMod val="95000"/>
                </a:schemeClr>
              </a:solidFill>
            </a:rPr>
            <a:t>%</a:t>
          </a:r>
          <a:endParaRPr lang="en-US" sz="1600" dirty="0">
            <a:solidFill>
              <a:schemeClr val="bg1">
                <a:lumMod val="95000"/>
              </a:schemeClr>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0.24705</cdr:x>
      <cdr:y>0.08366</cdr:y>
    </cdr:from>
    <cdr:to>
      <cdr:x>0.76864</cdr:x>
      <cdr:y>0.21295</cdr:y>
    </cdr:to>
    <cdr:sp macro="" textlink="">
      <cdr:nvSpPr>
        <cdr:cNvPr id="2" name="TextBox 1"/>
        <cdr:cNvSpPr txBox="1"/>
      </cdr:nvSpPr>
      <cdr:spPr>
        <a:xfrm xmlns:a="http://schemas.openxmlformats.org/drawingml/2006/main">
          <a:off x="2007986" y="457201"/>
          <a:ext cx="4239490" cy="70658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smtClean="0">
              <a:solidFill>
                <a:schemeClr val="tx1">
                  <a:lumMod val="65000"/>
                  <a:lumOff val="35000"/>
                </a:schemeClr>
              </a:solidFill>
            </a:rPr>
            <a:t>October/November 2021</a:t>
          </a:r>
          <a:endParaRPr lang="en-US" sz="1400" dirty="0">
            <a:solidFill>
              <a:schemeClr val="tx1">
                <a:lumMod val="65000"/>
                <a:lumOff val="35000"/>
              </a:schemeClr>
            </a:solidFill>
          </a:endParaRPr>
        </a:p>
      </cdr:txBody>
    </cdr:sp>
  </cdr:relSizeAnchor>
  <cdr:relSizeAnchor xmlns:cdr="http://schemas.openxmlformats.org/drawingml/2006/chartDrawing">
    <cdr:from>
      <cdr:x>0.54977</cdr:x>
      <cdr:y>0.48523</cdr:y>
    </cdr:from>
    <cdr:to>
      <cdr:x>0.66227</cdr:x>
      <cdr:y>0.65255</cdr:y>
    </cdr:to>
    <cdr:sp macro="" textlink="">
      <cdr:nvSpPr>
        <cdr:cNvPr id="3" name="TextBox 2"/>
        <cdr:cNvSpPr txBox="1"/>
      </cdr:nvSpPr>
      <cdr:spPr>
        <a:xfrm xmlns:a="http://schemas.openxmlformats.org/drawingml/2006/main">
          <a:off x="4468553" y="2651761"/>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600" dirty="0" smtClean="0">
              <a:solidFill>
                <a:schemeClr val="bg1">
                  <a:lumMod val="95000"/>
                </a:schemeClr>
              </a:solidFill>
            </a:rPr>
            <a:t>65%</a:t>
          </a:r>
          <a:endParaRPr lang="en-US" sz="1600" dirty="0">
            <a:solidFill>
              <a:schemeClr val="bg1">
                <a:lumMod val="95000"/>
              </a:schemeClr>
            </a:solidFill>
          </a:endParaRPr>
        </a:p>
      </cdr:txBody>
    </cdr:sp>
  </cdr:relSizeAnchor>
  <cdr:relSizeAnchor xmlns:cdr="http://schemas.openxmlformats.org/drawingml/2006/chartDrawing">
    <cdr:from>
      <cdr:x>0.39841</cdr:x>
      <cdr:y>0.28444</cdr:y>
    </cdr:from>
    <cdr:to>
      <cdr:x>0.46693</cdr:x>
      <cdr:y>0.35593</cdr:y>
    </cdr:to>
    <cdr:sp macro="" textlink="">
      <cdr:nvSpPr>
        <cdr:cNvPr id="4" name="TextBox 3"/>
        <cdr:cNvSpPr txBox="1"/>
      </cdr:nvSpPr>
      <cdr:spPr>
        <a:xfrm xmlns:a="http://schemas.openxmlformats.org/drawingml/2006/main">
          <a:off x="3238269" y="1554481"/>
          <a:ext cx="556953" cy="39069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600" dirty="0">
            <a:solidFill>
              <a:schemeClr val="bg1">
                <a:lumMod val="95000"/>
              </a:schemeClr>
            </a:solidFill>
          </a:endParaRPr>
        </a:p>
      </cdr:txBody>
    </cdr:sp>
  </cdr:relSizeAnchor>
  <cdr:relSizeAnchor xmlns:cdr="http://schemas.openxmlformats.org/drawingml/2006/chartDrawing">
    <cdr:from>
      <cdr:x>0.30841</cdr:x>
      <cdr:y>0.46882</cdr:y>
    </cdr:from>
    <cdr:to>
      <cdr:x>0.38</cdr:x>
      <cdr:y>0.53118</cdr:y>
    </cdr:to>
    <cdr:sp macro="" textlink="">
      <cdr:nvSpPr>
        <cdr:cNvPr id="5" name="TextBox 4"/>
        <cdr:cNvSpPr txBox="1"/>
      </cdr:nvSpPr>
      <cdr:spPr>
        <a:xfrm xmlns:a="http://schemas.openxmlformats.org/drawingml/2006/main">
          <a:off x="2506749" y="2562090"/>
          <a:ext cx="581891" cy="34082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0.30943</cdr:x>
      <cdr:y>0.4673</cdr:y>
    </cdr:from>
    <cdr:to>
      <cdr:x>0.38307</cdr:x>
      <cdr:y>0.5327</cdr:y>
    </cdr:to>
    <cdr:sp macro="" textlink="">
      <cdr:nvSpPr>
        <cdr:cNvPr id="6" name="TextBox 5"/>
        <cdr:cNvSpPr txBox="1"/>
      </cdr:nvSpPr>
      <cdr:spPr>
        <a:xfrm xmlns:a="http://schemas.openxmlformats.org/drawingml/2006/main">
          <a:off x="2515061" y="2553777"/>
          <a:ext cx="598517" cy="35744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0.3125</cdr:x>
      <cdr:y>0.47948</cdr:y>
    </cdr:from>
    <cdr:to>
      <cdr:x>0.425</cdr:x>
      <cdr:y>0.6468</cdr:y>
    </cdr:to>
    <cdr:sp macro="" textlink="">
      <cdr:nvSpPr>
        <cdr:cNvPr id="7" name="TextBox 6"/>
        <cdr:cNvSpPr txBox="1"/>
      </cdr:nvSpPr>
      <cdr:spPr>
        <a:xfrm xmlns:a="http://schemas.openxmlformats.org/drawingml/2006/main">
          <a:off x="2540000" y="2620376"/>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600" dirty="0" smtClean="0">
              <a:solidFill>
                <a:schemeClr val="bg1">
                  <a:lumMod val="95000"/>
                </a:schemeClr>
              </a:solidFill>
            </a:rPr>
            <a:t>35%</a:t>
          </a:r>
          <a:endParaRPr lang="en-US" sz="1600" dirty="0">
            <a:solidFill>
              <a:schemeClr val="bg1">
                <a:lumMod val="95000"/>
              </a:schemeClr>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06A7B2-FD66-4E68-AEA6-15B9B1ED5F9F}" type="datetimeFigureOut">
              <a:rPr lang="en-US" smtClean="0"/>
              <a:t>9/8/2022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2BCF93-80F8-437B-B137-4B10696B8BF4}" type="slidenum">
              <a:rPr lang="en-US" smtClean="0"/>
              <a:t>‹#›</a:t>
            </a:fld>
            <a:endParaRPr lang="en-US"/>
          </a:p>
        </p:txBody>
      </p:sp>
    </p:spTree>
    <p:extLst>
      <p:ext uri="{BB962C8B-B14F-4D97-AF65-F5344CB8AC3E}">
        <p14:creationId xmlns:p14="http://schemas.microsoft.com/office/powerpoint/2010/main" val="25049661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7EB49-21CA-4F4C-B18E-AC4427FAA4E0}"/>
              </a:ext>
            </a:extLst>
          </p:cNvPr>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a:extLst>
              <a:ext uri="{FF2B5EF4-FFF2-40B4-BE49-F238E27FC236}">
                <a16:creationId xmlns:a16="http://schemas.microsoft.com/office/drawing/2014/main" id="{3C295C26-201F-485B-9BC7-7FDF1FCBD0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a:extLst>
              <a:ext uri="{FF2B5EF4-FFF2-40B4-BE49-F238E27FC236}">
                <a16:creationId xmlns:a16="http://schemas.microsoft.com/office/drawing/2014/main" id="{4825C920-1298-4AA4-A796-F8DA4DA30FD6}"/>
              </a:ext>
            </a:extLst>
          </p:cNvPr>
          <p:cNvSpPr>
            <a:spLocks noGrp="1"/>
          </p:cNvSpPr>
          <p:nvPr>
            <p:ph type="dt" sz="half" idx="10"/>
          </p:nvPr>
        </p:nvSpPr>
        <p:spPr/>
        <p:txBody>
          <a:bodyPr/>
          <a:lstStyle/>
          <a:p>
            <a:fld id="{F70D164A-662C-410F-961B-39917D276060}" type="datetime1">
              <a:rPr lang="en-US" smtClean="0"/>
              <a:t>9/8/2022</a:t>
            </a:fld>
            <a:endParaRPr lang="en-US"/>
          </a:p>
        </p:txBody>
      </p:sp>
      <p:sp>
        <p:nvSpPr>
          <p:cNvPr id="5" name="Footer Placeholder 4">
            <a:extLst>
              <a:ext uri="{FF2B5EF4-FFF2-40B4-BE49-F238E27FC236}">
                <a16:creationId xmlns:a16="http://schemas.microsoft.com/office/drawing/2014/main" id="{03AC03B2-A6F5-47E2-8276-E93381FB9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F2FEB-E091-4CA3-BB8D-DC5284149E2C}"/>
              </a:ext>
            </a:extLst>
          </p:cNvPr>
          <p:cNvSpPr>
            <a:spLocks noGrp="1"/>
          </p:cNvSpPr>
          <p:nvPr>
            <p:ph type="sldNum" sz="quarter" idx="12"/>
          </p:nvPr>
        </p:nvSpPr>
        <p:spPr/>
        <p:txBody>
          <a:bodyPr/>
          <a:lstStyle/>
          <a:p>
            <a:fld id="{4A43F718-C1EF-4781-80DC-B411B2E0760A}" type="slidenum">
              <a:rPr lang="en-US" smtClean="0"/>
              <a:t>‹#›</a:t>
            </a:fld>
            <a:endParaRPr lang="en-US"/>
          </a:p>
        </p:txBody>
      </p:sp>
    </p:spTree>
    <p:extLst>
      <p:ext uri="{BB962C8B-B14F-4D97-AF65-F5344CB8AC3E}">
        <p14:creationId xmlns:p14="http://schemas.microsoft.com/office/powerpoint/2010/main" val="4109899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0E677-5A7B-4533-8CB2-10DFEE43F652}"/>
              </a:ext>
            </a:extLst>
          </p:cNvPr>
          <p:cNvSpPr>
            <a:spLocks noGrp="1"/>
          </p:cNvSpPr>
          <p:nvPr>
            <p:ph type="title"/>
          </p:nvPr>
        </p:nvSpPr>
        <p:spPr/>
        <p:txBody>
          <a:bodyPr/>
          <a:lstStyle/>
          <a:p>
            <a:r>
              <a:rPr lang="en-US" smtClean="0"/>
              <a:t>Click to edit Master title style</a:t>
            </a:r>
            <a:endParaRPr lang="en-US"/>
          </a:p>
        </p:txBody>
      </p:sp>
      <p:sp>
        <p:nvSpPr>
          <p:cNvPr id="3" name="Vertical Text Placeholder 2">
            <a:extLst>
              <a:ext uri="{FF2B5EF4-FFF2-40B4-BE49-F238E27FC236}">
                <a16:creationId xmlns:a16="http://schemas.microsoft.com/office/drawing/2014/main" id="{7E827CAA-6B9C-44E2-AD92-B9A9CFAD272A}"/>
              </a:ext>
            </a:extLst>
          </p:cNvPr>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a16="http://schemas.microsoft.com/office/drawing/2014/main" id="{5EC21EA9-8ACE-4AE0-9491-AB9B0602AE65}"/>
              </a:ext>
            </a:extLst>
          </p:cNvPr>
          <p:cNvSpPr>
            <a:spLocks noGrp="1"/>
          </p:cNvSpPr>
          <p:nvPr>
            <p:ph type="dt" sz="half" idx="10"/>
          </p:nvPr>
        </p:nvSpPr>
        <p:spPr/>
        <p:txBody>
          <a:bodyPr/>
          <a:lstStyle/>
          <a:p>
            <a:fld id="{786CB4AB-6CE2-4722-9D17-860A92226F48}" type="datetime1">
              <a:rPr lang="en-US" smtClean="0"/>
              <a:t>9/8/2022</a:t>
            </a:fld>
            <a:endParaRPr lang="en-US"/>
          </a:p>
        </p:txBody>
      </p:sp>
      <p:sp>
        <p:nvSpPr>
          <p:cNvPr id="5" name="Footer Placeholder 4">
            <a:extLst>
              <a:ext uri="{FF2B5EF4-FFF2-40B4-BE49-F238E27FC236}">
                <a16:creationId xmlns:a16="http://schemas.microsoft.com/office/drawing/2014/main" id="{B7E8F7E3-4706-45FF-AF07-EC4422D84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D256D1-FC09-4C43-82F0-73CAA5E4E61B}"/>
              </a:ext>
            </a:extLst>
          </p:cNvPr>
          <p:cNvSpPr>
            <a:spLocks noGrp="1"/>
          </p:cNvSpPr>
          <p:nvPr>
            <p:ph type="sldNum" sz="quarter" idx="12"/>
          </p:nvPr>
        </p:nvSpPr>
        <p:spPr/>
        <p:txBody>
          <a:bodyPr/>
          <a:lstStyle/>
          <a:p>
            <a:fld id="{4A43F718-C1EF-4781-80DC-B411B2E0760A}" type="slidenum">
              <a:rPr lang="en-US" smtClean="0"/>
              <a:t>‹#›</a:t>
            </a:fld>
            <a:endParaRPr lang="en-US"/>
          </a:p>
        </p:txBody>
      </p:sp>
    </p:spTree>
    <p:extLst>
      <p:ext uri="{BB962C8B-B14F-4D97-AF65-F5344CB8AC3E}">
        <p14:creationId xmlns:p14="http://schemas.microsoft.com/office/powerpoint/2010/main" val="109110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6A87FD-5999-4879-A7B9-FD37A843F66E}"/>
              </a:ext>
            </a:extLst>
          </p:cNvPr>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a:extLst>
              <a:ext uri="{FF2B5EF4-FFF2-40B4-BE49-F238E27FC236}">
                <a16:creationId xmlns:a16="http://schemas.microsoft.com/office/drawing/2014/main" id="{40930DEC-64CF-4FC3-84DC-345A88789A4C}"/>
              </a:ext>
            </a:extLst>
          </p:cNvPr>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a16="http://schemas.microsoft.com/office/drawing/2014/main" id="{23FDDDC5-F056-4CF9-8C87-7C88F543C12D}"/>
              </a:ext>
            </a:extLst>
          </p:cNvPr>
          <p:cNvSpPr>
            <a:spLocks noGrp="1"/>
          </p:cNvSpPr>
          <p:nvPr>
            <p:ph type="dt" sz="half" idx="10"/>
          </p:nvPr>
        </p:nvSpPr>
        <p:spPr/>
        <p:txBody>
          <a:bodyPr/>
          <a:lstStyle/>
          <a:p>
            <a:fld id="{682F91DB-782A-4AEB-87F3-410127E9FC23}" type="datetime1">
              <a:rPr lang="en-US" smtClean="0"/>
              <a:t>9/8/2022</a:t>
            </a:fld>
            <a:endParaRPr lang="en-US"/>
          </a:p>
        </p:txBody>
      </p:sp>
      <p:sp>
        <p:nvSpPr>
          <p:cNvPr id="5" name="Footer Placeholder 4">
            <a:extLst>
              <a:ext uri="{FF2B5EF4-FFF2-40B4-BE49-F238E27FC236}">
                <a16:creationId xmlns:a16="http://schemas.microsoft.com/office/drawing/2014/main" id="{CBF109E7-5558-4087-AE19-AC3FBDAFFC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4B9BE2-D65C-48C3-B6F0-3E683AE4B991}"/>
              </a:ext>
            </a:extLst>
          </p:cNvPr>
          <p:cNvSpPr>
            <a:spLocks noGrp="1"/>
          </p:cNvSpPr>
          <p:nvPr>
            <p:ph type="sldNum" sz="quarter" idx="12"/>
          </p:nvPr>
        </p:nvSpPr>
        <p:spPr/>
        <p:txBody>
          <a:bodyPr/>
          <a:lstStyle/>
          <a:p>
            <a:fld id="{4A43F718-C1EF-4781-80DC-B411B2E0760A}" type="slidenum">
              <a:rPr lang="en-US" smtClean="0"/>
              <a:t>‹#›</a:t>
            </a:fld>
            <a:endParaRPr lang="en-US"/>
          </a:p>
        </p:txBody>
      </p:sp>
    </p:spTree>
    <p:extLst>
      <p:ext uri="{BB962C8B-B14F-4D97-AF65-F5344CB8AC3E}">
        <p14:creationId xmlns:p14="http://schemas.microsoft.com/office/powerpoint/2010/main" val="4166311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EAD69-3031-4000-A192-734A7E88F82A}"/>
              </a:ext>
            </a:extLst>
          </p:cNvPr>
          <p:cNvSpPr>
            <a:spLocks noGrp="1"/>
          </p:cNvSpPr>
          <p:nvPr>
            <p:ph type="title"/>
          </p:nvPr>
        </p:nvSpPr>
        <p:spPr/>
        <p:txBody>
          <a:bodyPr/>
          <a:lstStyle/>
          <a:p>
            <a:r>
              <a:rPr lang="en-US" smtClean="0"/>
              <a:t>Click to edit Master title style</a:t>
            </a:r>
            <a:endParaRPr lang="en-US"/>
          </a:p>
        </p:txBody>
      </p:sp>
      <p:sp>
        <p:nvSpPr>
          <p:cNvPr id="3" name="Content Placeholder 2">
            <a:extLst>
              <a:ext uri="{FF2B5EF4-FFF2-40B4-BE49-F238E27FC236}">
                <a16:creationId xmlns:a16="http://schemas.microsoft.com/office/drawing/2014/main" id="{544549F7-6FD5-4517-A512-58B93375456D}"/>
              </a:ext>
            </a:extLst>
          </p:cNvPr>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a16="http://schemas.microsoft.com/office/drawing/2014/main" id="{6174A3C5-46EF-4EEF-A503-F35627BEBE59}"/>
              </a:ext>
            </a:extLst>
          </p:cNvPr>
          <p:cNvSpPr>
            <a:spLocks noGrp="1"/>
          </p:cNvSpPr>
          <p:nvPr>
            <p:ph type="dt" sz="half" idx="10"/>
          </p:nvPr>
        </p:nvSpPr>
        <p:spPr/>
        <p:txBody>
          <a:bodyPr/>
          <a:lstStyle/>
          <a:p>
            <a:fld id="{EC5A3305-25A9-44A6-8976-C24E47248533}" type="datetime1">
              <a:rPr lang="en-US" smtClean="0"/>
              <a:t>9/8/2022</a:t>
            </a:fld>
            <a:endParaRPr lang="en-US"/>
          </a:p>
        </p:txBody>
      </p:sp>
      <p:sp>
        <p:nvSpPr>
          <p:cNvPr id="5" name="Footer Placeholder 4">
            <a:extLst>
              <a:ext uri="{FF2B5EF4-FFF2-40B4-BE49-F238E27FC236}">
                <a16:creationId xmlns:a16="http://schemas.microsoft.com/office/drawing/2014/main" id="{D157A0E6-BB17-41E9-8DC2-2144406B21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EDCE6D-1E3E-4ECB-A12B-1983814A03A6}"/>
              </a:ext>
            </a:extLst>
          </p:cNvPr>
          <p:cNvSpPr>
            <a:spLocks noGrp="1"/>
          </p:cNvSpPr>
          <p:nvPr>
            <p:ph type="sldNum" sz="quarter" idx="12"/>
          </p:nvPr>
        </p:nvSpPr>
        <p:spPr/>
        <p:txBody>
          <a:bodyPr/>
          <a:lstStyle/>
          <a:p>
            <a:fld id="{4A43F718-C1EF-4781-80DC-B411B2E0760A}" type="slidenum">
              <a:rPr lang="en-US" smtClean="0"/>
              <a:t>‹#›</a:t>
            </a:fld>
            <a:endParaRPr lang="en-US"/>
          </a:p>
        </p:txBody>
      </p:sp>
    </p:spTree>
    <p:extLst>
      <p:ext uri="{BB962C8B-B14F-4D97-AF65-F5344CB8AC3E}">
        <p14:creationId xmlns:p14="http://schemas.microsoft.com/office/powerpoint/2010/main" val="1974165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ECC09-B855-45AF-9DDB-5B7ADDE98831}"/>
              </a:ext>
            </a:extLst>
          </p:cNvPr>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a:extLst>
              <a:ext uri="{FF2B5EF4-FFF2-40B4-BE49-F238E27FC236}">
                <a16:creationId xmlns:a16="http://schemas.microsoft.com/office/drawing/2014/main" id="{1C80EBAF-98BB-4B19-9CB3-CAD80DBCB7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a:extLst>
              <a:ext uri="{FF2B5EF4-FFF2-40B4-BE49-F238E27FC236}">
                <a16:creationId xmlns:a16="http://schemas.microsoft.com/office/drawing/2014/main" id="{01032DE0-7DD1-4F5B-BC71-8B2661CDC989}"/>
              </a:ext>
            </a:extLst>
          </p:cNvPr>
          <p:cNvSpPr>
            <a:spLocks noGrp="1"/>
          </p:cNvSpPr>
          <p:nvPr>
            <p:ph type="dt" sz="half" idx="10"/>
          </p:nvPr>
        </p:nvSpPr>
        <p:spPr/>
        <p:txBody>
          <a:bodyPr/>
          <a:lstStyle/>
          <a:p>
            <a:fld id="{6B8B7850-1423-41ED-9700-4B94662104FB}" type="datetime1">
              <a:rPr lang="en-US" smtClean="0"/>
              <a:t>9/8/2022</a:t>
            </a:fld>
            <a:endParaRPr lang="en-US"/>
          </a:p>
        </p:txBody>
      </p:sp>
      <p:sp>
        <p:nvSpPr>
          <p:cNvPr id="5" name="Footer Placeholder 4">
            <a:extLst>
              <a:ext uri="{FF2B5EF4-FFF2-40B4-BE49-F238E27FC236}">
                <a16:creationId xmlns:a16="http://schemas.microsoft.com/office/drawing/2014/main" id="{3F9D2B86-0A94-4B7A-86C7-6B87BC4EE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571ACA-036C-4878-B4F3-DCF502F39A07}"/>
              </a:ext>
            </a:extLst>
          </p:cNvPr>
          <p:cNvSpPr>
            <a:spLocks noGrp="1"/>
          </p:cNvSpPr>
          <p:nvPr>
            <p:ph type="sldNum" sz="quarter" idx="12"/>
          </p:nvPr>
        </p:nvSpPr>
        <p:spPr/>
        <p:txBody>
          <a:bodyPr/>
          <a:lstStyle/>
          <a:p>
            <a:fld id="{4A43F718-C1EF-4781-80DC-B411B2E0760A}" type="slidenum">
              <a:rPr lang="en-US" smtClean="0"/>
              <a:t>‹#›</a:t>
            </a:fld>
            <a:endParaRPr lang="en-US"/>
          </a:p>
        </p:txBody>
      </p:sp>
    </p:spTree>
    <p:extLst>
      <p:ext uri="{BB962C8B-B14F-4D97-AF65-F5344CB8AC3E}">
        <p14:creationId xmlns:p14="http://schemas.microsoft.com/office/powerpoint/2010/main" val="463551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F0915-0A91-48FE-A186-243E4ADF60C5}"/>
              </a:ext>
            </a:extLst>
          </p:cNvPr>
          <p:cNvSpPr>
            <a:spLocks noGrp="1"/>
          </p:cNvSpPr>
          <p:nvPr>
            <p:ph type="title"/>
          </p:nvPr>
        </p:nvSpPr>
        <p:spPr/>
        <p:txBody>
          <a:bodyPr/>
          <a:lstStyle/>
          <a:p>
            <a:r>
              <a:rPr lang="en-US" smtClean="0"/>
              <a:t>Click to edit Master title style</a:t>
            </a:r>
            <a:endParaRPr lang="en-US"/>
          </a:p>
        </p:txBody>
      </p:sp>
      <p:sp>
        <p:nvSpPr>
          <p:cNvPr id="3" name="Content Placeholder 2">
            <a:extLst>
              <a:ext uri="{FF2B5EF4-FFF2-40B4-BE49-F238E27FC236}">
                <a16:creationId xmlns:a16="http://schemas.microsoft.com/office/drawing/2014/main" id="{BC6B63F4-D0C4-4269-B73B-00A45D0FCB37}"/>
              </a:ext>
            </a:extLst>
          </p:cNvPr>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a:extLst>
              <a:ext uri="{FF2B5EF4-FFF2-40B4-BE49-F238E27FC236}">
                <a16:creationId xmlns:a16="http://schemas.microsoft.com/office/drawing/2014/main" id="{C10A7A43-F4BB-40CC-9B41-995F01E2E057}"/>
              </a:ext>
            </a:extLst>
          </p:cNvPr>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a:extLst>
              <a:ext uri="{FF2B5EF4-FFF2-40B4-BE49-F238E27FC236}">
                <a16:creationId xmlns:a16="http://schemas.microsoft.com/office/drawing/2014/main" id="{CB87A231-ABF9-4DCD-98CE-490198E05363}"/>
              </a:ext>
            </a:extLst>
          </p:cNvPr>
          <p:cNvSpPr>
            <a:spLocks noGrp="1"/>
          </p:cNvSpPr>
          <p:nvPr>
            <p:ph type="dt" sz="half" idx="10"/>
          </p:nvPr>
        </p:nvSpPr>
        <p:spPr/>
        <p:txBody>
          <a:bodyPr/>
          <a:lstStyle/>
          <a:p>
            <a:fld id="{01EAC6A1-7700-406A-86E8-E692C75F40A7}" type="datetime1">
              <a:rPr lang="en-US" smtClean="0"/>
              <a:t>9/8/2022</a:t>
            </a:fld>
            <a:endParaRPr lang="en-US"/>
          </a:p>
        </p:txBody>
      </p:sp>
      <p:sp>
        <p:nvSpPr>
          <p:cNvPr id="6" name="Footer Placeholder 5">
            <a:extLst>
              <a:ext uri="{FF2B5EF4-FFF2-40B4-BE49-F238E27FC236}">
                <a16:creationId xmlns:a16="http://schemas.microsoft.com/office/drawing/2014/main" id="{9922399B-B9E6-4393-8F9B-D0DA6EB979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50E106-676F-4201-A835-18256B087D52}"/>
              </a:ext>
            </a:extLst>
          </p:cNvPr>
          <p:cNvSpPr>
            <a:spLocks noGrp="1"/>
          </p:cNvSpPr>
          <p:nvPr>
            <p:ph type="sldNum" sz="quarter" idx="12"/>
          </p:nvPr>
        </p:nvSpPr>
        <p:spPr/>
        <p:txBody>
          <a:bodyPr/>
          <a:lstStyle/>
          <a:p>
            <a:fld id="{4A43F718-C1EF-4781-80DC-B411B2E0760A}" type="slidenum">
              <a:rPr lang="en-US" smtClean="0"/>
              <a:t>‹#›</a:t>
            </a:fld>
            <a:endParaRPr lang="en-US"/>
          </a:p>
        </p:txBody>
      </p:sp>
    </p:spTree>
    <p:extLst>
      <p:ext uri="{BB962C8B-B14F-4D97-AF65-F5344CB8AC3E}">
        <p14:creationId xmlns:p14="http://schemas.microsoft.com/office/powerpoint/2010/main" val="795376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D67F1-151F-419E-A547-79501BF6A6E4}"/>
              </a:ext>
            </a:extLst>
          </p:cNvPr>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a:extLst>
              <a:ext uri="{FF2B5EF4-FFF2-40B4-BE49-F238E27FC236}">
                <a16:creationId xmlns:a16="http://schemas.microsoft.com/office/drawing/2014/main" id="{805E8DB4-BCFF-4A66-9EC3-EAEDED5919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a:extLst>
              <a:ext uri="{FF2B5EF4-FFF2-40B4-BE49-F238E27FC236}">
                <a16:creationId xmlns:a16="http://schemas.microsoft.com/office/drawing/2014/main" id="{91D91E16-596A-4074-9DB5-A4F5ED7C5C42}"/>
              </a:ext>
            </a:extLst>
          </p:cNvPr>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a:extLst>
              <a:ext uri="{FF2B5EF4-FFF2-40B4-BE49-F238E27FC236}">
                <a16:creationId xmlns:a16="http://schemas.microsoft.com/office/drawing/2014/main" id="{A6E0FEFE-9824-4F69-ABB3-24FEF4B30F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a:extLst>
              <a:ext uri="{FF2B5EF4-FFF2-40B4-BE49-F238E27FC236}">
                <a16:creationId xmlns:a16="http://schemas.microsoft.com/office/drawing/2014/main" id="{85336724-2046-462B-9B18-023E862D48B7}"/>
              </a:ext>
            </a:extLst>
          </p:cNvPr>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a:extLst>
              <a:ext uri="{FF2B5EF4-FFF2-40B4-BE49-F238E27FC236}">
                <a16:creationId xmlns:a16="http://schemas.microsoft.com/office/drawing/2014/main" id="{07A40987-B350-4EBC-9C5A-3D9997D4C87D}"/>
              </a:ext>
            </a:extLst>
          </p:cNvPr>
          <p:cNvSpPr>
            <a:spLocks noGrp="1"/>
          </p:cNvSpPr>
          <p:nvPr>
            <p:ph type="dt" sz="half" idx="10"/>
          </p:nvPr>
        </p:nvSpPr>
        <p:spPr/>
        <p:txBody>
          <a:bodyPr/>
          <a:lstStyle/>
          <a:p>
            <a:fld id="{CD614286-5904-4172-83BF-4B4E6038802D}" type="datetime1">
              <a:rPr lang="en-US" smtClean="0"/>
              <a:t>9/8/2022</a:t>
            </a:fld>
            <a:endParaRPr lang="en-US"/>
          </a:p>
        </p:txBody>
      </p:sp>
      <p:sp>
        <p:nvSpPr>
          <p:cNvPr id="8" name="Footer Placeholder 7">
            <a:extLst>
              <a:ext uri="{FF2B5EF4-FFF2-40B4-BE49-F238E27FC236}">
                <a16:creationId xmlns:a16="http://schemas.microsoft.com/office/drawing/2014/main" id="{D5B51AA3-C550-4F73-8D92-CDA1E979276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A57FDFB-A28B-4D20-8E38-EB3C5B18FDBB}"/>
              </a:ext>
            </a:extLst>
          </p:cNvPr>
          <p:cNvSpPr>
            <a:spLocks noGrp="1"/>
          </p:cNvSpPr>
          <p:nvPr>
            <p:ph type="sldNum" sz="quarter" idx="12"/>
          </p:nvPr>
        </p:nvSpPr>
        <p:spPr/>
        <p:txBody>
          <a:bodyPr/>
          <a:lstStyle/>
          <a:p>
            <a:fld id="{4A43F718-C1EF-4781-80DC-B411B2E0760A}" type="slidenum">
              <a:rPr lang="en-US" smtClean="0"/>
              <a:t>‹#›</a:t>
            </a:fld>
            <a:endParaRPr lang="en-US"/>
          </a:p>
        </p:txBody>
      </p:sp>
    </p:spTree>
    <p:extLst>
      <p:ext uri="{BB962C8B-B14F-4D97-AF65-F5344CB8AC3E}">
        <p14:creationId xmlns:p14="http://schemas.microsoft.com/office/powerpoint/2010/main" val="2578984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22F48-8405-4B3D-BEBC-BFDD7F6A042E}"/>
              </a:ext>
            </a:extLst>
          </p:cNvPr>
          <p:cNvSpPr>
            <a:spLocks noGrp="1"/>
          </p:cNvSpPr>
          <p:nvPr>
            <p:ph type="title"/>
          </p:nvPr>
        </p:nvSpPr>
        <p:spPr/>
        <p:txBody>
          <a:bodyPr/>
          <a:lstStyle/>
          <a:p>
            <a:r>
              <a:rPr lang="en-US" smtClean="0"/>
              <a:t>Click to edit Master title style</a:t>
            </a:r>
            <a:endParaRPr lang="en-US"/>
          </a:p>
        </p:txBody>
      </p:sp>
      <p:sp>
        <p:nvSpPr>
          <p:cNvPr id="3" name="Date Placeholder 2">
            <a:extLst>
              <a:ext uri="{FF2B5EF4-FFF2-40B4-BE49-F238E27FC236}">
                <a16:creationId xmlns:a16="http://schemas.microsoft.com/office/drawing/2014/main" id="{D2859936-2996-4FCA-9128-7ADD8187F2BD}"/>
              </a:ext>
            </a:extLst>
          </p:cNvPr>
          <p:cNvSpPr>
            <a:spLocks noGrp="1"/>
          </p:cNvSpPr>
          <p:nvPr>
            <p:ph type="dt" sz="half" idx="10"/>
          </p:nvPr>
        </p:nvSpPr>
        <p:spPr/>
        <p:txBody>
          <a:bodyPr/>
          <a:lstStyle/>
          <a:p>
            <a:fld id="{22179D0F-2020-4190-B4DD-A69A8721CF18}" type="datetime1">
              <a:rPr lang="en-US" smtClean="0"/>
              <a:t>9/8/2022</a:t>
            </a:fld>
            <a:endParaRPr lang="en-US"/>
          </a:p>
        </p:txBody>
      </p:sp>
      <p:sp>
        <p:nvSpPr>
          <p:cNvPr id="4" name="Footer Placeholder 3">
            <a:extLst>
              <a:ext uri="{FF2B5EF4-FFF2-40B4-BE49-F238E27FC236}">
                <a16:creationId xmlns:a16="http://schemas.microsoft.com/office/drawing/2014/main" id="{686E18E5-2A0E-43EF-B960-F9F59A3497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6550CAD-A45B-4B9F-B5FB-9D20A00B37DE}"/>
              </a:ext>
            </a:extLst>
          </p:cNvPr>
          <p:cNvSpPr>
            <a:spLocks noGrp="1"/>
          </p:cNvSpPr>
          <p:nvPr>
            <p:ph type="sldNum" sz="quarter" idx="12"/>
          </p:nvPr>
        </p:nvSpPr>
        <p:spPr/>
        <p:txBody>
          <a:bodyPr/>
          <a:lstStyle/>
          <a:p>
            <a:fld id="{4A43F718-C1EF-4781-80DC-B411B2E0760A}" type="slidenum">
              <a:rPr lang="en-US" smtClean="0"/>
              <a:t>‹#›</a:t>
            </a:fld>
            <a:endParaRPr lang="en-US"/>
          </a:p>
        </p:txBody>
      </p:sp>
    </p:spTree>
    <p:extLst>
      <p:ext uri="{BB962C8B-B14F-4D97-AF65-F5344CB8AC3E}">
        <p14:creationId xmlns:p14="http://schemas.microsoft.com/office/powerpoint/2010/main" val="2119981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3BDDB2-7E74-4358-96DD-983217652CBC}"/>
              </a:ext>
            </a:extLst>
          </p:cNvPr>
          <p:cNvSpPr>
            <a:spLocks noGrp="1"/>
          </p:cNvSpPr>
          <p:nvPr>
            <p:ph type="dt" sz="half" idx="10"/>
          </p:nvPr>
        </p:nvSpPr>
        <p:spPr/>
        <p:txBody>
          <a:bodyPr/>
          <a:lstStyle/>
          <a:p>
            <a:fld id="{005F2278-14A6-49EE-87BE-8073C8FC6AE8}" type="datetime1">
              <a:rPr lang="en-US" smtClean="0"/>
              <a:t>9/8/2022</a:t>
            </a:fld>
            <a:endParaRPr lang="en-US"/>
          </a:p>
        </p:txBody>
      </p:sp>
      <p:sp>
        <p:nvSpPr>
          <p:cNvPr id="3" name="Footer Placeholder 2">
            <a:extLst>
              <a:ext uri="{FF2B5EF4-FFF2-40B4-BE49-F238E27FC236}">
                <a16:creationId xmlns:a16="http://schemas.microsoft.com/office/drawing/2014/main" id="{CACD1545-8C9E-4089-9312-6D215CAC76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59B39AF-C4A1-4B3F-8CDA-3237D7BF14D4}"/>
              </a:ext>
            </a:extLst>
          </p:cNvPr>
          <p:cNvSpPr>
            <a:spLocks noGrp="1"/>
          </p:cNvSpPr>
          <p:nvPr>
            <p:ph type="sldNum" sz="quarter" idx="12"/>
          </p:nvPr>
        </p:nvSpPr>
        <p:spPr/>
        <p:txBody>
          <a:bodyPr/>
          <a:lstStyle/>
          <a:p>
            <a:fld id="{4A43F718-C1EF-4781-80DC-B411B2E0760A}" type="slidenum">
              <a:rPr lang="en-US" smtClean="0"/>
              <a:t>‹#›</a:t>
            </a:fld>
            <a:endParaRPr lang="en-US"/>
          </a:p>
        </p:txBody>
      </p:sp>
    </p:spTree>
    <p:extLst>
      <p:ext uri="{BB962C8B-B14F-4D97-AF65-F5344CB8AC3E}">
        <p14:creationId xmlns:p14="http://schemas.microsoft.com/office/powerpoint/2010/main" val="460274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3FD04-056F-4DF3-B091-EF40595FCC28}"/>
              </a:ext>
            </a:extLst>
          </p:cNvPr>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a:extLst>
              <a:ext uri="{FF2B5EF4-FFF2-40B4-BE49-F238E27FC236}">
                <a16:creationId xmlns:a16="http://schemas.microsoft.com/office/drawing/2014/main" id="{A096E1D7-B1FA-4F0D-9F55-B69A6FE988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a:extLst>
              <a:ext uri="{FF2B5EF4-FFF2-40B4-BE49-F238E27FC236}">
                <a16:creationId xmlns:a16="http://schemas.microsoft.com/office/drawing/2014/main" id="{4CE065CD-EC7C-4FAF-9FB1-1670A4EF0B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a:extLst>
              <a:ext uri="{FF2B5EF4-FFF2-40B4-BE49-F238E27FC236}">
                <a16:creationId xmlns:a16="http://schemas.microsoft.com/office/drawing/2014/main" id="{FEA84308-3793-4D04-BCC4-5A6A025C12BA}"/>
              </a:ext>
            </a:extLst>
          </p:cNvPr>
          <p:cNvSpPr>
            <a:spLocks noGrp="1"/>
          </p:cNvSpPr>
          <p:nvPr>
            <p:ph type="dt" sz="half" idx="10"/>
          </p:nvPr>
        </p:nvSpPr>
        <p:spPr/>
        <p:txBody>
          <a:bodyPr/>
          <a:lstStyle/>
          <a:p>
            <a:fld id="{9E002AFE-A69E-4D28-9042-6668B0C4D9AA}" type="datetime1">
              <a:rPr lang="en-US" smtClean="0"/>
              <a:t>9/8/2022</a:t>
            </a:fld>
            <a:endParaRPr lang="en-US"/>
          </a:p>
        </p:txBody>
      </p:sp>
      <p:sp>
        <p:nvSpPr>
          <p:cNvPr id="6" name="Footer Placeholder 5">
            <a:extLst>
              <a:ext uri="{FF2B5EF4-FFF2-40B4-BE49-F238E27FC236}">
                <a16:creationId xmlns:a16="http://schemas.microsoft.com/office/drawing/2014/main" id="{9251BBA8-D4EA-48E6-B979-7B02B88D54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7582D0-5B2C-4F49-87D9-484E0CE267D6}"/>
              </a:ext>
            </a:extLst>
          </p:cNvPr>
          <p:cNvSpPr>
            <a:spLocks noGrp="1"/>
          </p:cNvSpPr>
          <p:nvPr>
            <p:ph type="sldNum" sz="quarter" idx="12"/>
          </p:nvPr>
        </p:nvSpPr>
        <p:spPr/>
        <p:txBody>
          <a:bodyPr/>
          <a:lstStyle/>
          <a:p>
            <a:fld id="{4A43F718-C1EF-4781-80DC-B411B2E0760A}" type="slidenum">
              <a:rPr lang="en-US" smtClean="0"/>
              <a:t>‹#›</a:t>
            </a:fld>
            <a:endParaRPr lang="en-US"/>
          </a:p>
        </p:txBody>
      </p:sp>
    </p:spTree>
    <p:extLst>
      <p:ext uri="{BB962C8B-B14F-4D97-AF65-F5344CB8AC3E}">
        <p14:creationId xmlns:p14="http://schemas.microsoft.com/office/powerpoint/2010/main" val="1752516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47468-59E3-4BC5-B8FB-DDF1391A0B63}"/>
              </a:ext>
            </a:extLst>
          </p:cNvPr>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a:extLst>
              <a:ext uri="{FF2B5EF4-FFF2-40B4-BE49-F238E27FC236}">
                <a16:creationId xmlns:a16="http://schemas.microsoft.com/office/drawing/2014/main" id="{AB4B9212-1F02-4155-BE8D-0D142D224AA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a:extLst>
              <a:ext uri="{FF2B5EF4-FFF2-40B4-BE49-F238E27FC236}">
                <a16:creationId xmlns:a16="http://schemas.microsoft.com/office/drawing/2014/main" id="{6DBD333F-069F-44B9-A57E-37ABDCDE63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a:extLst>
              <a:ext uri="{FF2B5EF4-FFF2-40B4-BE49-F238E27FC236}">
                <a16:creationId xmlns:a16="http://schemas.microsoft.com/office/drawing/2014/main" id="{66599BDC-1822-4FD7-9882-73225C2417D5}"/>
              </a:ext>
            </a:extLst>
          </p:cNvPr>
          <p:cNvSpPr>
            <a:spLocks noGrp="1"/>
          </p:cNvSpPr>
          <p:nvPr>
            <p:ph type="dt" sz="half" idx="10"/>
          </p:nvPr>
        </p:nvSpPr>
        <p:spPr/>
        <p:txBody>
          <a:bodyPr/>
          <a:lstStyle/>
          <a:p>
            <a:fld id="{6939D183-68B8-4290-A929-E813D6DBB1F9}" type="datetime1">
              <a:rPr lang="en-US" smtClean="0"/>
              <a:t>9/8/2022</a:t>
            </a:fld>
            <a:endParaRPr lang="en-US"/>
          </a:p>
        </p:txBody>
      </p:sp>
      <p:sp>
        <p:nvSpPr>
          <p:cNvPr id="6" name="Footer Placeholder 5">
            <a:extLst>
              <a:ext uri="{FF2B5EF4-FFF2-40B4-BE49-F238E27FC236}">
                <a16:creationId xmlns:a16="http://schemas.microsoft.com/office/drawing/2014/main" id="{4113E9D6-4672-49A7-8C38-A20868EDE1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4CF582-43D1-45BB-9A26-1C2784DF032F}"/>
              </a:ext>
            </a:extLst>
          </p:cNvPr>
          <p:cNvSpPr>
            <a:spLocks noGrp="1"/>
          </p:cNvSpPr>
          <p:nvPr>
            <p:ph type="sldNum" sz="quarter" idx="12"/>
          </p:nvPr>
        </p:nvSpPr>
        <p:spPr/>
        <p:txBody>
          <a:bodyPr/>
          <a:lstStyle/>
          <a:p>
            <a:fld id="{4A43F718-C1EF-4781-80DC-B411B2E0760A}" type="slidenum">
              <a:rPr lang="en-US" smtClean="0"/>
              <a:t>‹#›</a:t>
            </a:fld>
            <a:endParaRPr lang="en-US"/>
          </a:p>
        </p:txBody>
      </p:sp>
    </p:spTree>
    <p:extLst>
      <p:ext uri="{BB962C8B-B14F-4D97-AF65-F5344CB8AC3E}">
        <p14:creationId xmlns:p14="http://schemas.microsoft.com/office/powerpoint/2010/main" val="327247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CC5B35-5C95-429F-A9D7-D22ABD2EFB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a:extLst>
              <a:ext uri="{FF2B5EF4-FFF2-40B4-BE49-F238E27FC236}">
                <a16:creationId xmlns:a16="http://schemas.microsoft.com/office/drawing/2014/main" id="{108B4886-6A60-4C0B-B161-A8ABC2C69B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a16="http://schemas.microsoft.com/office/drawing/2014/main" id="{FDAA4A0E-E426-4EFC-A92F-FE903ED007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27AFA7-D55C-41B4-AEE8-196140B8F00B}" type="datetime1">
              <a:rPr lang="en-US" smtClean="0"/>
              <a:t>9/8/2022</a:t>
            </a:fld>
            <a:endParaRPr lang="en-US"/>
          </a:p>
        </p:txBody>
      </p:sp>
      <p:sp>
        <p:nvSpPr>
          <p:cNvPr id="5" name="Footer Placeholder 4">
            <a:extLst>
              <a:ext uri="{FF2B5EF4-FFF2-40B4-BE49-F238E27FC236}">
                <a16:creationId xmlns:a16="http://schemas.microsoft.com/office/drawing/2014/main" id="{38AE0C5F-388B-4263-B0C6-36B58B0EC2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3FE8782-947C-49A9-A4C7-C13DBAE9ED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43F718-C1EF-4781-80DC-B411B2E0760A}" type="slidenum">
              <a:rPr lang="en-US" smtClean="0"/>
              <a:t>‹#›</a:t>
            </a:fld>
            <a:endParaRPr lang="en-US"/>
          </a:p>
        </p:txBody>
      </p:sp>
    </p:spTree>
    <p:extLst>
      <p:ext uri="{BB962C8B-B14F-4D97-AF65-F5344CB8AC3E}">
        <p14:creationId xmlns:p14="http://schemas.microsoft.com/office/powerpoint/2010/main" val="3302347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3" name="Content Placeholder 3">
            <a:extLst>
              <a:ext uri="{FF2B5EF4-FFF2-40B4-BE49-F238E27FC236}">
                <a16:creationId xmlns:a16="http://schemas.microsoft.com/office/drawing/2014/main" id="{6A151DF2-2698-49F6-9D52-26F3E3567182}"/>
              </a:ext>
            </a:extLst>
          </p:cNvPr>
          <p:cNvSpPr txBox="1">
            <a:spLocks/>
          </p:cNvSpPr>
          <p:nvPr/>
        </p:nvSpPr>
        <p:spPr>
          <a:xfrm>
            <a:off x="584686" y="359035"/>
            <a:ext cx="2513077" cy="2361848"/>
          </a:xfrm>
          <a:prstGeom prst="rect">
            <a:avLst/>
          </a:prstGeom>
          <a:blipFill>
            <a:blip r:embed="rId3"/>
            <a:stretch>
              <a:fillRect/>
            </a:stretch>
          </a:blipFill>
        </p:spPr>
        <p:txBody>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2000" dirty="0" smtClean="0">
                <a:solidFill>
                  <a:schemeClr val="bg1"/>
                </a:solidFill>
                <a:ea typeface="Roboto" panose="02000000000000000000" pitchFamily="2" charset="0"/>
              </a:rPr>
              <a:t>Nicholson Elementary School</a:t>
            </a:r>
            <a:endParaRPr lang="en-US" sz="2000" dirty="0">
              <a:solidFill>
                <a:schemeClr val="bg1"/>
              </a:solidFill>
              <a:ea typeface="Roboto" panose="02000000000000000000" pitchFamily="2" charset="0"/>
            </a:endParaRPr>
          </a:p>
        </p:txBody>
      </p:sp>
      <p:sp>
        <p:nvSpPr>
          <p:cNvPr id="9" name="TextBox 8">
            <a:extLst>
              <a:ext uri="{FF2B5EF4-FFF2-40B4-BE49-F238E27FC236}">
                <a16:creationId xmlns:a16="http://schemas.microsoft.com/office/drawing/2014/main" id="{D2C7E24D-4F0E-4050-BDE1-DB5EC1B03C6C}"/>
              </a:ext>
            </a:extLst>
          </p:cNvPr>
          <p:cNvSpPr txBox="1"/>
          <p:nvPr/>
        </p:nvSpPr>
        <p:spPr>
          <a:xfrm>
            <a:off x="8584162" y="2351315"/>
            <a:ext cx="2513077" cy="461665"/>
          </a:xfrm>
          <a:prstGeom prst="rect">
            <a:avLst/>
          </a:prstGeom>
          <a:noFill/>
        </p:spPr>
        <p:txBody>
          <a:bodyPr wrap="square" rtlCol="0">
            <a:spAutoFit/>
          </a:bodyPr>
          <a:lstStyle/>
          <a:p>
            <a:pPr algn="r"/>
            <a:r>
              <a:rPr lang="en-US" sz="2400" dirty="0" smtClean="0">
                <a:solidFill>
                  <a:schemeClr val="bg1"/>
                </a:solidFill>
                <a:latin typeface="Perpetua" panose="02020502060401020303" pitchFamily="18" charset="0"/>
                <a:ea typeface="Roboto" panose="02000000000000000000" pitchFamily="2" charset="0"/>
              </a:rPr>
              <a:t>September 2022</a:t>
            </a:r>
            <a:endParaRPr lang="en-US" sz="2400" dirty="0">
              <a:solidFill>
                <a:schemeClr val="bg1"/>
              </a:solidFill>
              <a:latin typeface="Perpetua" panose="02020502060401020303" pitchFamily="18" charset="0"/>
              <a:ea typeface="Roboto" panose="02000000000000000000" pitchFamily="2" charset="0"/>
            </a:endParaRPr>
          </a:p>
        </p:txBody>
      </p:sp>
      <p:sp>
        <p:nvSpPr>
          <p:cNvPr id="15" name="TextBox 14">
            <a:extLst>
              <a:ext uri="{FF2B5EF4-FFF2-40B4-BE49-F238E27FC236}">
                <a16:creationId xmlns:a16="http://schemas.microsoft.com/office/drawing/2014/main" id="{4ECA52DA-4A5C-430D-BDF3-4061A9EC9BF3}"/>
              </a:ext>
            </a:extLst>
          </p:cNvPr>
          <p:cNvSpPr txBox="1"/>
          <p:nvPr/>
        </p:nvSpPr>
        <p:spPr>
          <a:xfrm>
            <a:off x="5852161" y="3583356"/>
            <a:ext cx="5245078" cy="646331"/>
          </a:xfrm>
          <a:prstGeom prst="rect">
            <a:avLst/>
          </a:prstGeom>
          <a:noFill/>
        </p:spPr>
        <p:txBody>
          <a:bodyPr wrap="square" rtlCol="0">
            <a:spAutoFit/>
          </a:bodyPr>
          <a:lstStyle/>
          <a:p>
            <a:pPr algn="r"/>
            <a:r>
              <a:rPr lang="en-US" sz="3600" dirty="0" smtClean="0">
                <a:solidFill>
                  <a:schemeClr val="bg1"/>
                </a:solidFill>
                <a:latin typeface="Perpetua" panose="02020502060401020303" pitchFamily="18" charset="0"/>
                <a:ea typeface="Roboto" panose="02000000000000000000" pitchFamily="2" charset="0"/>
              </a:rPr>
              <a:t>Nicholson Elementary School  </a:t>
            </a:r>
            <a:endParaRPr lang="en-US" sz="3600" dirty="0">
              <a:solidFill>
                <a:schemeClr val="bg1"/>
              </a:solidFill>
              <a:latin typeface="Perpetua" panose="02020502060401020303" pitchFamily="18" charset="0"/>
              <a:ea typeface="Roboto" panose="02000000000000000000" pitchFamily="2" charset="0"/>
            </a:endParaRPr>
          </a:p>
        </p:txBody>
      </p:sp>
      <p:sp>
        <p:nvSpPr>
          <p:cNvPr id="6" name="Slide Number Placeholder 1">
            <a:extLst>
              <a:ext uri="{FF2B5EF4-FFF2-40B4-BE49-F238E27FC236}">
                <a16:creationId xmlns:a16="http://schemas.microsoft.com/office/drawing/2014/main" id="{8A83A0DB-4705-4D21-ACDE-5F059D601CC8}"/>
              </a:ext>
            </a:extLst>
          </p:cNvPr>
          <p:cNvSpPr>
            <a:spLocks noGrp="1"/>
          </p:cNvSpPr>
          <p:nvPr>
            <p:ph type="sldNum" sz="quarter" idx="12"/>
          </p:nvPr>
        </p:nvSpPr>
        <p:spPr>
          <a:xfrm>
            <a:off x="9357049" y="6421664"/>
            <a:ext cx="2743200" cy="365125"/>
          </a:xfrm>
        </p:spPr>
        <p:txBody>
          <a:bodyPr/>
          <a:lstStyle/>
          <a:p>
            <a:fld id="{4A43F718-C1EF-4781-80DC-B411B2E0760A}" type="slidenum">
              <a:rPr lang="en-US" sz="1600" b="1" smtClean="0">
                <a:solidFill>
                  <a:schemeClr val="bg1"/>
                </a:solidFill>
              </a:rPr>
              <a:t>1</a:t>
            </a:fld>
            <a:endParaRPr lang="en-US" sz="1600" b="1" dirty="0">
              <a:solidFill>
                <a:schemeClr val="bg1"/>
              </a:solidFill>
            </a:endParaRP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1611" y="1013114"/>
            <a:ext cx="1419225" cy="1257300"/>
          </a:xfrm>
          <a:prstGeom prst="rect">
            <a:avLst/>
          </a:prstGeom>
        </p:spPr>
      </p:pic>
    </p:spTree>
    <p:extLst>
      <p:ext uri="{BB962C8B-B14F-4D97-AF65-F5344CB8AC3E}">
        <p14:creationId xmlns:p14="http://schemas.microsoft.com/office/powerpoint/2010/main" val="3679060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lide Number Placeholder 1">
            <a:extLst>
              <a:ext uri="{FF2B5EF4-FFF2-40B4-BE49-F238E27FC236}">
                <a16:creationId xmlns:a16="http://schemas.microsoft.com/office/drawing/2014/main" id="{9AD0BDB9-3829-407E-8EC9-6D74D8028B95}"/>
              </a:ext>
            </a:extLst>
          </p:cNvPr>
          <p:cNvSpPr>
            <a:spLocks noGrp="1"/>
          </p:cNvSpPr>
          <p:nvPr>
            <p:ph type="sldNum" sz="quarter" idx="12"/>
          </p:nvPr>
        </p:nvSpPr>
        <p:spPr>
          <a:xfrm>
            <a:off x="9357049" y="6421664"/>
            <a:ext cx="2743200" cy="365125"/>
          </a:xfrm>
        </p:spPr>
        <p:txBody>
          <a:bodyPr/>
          <a:lstStyle/>
          <a:p>
            <a:fld id="{4A43F718-C1EF-4781-80DC-B411B2E0760A}" type="slidenum">
              <a:rPr lang="en-US" sz="1600" b="1" smtClean="0">
                <a:solidFill>
                  <a:schemeClr val="bg1"/>
                </a:solidFill>
              </a:rPr>
              <a:t>10</a:t>
            </a:fld>
            <a:endParaRPr lang="en-US" sz="1600" b="1" dirty="0">
              <a:solidFill>
                <a:schemeClr val="bg1"/>
              </a:solidFill>
            </a:endParaRPr>
          </a:p>
        </p:txBody>
      </p:sp>
      <p:graphicFrame>
        <p:nvGraphicFramePr>
          <p:cNvPr id="5" name="Chart 4"/>
          <p:cNvGraphicFramePr/>
          <p:nvPr>
            <p:extLst>
              <p:ext uri="{D42A27DB-BD31-4B8C-83A1-F6EECF244321}">
                <p14:modId xmlns:p14="http://schemas.microsoft.com/office/powerpoint/2010/main" val="2827947253"/>
              </p:ext>
            </p:extLst>
          </p:nvPr>
        </p:nvGraphicFramePr>
        <p:xfrm>
          <a:off x="2032000" y="673330"/>
          <a:ext cx="8128000" cy="546500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04542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3064BFF-1E0E-4035-8B5C-BFB6C2A45509}"/>
              </a:ext>
            </a:extLst>
          </p:cNvPr>
          <p:cNvSpPr>
            <a:spLocks noGrp="1"/>
          </p:cNvSpPr>
          <p:nvPr>
            <p:ph type="sldNum" sz="quarter" idx="12"/>
          </p:nvPr>
        </p:nvSpPr>
        <p:spPr>
          <a:xfrm>
            <a:off x="9357049" y="6421664"/>
            <a:ext cx="2743200" cy="365125"/>
          </a:xfrm>
        </p:spPr>
        <p:txBody>
          <a:bodyPr/>
          <a:lstStyle/>
          <a:p>
            <a:fld id="{4A43F718-C1EF-4781-80DC-B411B2E0760A}" type="slidenum">
              <a:rPr lang="en-US" sz="1600" b="1" smtClean="0">
                <a:solidFill>
                  <a:schemeClr val="bg1"/>
                </a:solidFill>
              </a:rPr>
              <a:t>11</a:t>
            </a:fld>
            <a:endParaRPr lang="en-US" sz="1600" b="1" dirty="0">
              <a:solidFill>
                <a:schemeClr val="bg1"/>
              </a:solidFill>
            </a:endParaRPr>
          </a:p>
        </p:txBody>
      </p:sp>
      <p:sp>
        <p:nvSpPr>
          <p:cNvPr id="4" name="TextBox 3"/>
          <p:cNvSpPr txBox="1"/>
          <p:nvPr/>
        </p:nvSpPr>
        <p:spPr>
          <a:xfrm>
            <a:off x="8370915" y="1458885"/>
            <a:ext cx="3133899" cy="1384995"/>
          </a:xfrm>
          <a:prstGeom prst="rect">
            <a:avLst/>
          </a:prstGeom>
          <a:noFill/>
        </p:spPr>
        <p:txBody>
          <a:bodyPr wrap="square" rtlCol="0">
            <a:spAutoFit/>
          </a:bodyPr>
          <a:lstStyle/>
          <a:p>
            <a:r>
              <a:rPr lang="en-US" sz="1400" dirty="0" smtClean="0">
                <a:solidFill>
                  <a:schemeClr val="tx1">
                    <a:lumMod val="65000"/>
                    <a:lumOff val="35000"/>
                  </a:schemeClr>
                </a:solidFill>
              </a:rPr>
              <a:t>To what extent will teaching specific reading strategies, focused on decoding, during small reading groups affect students’ overall achievement as measured by the Reading Benchmark Assessment?</a:t>
            </a:r>
            <a:endParaRPr lang="en-US" sz="1400" dirty="0">
              <a:solidFill>
                <a:schemeClr val="tx1">
                  <a:lumMod val="65000"/>
                  <a:lumOff val="35000"/>
                </a:schemeClr>
              </a:solidFill>
            </a:endParaRPr>
          </a:p>
        </p:txBody>
      </p:sp>
      <p:sp>
        <p:nvSpPr>
          <p:cNvPr id="5" name="TextBox 4"/>
          <p:cNvSpPr txBox="1"/>
          <p:nvPr/>
        </p:nvSpPr>
        <p:spPr>
          <a:xfrm>
            <a:off x="4330932" y="1458885"/>
            <a:ext cx="3441468" cy="1169551"/>
          </a:xfrm>
          <a:prstGeom prst="rect">
            <a:avLst/>
          </a:prstGeom>
          <a:noFill/>
        </p:spPr>
        <p:txBody>
          <a:bodyPr wrap="square" rtlCol="0">
            <a:spAutoFit/>
          </a:bodyPr>
          <a:lstStyle/>
          <a:p>
            <a:r>
              <a:rPr lang="en-US" sz="1400" dirty="0" smtClean="0">
                <a:solidFill>
                  <a:schemeClr val="tx1">
                    <a:lumMod val="65000"/>
                    <a:lumOff val="35000"/>
                  </a:schemeClr>
                </a:solidFill>
              </a:rPr>
              <a:t>Decoding is the area of focus that will support the reading achievement for 45% of the students to grow from emerging or developing to proficient according to the Reading Benchmark Assessment.</a:t>
            </a:r>
            <a:endParaRPr lang="en-US" sz="1400" dirty="0">
              <a:solidFill>
                <a:schemeClr val="tx1">
                  <a:lumMod val="65000"/>
                  <a:lumOff val="35000"/>
                </a:schemeClr>
              </a:solidFill>
            </a:endParaRPr>
          </a:p>
        </p:txBody>
      </p:sp>
      <p:sp>
        <p:nvSpPr>
          <p:cNvPr id="6" name="TextBox 5"/>
          <p:cNvSpPr txBox="1"/>
          <p:nvPr/>
        </p:nvSpPr>
        <p:spPr>
          <a:xfrm>
            <a:off x="931026" y="1458885"/>
            <a:ext cx="2967644" cy="2246769"/>
          </a:xfrm>
          <a:prstGeom prst="rect">
            <a:avLst/>
          </a:prstGeom>
          <a:noFill/>
        </p:spPr>
        <p:txBody>
          <a:bodyPr wrap="square" rtlCol="0">
            <a:spAutoFit/>
          </a:bodyPr>
          <a:lstStyle/>
          <a:p>
            <a:r>
              <a:rPr lang="en-US" sz="1400" dirty="0" smtClean="0">
                <a:solidFill>
                  <a:schemeClr val="tx1">
                    <a:lumMod val="65000"/>
                    <a:lumOff val="35000"/>
                  </a:schemeClr>
                </a:solidFill>
              </a:rPr>
              <a:t>Student results on the Reading Benchmark Assessment were discussed three times during the year with staff. We determined through this assessment that reading was the primary focus for literacy in our school. Overall, students did 25% better on the District Wide Write than the Reading Benchmarking Assessment.</a:t>
            </a:r>
            <a:endParaRPr lang="en-US" sz="1400" dirty="0">
              <a:solidFill>
                <a:schemeClr val="tx1">
                  <a:lumMod val="65000"/>
                  <a:lumOff val="35000"/>
                </a:schemeClr>
              </a:solidFill>
            </a:endParaRPr>
          </a:p>
        </p:txBody>
      </p:sp>
    </p:spTree>
    <p:extLst>
      <p:ext uri="{BB962C8B-B14F-4D97-AF65-F5344CB8AC3E}">
        <p14:creationId xmlns:p14="http://schemas.microsoft.com/office/powerpoint/2010/main" val="3435973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lide Number Placeholder 1">
            <a:extLst>
              <a:ext uri="{FF2B5EF4-FFF2-40B4-BE49-F238E27FC236}">
                <a16:creationId xmlns:a16="http://schemas.microsoft.com/office/drawing/2014/main" id="{9459B83A-B6E2-44C3-A316-006EFFF3B2A9}"/>
              </a:ext>
            </a:extLst>
          </p:cNvPr>
          <p:cNvSpPr>
            <a:spLocks noGrp="1"/>
          </p:cNvSpPr>
          <p:nvPr>
            <p:ph type="sldNum" sz="quarter" idx="12"/>
          </p:nvPr>
        </p:nvSpPr>
        <p:spPr>
          <a:xfrm>
            <a:off x="9357049" y="6421664"/>
            <a:ext cx="2743200" cy="365125"/>
          </a:xfrm>
        </p:spPr>
        <p:txBody>
          <a:bodyPr/>
          <a:lstStyle/>
          <a:p>
            <a:fld id="{4A43F718-C1EF-4781-80DC-B411B2E0760A}" type="slidenum">
              <a:rPr lang="en-US" sz="1600" b="1" smtClean="0">
                <a:solidFill>
                  <a:schemeClr val="bg1"/>
                </a:solidFill>
              </a:rPr>
              <a:t>12</a:t>
            </a:fld>
            <a:endParaRPr lang="en-US" sz="1600" b="1" dirty="0">
              <a:solidFill>
                <a:schemeClr val="bg1"/>
              </a:solidFill>
            </a:endParaRPr>
          </a:p>
        </p:txBody>
      </p:sp>
      <p:sp>
        <p:nvSpPr>
          <p:cNvPr id="2" name="TextBox 1"/>
          <p:cNvSpPr txBox="1"/>
          <p:nvPr/>
        </p:nvSpPr>
        <p:spPr>
          <a:xfrm>
            <a:off x="2086495" y="4039985"/>
            <a:ext cx="980901" cy="1015663"/>
          </a:xfrm>
          <a:prstGeom prst="rect">
            <a:avLst/>
          </a:prstGeom>
          <a:noFill/>
        </p:spPr>
        <p:txBody>
          <a:bodyPr wrap="square" rtlCol="0">
            <a:spAutoFit/>
          </a:bodyPr>
          <a:lstStyle/>
          <a:p>
            <a:pPr algn="ctr"/>
            <a:r>
              <a:rPr lang="en-US" sz="1200" dirty="0" smtClean="0">
                <a:solidFill>
                  <a:schemeClr val="bg1">
                    <a:lumMod val="95000"/>
                  </a:schemeClr>
                </a:solidFill>
              </a:rPr>
              <a:t>Reading Benchmark Assessment</a:t>
            </a:r>
          </a:p>
          <a:p>
            <a:pPr algn="ctr"/>
            <a:r>
              <a:rPr lang="en-US" sz="1200" dirty="0" smtClean="0">
                <a:solidFill>
                  <a:schemeClr val="bg1">
                    <a:lumMod val="95000"/>
                  </a:schemeClr>
                </a:solidFill>
              </a:rPr>
              <a:t>3 Times a Year</a:t>
            </a:r>
            <a:endParaRPr lang="en-US" sz="1200" dirty="0">
              <a:solidFill>
                <a:schemeClr val="bg1">
                  <a:lumMod val="95000"/>
                </a:schemeClr>
              </a:solidFill>
            </a:endParaRPr>
          </a:p>
        </p:txBody>
      </p:sp>
      <p:sp>
        <p:nvSpPr>
          <p:cNvPr id="4" name="TextBox 3"/>
          <p:cNvSpPr txBox="1"/>
          <p:nvPr/>
        </p:nvSpPr>
        <p:spPr>
          <a:xfrm>
            <a:off x="3857105" y="4039985"/>
            <a:ext cx="1072342" cy="1169551"/>
          </a:xfrm>
          <a:prstGeom prst="rect">
            <a:avLst/>
          </a:prstGeom>
          <a:noFill/>
        </p:spPr>
        <p:txBody>
          <a:bodyPr wrap="square" rtlCol="0">
            <a:spAutoFit/>
          </a:bodyPr>
          <a:lstStyle/>
          <a:p>
            <a:pPr algn="ctr"/>
            <a:r>
              <a:rPr lang="en-US" sz="1000" dirty="0" smtClean="0">
                <a:solidFill>
                  <a:schemeClr val="bg1">
                    <a:lumMod val="95000"/>
                  </a:schemeClr>
                </a:solidFill>
              </a:rPr>
              <a:t>55% of students reading at a proficient level to 65% of students reading at a proficient level.</a:t>
            </a:r>
            <a:endParaRPr lang="en-US" sz="1000" dirty="0">
              <a:solidFill>
                <a:schemeClr val="bg1">
                  <a:lumMod val="95000"/>
                </a:schemeClr>
              </a:solidFill>
            </a:endParaRPr>
          </a:p>
        </p:txBody>
      </p:sp>
      <p:sp>
        <p:nvSpPr>
          <p:cNvPr id="5" name="TextBox 4"/>
          <p:cNvSpPr txBox="1"/>
          <p:nvPr/>
        </p:nvSpPr>
        <p:spPr>
          <a:xfrm>
            <a:off x="5569527" y="4039985"/>
            <a:ext cx="1097280" cy="1015663"/>
          </a:xfrm>
          <a:prstGeom prst="rect">
            <a:avLst/>
          </a:prstGeom>
          <a:noFill/>
        </p:spPr>
        <p:txBody>
          <a:bodyPr wrap="square" rtlCol="0">
            <a:spAutoFit/>
          </a:bodyPr>
          <a:lstStyle/>
          <a:p>
            <a:pPr algn="ctr"/>
            <a:r>
              <a:rPr lang="en-US" sz="1000" dirty="0" smtClean="0">
                <a:solidFill>
                  <a:schemeClr val="bg1">
                    <a:lumMod val="95000"/>
                  </a:schemeClr>
                </a:solidFill>
              </a:rPr>
              <a:t>Reading Benchmark Assessment October, February and May</a:t>
            </a:r>
            <a:endParaRPr lang="en-US" sz="1000" dirty="0">
              <a:solidFill>
                <a:schemeClr val="bg1">
                  <a:lumMod val="95000"/>
                </a:schemeClr>
              </a:solidFill>
            </a:endParaRPr>
          </a:p>
        </p:txBody>
      </p:sp>
      <p:sp>
        <p:nvSpPr>
          <p:cNvPr id="6" name="TextBox 5"/>
          <p:cNvSpPr txBox="1"/>
          <p:nvPr/>
        </p:nvSpPr>
        <p:spPr>
          <a:xfrm>
            <a:off x="7306887" y="4039985"/>
            <a:ext cx="1130531" cy="1477328"/>
          </a:xfrm>
          <a:prstGeom prst="rect">
            <a:avLst/>
          </a:prstGeom>
          <a:noFill/>
        </p:spPr>
        <p:txBody>
          <a:bodyPr wrap="square" rtlCol="0">
            <a:spAutoFit/>
          </a:bodyPr>
          <a:lstStyle/>
          <a:p>
            <a:pPr algn="ctr"/>
            <a:r>
              <a:rPr lang="en-US" sz="1000" dirty="0" smtClean="0">
                <a:solidFill>
                  <a:schemeClr val="bg1">
                    <a:lumMod val="95000"/>
                  </a:schemeClr>
                </a:solidFill>
              </a:rPr>
              <a:t>Collaborative Conversations on the topic of reading decoding skills, phonological awareness and orthographic knowledge</a:t>
            </a:r>
            <a:endParaRPr lang="en-US" sz="1000" dirty="0">
              <a:solidFill>
                <a:schemeClr val="bg1">
                  <a:lumMod val="95000"/>
                </a:schemeClr>
              </a:solidFill>
            </a:endParaRPr>
          </a:p>
        </p:txBody>
      </p:sp>
      <p:sp>
        <p:nvSpPr>
          <p:cNvPr id="7" name="TextBox 6"/>
          <p:cNvSpPr txBox="1"/>
          <p:nvPr/>
        </p:nvSpPr>
        <p:spPr>
          <a:xfrm>
            <a:off x="9010996" y="4039985"/>
            <a:ext cx="1172095" cy="1323439"/>
          </a:xfrm>
          <a:prstGeom prst="rect">
            <a:avLst/>
          </a:prstGeom>
          <a:noFill/>
        </p:spPr>
        <p:txBody>
          <a:bodyPr wrap="square" rtlCol="0">
            <a:spAutoFit/>
          </a:bodyPr>
          <a:lstStyle/>
          <a:p>
            <a:pPr algn="ctr"/>
            <a:r>
              <a:rPr lang="en-US" sz="1000" dirty="0" smtClean="0">
                <a:solidFill>
                  <a:schemeClr val="bg1">
                    <a:lumMod val="95000"/>
                  </a:schemeClr>
                </a:solidFill>
              </a:rPr>
              <a:t>Staff Meeting time used for collaborative dialogue about reading decoding skills and monitoring the goal</a:t>
            </a:r>
            <a:endParaRPr lang="en-US" sz="1000" dirty="0">
              <a:solidFill>
                <a:schemeClr val="bg1">
                  <a:lumMod val="95000"/>
                </a:schemeClr>
              </a:solidFill>
            </a:endParaRPr>
          </a:p>
        </p:txBody>
      </p:sp>
    </p:spTree>
    <p:extLst>
      <p:ext uri="{BB962C8B-B14F-4D97-AF65-F5344CB8AC3E}">
        <p14:creationId xmlns:p14="http://schemas.microsoft.com/office/powerpoint/2010/main" val="35547635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Isosceles Triangle 1">
            <a:extLst>
              <a:ext uri="{FF2B5EF4-FFF2-40B4-BE49-F238E27FC236}">
                <a16:creationId xmlns:a16="http://schemas.microsoft.com/office/drawing/2014/main" id="{7AD7AB73-47D4-40FB-B7CD-9E7F5751CF20}"/>
              </a:ext>
            </a:extLst>
          </p:cNvPr>
          <p:cNvSpPr/>
          <p:nvPr/>
        </p:nvSpPr>
        <p:spPr>
          <a:xfrm rot="1576706">
            <a:off x="7981431" y="-921912"/>
            <a:ext cx="5858847" cy="6018245"/>
          </a:xfrm>
          <a:prstGeom prst="triangl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5" name="Slide Number Placeholder 1">
            <a:extLst>
              <a:ext uri="{FF2B5EF4-FFF2-40B4-BE49-F238E27FC236}">
                <a16:creationId xmlns:a16="http://schemas.microsoft.com/office/drawing/2014/main" id="{922FEB43-FF68-47FA-B359-47FB2119CF33}"/>
              </a:ext>
            </a:extLst>
          </p:cNvPr>
          <p:cNvSpPr>
            <a:spLocks noGrp="1"/>
          </p:cNvSpPr>
          <p:nvPr>
            <p:ph type="sldNum" sz="quarter" idx="12"/>
          </p:nvPr>
        </p:nvSpPr>
        <p:spPr>
          <a:xfrm>
            <a:off x="9357049" y="6421664"/>
            <a:ext cx="2743200" cy="365125"/>
          </a:xfrm>
        </p:spPr>
        <p:txBody>
          <a:bodyPr/>
          <a:lstStyle/>
          <a:p>
            <a:fld id="{4A43F718-C1EF-4781-80DC-B411B2E0760A}" type="slidenum">
              <a:rPr lang="en-US" sz="1600" b="1" smtClean="0">
                <a:solidFill>
                  <a:schemeClr val="bg1"/>
                </a:solidFill>
              </a:rPr>
              <a:t>13</a:t>
            </a:fld>
            <a:endParaRPr lang="en-US" sz="1600" b="1" dirty="0">
              <a:solidFill>
                <a:schemeClr val="bg1"/>
              </a:solidFill>
            </a:endParaRPr>
          </a:p>
        </p:txBody>
      </p:sp>
      <p:sp>
        <p:nvSpPr>
          <p:cNvPr id="6" name="TextBox 5"/>
          <p:cNvSpPr txBox="1"/>
          <p:nvPr/>
        </p:nvSpPr>
        <p:spPr>
          <a:xfrm>
            <a:off x="3674224" y="2029021"/>
            <a:ext cx="3399905" cy="461665"/>
          </a:xfrm>
          <a:prstGeom prst="rect">
            <a:avLst/>
          </a:prstGeom>
          <a:noFill/>
        </p:spPr>
        <p:txBody>
          <a:bodyPr wrap="square" rtlCol="0">
            <a:spAutoFit/>
          </a:bodyPr>
          <a:lstStyle/>
          <a:p>
            <a:r>
              <a:rPr lang="en-US" sz="2400" dirty="0" smtClean="0">
                <a:solidFill>
                  <a:srgbClr val="00B0F0"/>
                </a:solidFill>
              </a:rPr>
              <a:t>Success for Each Student</a:t>
            </a:r>
            <a:endParaRPr lang="en-US" sz="2400" dirty="0">
              <a:solidFill>
                <a:srgbClr val="00B0F0"/>
              </a:solidFill>
            </a:endParaRPr>
          </a:p>
        </p:txBody>
      </p:sp>
      <p:sp>
        <p:nvSpPr>
          <p:cNvPr id="7" name="TextBox 6"/>
          <p:cNvSpPr txBox="1"/>
          <p:nvPr/>
        </p:nvSpPr>
        <p:spPr>
          <a:xfrm>
            <a:off x="756458" y="3491346"/>
            <a:ext cx="6317671" cy="461665"/>
          </a:xfrm>
          <a:prstGeom prst="rect">
            <a:avLst/>
          </a:prstGeom>
          <a:noFill/>
        </p:spPr>
        <p:txBody>
          <a:bodyPr wrap="square" rtlCol="0">
            <a:spAutoFit/>
          </a:bodyPr>
          <a:lstStyle/>
          <a:p>
            <a:r>
              <a:rPr lang="en-US" sz="2400" dirty="0" smtClean="0">
                <a:solidFill>
                  <a:srgbClr val="00B0F0"/>
                </a:solidFill>
              </a:rPr>
              <a:t>Improve Numeracy Achievement for All Students</a:t>
            </a:r>
            <a:endParaRPr lang="en-US" sz="2400" dirty="0">
              <a:solidFill>
                <a:srgbClr val="00B0F0"/>
              </a:solidFill>
            </a:endParaRPr>
          </a:p>
        </p:txBody>
      </p:sp>
    </p:spTree>
    <p:extLst>
      <p:ext uri="{BB962C8B-B14F-4D97-AF65-F5344CB8AC3E}">
        <p14:creationId xmlns:p14="http://schemas.microsoft.com/office/powerpoint/2010/main" val="28530274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lide Number Placeholder 1">
            <a:extLst>
              <a:ext uri="{FF2B5EF4-FFF2-40B4-BE49-F238E27FC236}">
                <a16:creationId xmlns:a16="http://schemas.microsoft.com/office/drawing/2014/main" id="{9AD0BDB9-3829-407E-8EC9-6D74D8028B95}"/>
              </a:ext>
            </a:extLst>
          </p:cNvPr>
          <p:cNvSpPr>
            <a:spLocks noGrp="1"/>
          </p:cNvSpPr>
          <p:nvPr>
            <p:ph type="sldNum" sz="quarter" idx="12"/>
          </p:nvPr>
        </p:nvSpPr>
        <p:spPr>
          <a:xfrm>
            <a:off x="9357049" y="6421664"/>
            <a:ext cx="2743200" cy="365125"/>
          </a:xfrm>
        </p:spPr>
        <p:txBody>
          <a:bodyPr/>
          <a:lstStyle/>
          <a:p>
            <a:fld id="{4A43F718-C1EF-4781-80DC-B411B2E0760A}" type="slidenum">
              <a:rPr lang="en-US" sz="1600" b="1" smtClean="0">
                <a:solidFill>
                  <a:schemeClr val="bg1"/>
                </a:solidFill>
              </a:rPr>
              <a:t>14</a:t>
            </a:fld>
            <a:endParaRPr lang="en-US" sz="1600" b="1" dirty="0">
              <a:solidFill>
                <a:schemeClr val="bg1"/>
              </a:solidFill>
            </a:endParaRPr>
          </a:p>
        </p:txBody>
      </p:sp>
      <p:graphicFrame>
        <p:nvGraphicFramePr>
          <p:cNvPr id="5" name="Chart 4"/>
          <p:cNvGraphicFramePr/>
          <p:nvPr>
            <p:extLst>
              <p:ext uri="{D42A27DB-BD31-4B8C-83A1-F6EECF244321}">
                <p14:modId xmlns:p14="http://schemas.microsoft.com/office/powerpoint/2010/main" val="698960362"/>
              </p:ext>
            </p:extLst>
          </p:nvPr>
        </p:nvGraphicFramePr>
        <p:xfrm>
          <a:off x="2032000" y="673330"/>
          <a:ext cx="8128000" cy="546500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95748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3064BFF-1E0E-4035-8B5C-BFB6C2A45509}"/>
              </a:ext>
            </a:extLst>
          </p:cNvPr>
          <p:cNvSpPr>
            <a:spLocks noGrp="1"/>
          </p:cNvSpPr>
          <p:nvPr>
            <p:ph type="sldNum" sz="quarter" idx="12"/>
          </p:nvPr>
        </p:nvSpPr>
        <p:spPr>
          <a:xfrm>
            <a:off x="9357049" y="6421664"/>
            <a:ext cx="2743200" cy="365125"/>
          </a:xfrm>
        </p:spPr>
        <p:txBody>
          <a:bodyPr/>
          <a:lstStyle/>
          <a:p>
            <a:fld id="{4A43F718-C1EF-4781-80DC-B411B2E0760A}" type="slidenum">
              <a:rPr lang="en-US" sz="1600" b="1" smtClean="0">
                <a:solidFill>
                  <a:schemeClr val="bg1"/>
                </a:solidFill>
              </a:rPr>
              <a:t>15</a:t>
            </a:fld>
            <a:endParaRPr lang="en-US" sz="1600" b="1" dirty="0">
              <a:solidFill>
                <a:schemeClr val="bg1"/>
              </a:solidFill>
            </a:endParaRPr>
          </a:p>
        </p:txBody>
      </p:sp>
      <p:sp>
        <p:nvSpPr>
          <p:cNvPr id="4" name="TextBox 3"/>
          <p:cNvSpPr txBox="1"/>
          <p:nvPr/>
        </p:nvSpPr>
        <p:spPr>
          <a:xfrm>
            <a:off x="8370915" y="1458885"/>
            <a:ext cx="3133899" cy="1169551"/>
          </a:xfrm>
          <a:prstGeom prst="rect">
            <a:avLst/>
          </a:prstGeom>
          <a:noFill/>
        </p:spPr>
        <p:txBody>
          <a:bodyPr wrap="square" rtlCol="0">
            <a:spAutoFit/>
          </a:bodyPr>
          <a:lstStyle/>
          <a:p>
            <a:r>
              <a:rPr lang="en-US" sz="1400" dirty="0" smtClean="0">
                <a:solidFill>
                  <a:schemeClr val="tx1">
                    <a:lumMod val="65000"/>
                    <a:lumOff val="35000"/>
                  </a:schemeClr>
                </a:solidFill>
              </a:rPr>
              <a:t>To what extent will all teachers, teaching tools for solving locally authentic math problems, to be used weekly, affect students achievement on the math problem assessment?</a:t>
            </a:r>
            <a:endParaRPr lang="en-US" sz="1400" dirty="0">
              <a:solidFill>
                <a:schemeClr val="tx1">
                  <a:lumMod val="65000"/>
                  <a:lumOff val="35000"/>
                </a:schemeClr>
              </a:solidFill>
            </a:endParaRPr>
          </a:p>
        </p:txBody>
      </p:sp>
      <p:sp>
        <p:nvSpPr>
          <p:cNvPr id="5" name="TextBox 4"/>
          <p:cNvSpPr txBox="1"/>
          <p:nvPr/>
        </p:nvSpPr>
        <p:spPr>
          <a:xfrm>
            <a:off x="4330932" y="1458885"/>
            <a:ext cx="3441468" cy="738664"/>
          </a:xfrm>
          <a:prstGeom prst="rect">
            <a:avLst/>
          </a:prstGeom>
          <a:noFill/>
        </p:spPr>
        <p:txBody>
          <a:bodyPr wrap="square" rtlCol="0">
            <a:spAutoFit/>
          </a:bodyPr>
          <a:lstStyle/>
          <a:p>
            <a:r>
              <a:rPr lang="en-US" sz="1400" dirty="0" smtClean="0">
                <a:solidFill>
                  <a:schemeClr val="tx1">
                    <a:lumMod val="65000"/>
                    <a:lumOff val="35000"/>
                  </a:schemeClr>
                </a:solidFill>
              </a:rPr>
              <a:t>Solving locally authentic math problems is the area of focus which will be measured using school developed math problems.</a:t>
            </a:r>
            <a:endParaRPr lang="en-US" sz="1400" dirty="0">
              <a:solidFill>
                <a:schemeClr val="tx1">
                  <a:lumMod val="65000"/>
                  <a:lumOff val="35000"/>
                </a:schemeClr>
              </a:solidFill>
            </a:endParaRPr>
          </a:p>
        </p:txBody>
      </p:sp>
      <p:sp>
        <p:nvSpPr>
          <p:cNvPr id="6" name="TextBox 5"/>
          <p:cNvSpPr txBox="1"/>
          <p:nvPr/>
        </p:nvSpPr>
        <p:spPr>
          <a:xfrm>
            <a:off x="931026" y="1458885"/>
            <a:ext cx="2967644" cy="1600438"/>
          </a:xfrm>
          <a:prstGeom prst="rect">
            <a:avLst/>
          </a:prstGeom>
          <a:noFill/>
        </p:spPr>
        <p:txBody>
          <a:bodyPr wrap="square" rtlCol="0">
            <a:spAutoFit/>
          </a:bodyPr>
          <a:lstStyle/>
          <a:p>
            <a:r>
              <a:rPr lang="en-US" sz="1400" dirty="0" smtClean="0">
                <a:solidFill>
                  <a:schemeClr val="tx1">
                    <a:lumMod val="65000"/>
                    <a:lumOff val="35000"/>
                  </a:schemeClr>
                </a:solidFill>
              </a:rPr>
              <a:t>The results of the Foundational Skills Assessment in Numeracy for the Grade 4 and 7 students, showed 65% of students are On Track. The staff would like to focus on students being able to solve locally authentic math problems.</a:t>
            </a:r>
            <a:endParaRPr lang="en-US" sz="1400" dirty="0">
              <a:solidFill>
                <a:schemeClr val="tx1">
                  <a:lumMod val="65000"/>
                  <a:lumOff val="35000"/>
                </a:schemeClr>
              </a:solidFill>
            </a:endParaRPr>
          </a:p>
        </p:txBody>
      </p:sp>
    </p:spTree>
    <p:extLst>
      <p:ext uri="{BB962C8B-B14F-4D97-AF65-F5344CB8AC3E}">
        <p14:creationId xmlns:p14="http://schemas.microsoft.com/office/powerpoint/2010/main" val="41084556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lide Number Placeholder 1">
            <a:extLst>
              <a:ext uri="{FF2B5EF4-FFF2-40B4-BE49-F238E27FC236}">
                <a16:creationId xmlns:a16="http://schemas.microsoft.com/office/drawing/2014/main" id="{9459B83A-B6E2-44C3-A316-006EFFF3B2A9}"/>
              </a:ext>
            </a:extLst>
          </p:cNvPr>
          <p:cNvSpPr>
            <a:spLocks noGrp="1"/>
          </p:cNvSpPr>
          <p:nvPr>
            <p:ph type="sldNum" sz="quarter" idx="12"/>
          </p:nvPr>
        </p:nvSpPr>
        <p:spPr>
          <a:xfrm>
            <a:off x="9357049" y="6421664"/>
            <a:ext cx="2743200" cy="365125"/>
          </a:xfrm>
        </p:spPr>
        <p:txBody>
          <a:bodyPr/>
          <a:lstStyle/>
          <a:p>
            <a:fld id="{4A43F718-C1EF-4781-80DC-B411B2E0760A}" type="slidenum">
              <a:rPr lang="en-US" sz="1600" b="1" smtClean="0">
                <a:solidFill>
                  <a:schemeClr val="bg1"/>
                </a:solidFill>
              </a:rPr>
              <a:t>16</a:t>
            </a:fld>
            <a:endParaRPr lang="en-US" sz="1600" b="1" dirty="0">
              <a:solidFill>
                <a:schemeClr val="bg1"/>
              </a:solidFill>
            </a:endParaRPr>
          </a:p>
        </p:txBody>
      </p:sp>
      <p:sp>
        <p:nvSpPr>
          <p:cNvPr id="2" name="TextBox 1"/>
          <p:cNvSpPr txBox="1"/>
          <p:nvPr/>
        </p:nvSpPr>
        <p:spPr>
          <a:xfrm>
            <a:off x="2086495" y="4039985"/>
            <a:ext cx="980901" cy="1015663"/>
          </a:xfrm>
          <a:prstGeom prst="rect">
            <a:avLst/>
          </a:prstGeom>
          <a:noFill/>
        </p:spPr>
        <p:txBody>
          <a:bodyPr wrap="square" rtlCol="0">
            <a:spAutoFit/>
          </a:bodyPr>
          <a:lstStyle/>
          <a:p>
            <a:pPr algn="ctr"/>
            <a:r>
              <a:rPr lang="en-US" sz="1200" dirty="0" smtClean="0">
                <a:solidFill>
                  <a:schemeClr val="bg1">
                    <a:lumMod val="95000"/>
                  </a:schemeClr>
                </a:solidFill>
              </a:rPr>
              <a:t>Problem Solving Assessment</a:t>
            </a:r>
          </a:p>
          <a:p>
            <a:pPr algn="ctr"/>
            <a:r>
              <a:rPr lang="en-US" sz="1200" dirty="0" smtClean="0">
                <a:solidFill>
                  <a:schemeClr val="bg1">
                    <a:lumMod val="95000"/>
                  </a:schemeClr>
                </a:solidFill>
              </a:rPr>
              <a:t>3 Times a Year</a:t>
            </a:r>
            <a:endParaRPr lang="en-US" sz="1200" dirty="0">
              <a:solidFill>
                <a:schemeClr val="bg1">
                  <a:lumMod val="95000"/>
                </a:schemeClr>
              </a:solidFill>
            </a:endParaRPr>
          </a:p>
        </p:txBody>
      </p:sp>
      <p:sp>
        <p:nvSpPr>
          <p:cNvPr id="4" name="TextBox 3"/>
          <p:cNvSpPr txBox="1"/>
          <p:nvPr/>
        </p:nvSpPr>
        <p:spPr>
          <a:xfrm>
            <a:off x="3857105" y="4039985"/>
            <a:ext cx="1072342" cy="1015663"/>
          </a:xfrm>
          <a:prstGeom prst="rect">
            <a:avLst/>
          </a:prstGeom>
          <a:noFill/>
        </p:spPr>
        <p:txBody>
          <a:bodyPr wrap="square" rtlCol="0">
            <a:spAutoFit/>
          </a:bodyPr>
          <a:lstStyle/>
          <a:p>
            <a:pPr algn="ctr"/>
            <a:r>
              <a:rPr lang="en-US" sz="1000" dirty="0" smtClean="0">
                <a:solidFill>
                  <a:schemeClr val="bg1">
                    <a:lumMod val="95000"/>
                  </a:schemeClr>
                </a:solidFill>
              </a:rPr>
              <a:t>60% of students are proficient on the Problem Solving Assessment in May</a:t>
            </a:r>
            <a:endParaRPr lang="en-US" sz="1000" dirty="0">
              <a:solidFill>
                <a:schemeClr val="bg1">
                  <a:lumMod val="95000"/>
                </a:schemeClr>
              </a:solidFill>
            </a:endParaRPr>
          </a:p>
        </p:txBody>
      </p:sp>
      <p:sp>
        <p:nvSpPr>
          <p:cNvPr id="5" name="TextBox 4"/>
          <p:cNvSpPr txBox="1"/>
          <p:nvPr/>
        </p:nvSpPr>
        <p:spPr>
          <a:xfrm>
            <a:off x="5569527" y="4039985"/>
            <a:ext cx="1097280" cy="861774"/>
          </a:xfrm>
          <a:prstGeom prst="rect">
            <a:avLst/>
          </a:prstGeom>
          <a:noFill/>
        </p:spPr>
        <p:txBody>
          <a:bodyPr wrap="square" rtlCol="0">
            <a:spAutoFit/>
          </a:bodyPr>
          <a:lstStyle/>
          <a:p>
            <a:pPr algn="ctr"/>
            <a:r>
              <a:rPr lang="en-US" sz="1000" dirty="0" smtClean="0">
                <a:solidFill>
                  <a:schemeClr val="bg1">
                    <a:lumMod val="95000"/>
                  </a:schemeClr>
                </a:solidFill>
              </a:rPr>
              <a:t>Problem Solving Assessment  in October, February and May</a:t>
            </a:r>
            <a:endParaRPr lang="en-US" sz="1000" dirty="0">
              <a:solidFill>
                <a:schemeClr val="bg1">
                  <a:lumMod val="95000"/>
                </a:schemeClr>
              </a:solidFill>
            </a:endParaRPr>
          </a:p>
        </p:txBody>
      </p:sp>
      <p:sp>
        <p:nvSpPr>
          <p:cNvPr id="6" name="TextBox 5"/>
          <p:cNvSpPr txBox="1"/>
          <p:nvPr/>
        </p:nvSpPr>
        <p:spPr>
          <a:xfrm>
            <a:off x="7306887" y="4039985"/>
            <a:ext cx="1130531" cy="1323439"/>
          </a:xfrm>
          <a:prstGeom prst="rect">
            <a:avLst/>
          </a:prstGeom>
          <a:noFill/>
        </p:spPr>
        <p:txBody>
          <a:bodyPr wrap="square" rtlCol="0">
            <a:spAutoFit/>
          </a:bodyPr>
          <a:lstStyle/>
          <a:p>
            <a:pPr algn="ctr"/>
            <a:r>
              <a:rPr lang="en-US" sz="1000" dirty="0" smtClean="0">
                <a:solidFill>
                  <a:schemeClr val="bg1">
                    <a:lumMod val="95000"/>
                  </a:schemeClr>
                </a:solidFill>
              </a:rPr>
              <a:t>Collaborative time used to develop locally authentic math problems for classroom and assessment purposes</a:t>
            </a:r>
            <a:endParaRPr lang="en-US" sz="1000" dirty="0">
              <a:solidFill>
                <a:schemeClr val="bg1">
                  <a:lumMod val="95000"/>
                </a:schemeClr>
              </a:solidFill>
            </a:endParaRPr>
          </a:p>
        </p:txBody>
      </p:sp>
      <p:sp>
        <p:nvSpPr>
          <p:cNvPr id="7" name="TextBox 6"/>
          <p:cNvSpPr txBox="1"/>
          <p:nvPr/>
        </p:nvSpPr>
        <p:spPr>
          <a:xfrm>
            <a:off x="9010996" y="4039985"/>
            <a:ext cx="1172095" cy="1015663"/>
          </a:xfrm>
          <a:prstGeom prst="rect">
            <a:avLst/>
          </a:prstGeom>
          <a:noFill/>
        </p:spPr>
        <p:txBody>
          <a:bodyPr wrap="square" rtlCol="0">
            <a:spAutoFit/>
          </a:bodyPr>
          <a:lstStyle/>
          <a:p>
            <a:pPr algn="ctr"/>
            <a:r>
              <a:rPr lang="en-US" sz="1000" dirty="0" smtClean="0">
                <a:solidFill>
                  <a:schemeClr val="bg1">
                    <a:lumMod val="95000"/>
                  </a:schemeClr>
                </a:solidFill>
              </a:rPr>
              <a:t>Staff Meeting time used for development of math problems and monitoring the goal</a:t>
            </a:r>
            <a:endParaRPr lang="en-US" sz="1000" dirty="0">
              <a:solidFill>
                <a:schemeClr val="bg1">
                  <a:lumMod val="95000"/>
                </a:schemeClr>
              </a:solidFill>
            </a:endParaRPr>
          </a:p>
        </p:txBody>
      </p:sp>
    </p:spTree>
    <p:extLst>
      <p:ext uri="{BB962C8B-B14F-4D97-AF65-F5344CB8AC3E}">
        <p14:creationId xmlns:p14="http://schemas.microsoft.com/office/powerpoint/2010/main" val="41880424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Isosceles Triangle 1">
            <a:extLst>
              <a:ext uri="{FF2B5EF4-FFF2-40B4-BE49-F238E27FC236}">
                <a16:creationId xmlns:a16="http://schemas.microsoft.com/office/drawing/2014/main" id="{7AD7AB73-47D4-40FB-B7CD-9E7F5751CF20}"/>
              </a:ext>
            </a:extLst>
          </p:cNvPr>
          <p:cNvSpPr/>
          <p:nvPr/>
        </p:nvSpPr>
        <p:spPr>
          <a:xfrm rot="1576706">
            <a:off x="7981431" y="-921912"/>
            <a:ext cx="5858847" cy="6018245"/>
          </a:xfrm>
          <a:prstGeom prst="triangl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5" name="Slide Number Placeholder 1">
            <a:extLst>
              <a:ext uri="{FF2B5EF4-FFF2-40B4-BE49-F238E27FC236}">
                <a16:creationId xmlns:a16="http://schemas.microsoft.com/office/drawing/2014/main" id="{922FEB43-FF68-47FA-B359-47FB2119CF33}"/>
              </a:ext>
            </a:extLst>
          </p:cNvPr>
          <p:cNvSpPr>
            <a:spLocks noGrp="1"/>
          </p:cNvSpPr>
          <p:nvPr>
            <p:ph type="sldNum" sz="quarter" idx="12"/>
          </p:nvPr>
        </p:nvSpPr>
        <p:spPr>
          <a:xfrm>
            <a:off x="9357049" y="6421664"/>
            <a:ext cx="2743200" cy="365125"/>
          </a:xfrm>
        </p:spPr>
        <p:txBody>
          <a:bodyPr/>
          <a:lstStyle/>
          <a:p>
            <a:fld id="{4A43F718-C1EF-4781-80DC-B411B2E0760A}" type="slidenum">
              <a:rPr lang="en-US" sz="1600" b="1" smtClean="0">
                <a:solidFill>
                  <a:schemeClr val="bg1"/>
                </a:solidFill>
              </a:rPr>
              <a:t>17</a:t>
            </a:fld>
            <a:endParaRPr lang="en-US" sz="1600" b="1" dirty="0">
              <a:solidFill>
                <a:schemeClr val="bg1"/>
              </a:solidFill>
            </a:endParaRPr>
          </a:p>
        </p:txBody>
      </p:sp>
      <p:sp>
        <p:nvSpPr>
          <p:cNvPr id="6" name="TextBox 5"/>
          <p:cNvSpPr txBox="1"/>
          <p:nvPr/>
        </p:nvSpPr>
        <p:spPr>
          <a:xfrm>
            <a:off x="3699165" y="2029021"/>
            <a:ext cx="4655125" cy="461665"/>
          </a:xfrm>
          <a:prstGeom prst="rect">
            <a:avLst/>
          </a:prstGeom>
          <a:noFill/>
        </p:spPr>
        <p:txBody>
          <a:bodyPr wrap="square" rtlCol="0">
            <a:spAutoFit/>
          </a:bodyPr>
          <a:lstStyle/>
          <a:p>
            <a:r>
              <a:rPr lang="en-US" sz="2400" dirty="0" smtClean="0">
                <a:solidFill>
                  <a:srgbClr val="00B0F0"/>
                </a:solidFill>
              </a:rPr>
              <a:t>Teaching and Leadership Excellence</a:t>
            </a:r>
            <a:endParaRPr lang="en-US" sz="2400" dirty="0">
              <a:solidFill>
                <a:srgbClr val="00B0F0"/>
              </a:solidFill>
            </a:endParaRPr>
          </a:p>
        </p:txBody>
      </p:sp>
      <p:sp>
        <p:nvSpPr>
          <p:cNvPr id="7" name="TextBox 6"/>
          <p:cNvSpPr txBox="1"/>
          <p:nvPr/>
        </p:nvSpPr>
        <p:spPr>
          <a:xfrm>
            <a:off x="756458" y="3516284"/>
            <a:ext cx="6475615" cy="830997"/>
          </a:xfrm>
          <a:prstGeom prst="rect">
            <a:avLst/>
          </a:prstGeom>
          <a:noFill/>
        </p:spPr>
        <p:txBody>
          <a:bodyPr wrap="square" rtlCol="0">
            <a:spAutoFit/>
          </a:bodyPr>
          <a:lstStyle/>
          <a:p>
            <a:r>
              <a:rPr lang="en-US" sz="2400" dirty="0" smtClean="0">
                <a:solidFill>
                  <a:srgbClr val="00B0F0"/>
                </a:solidFill>
              </a:rPr>
              <a:t>Increase Quality and Frequency of Collaborative Opportunities</a:t>
            </a:r>
            <a:endParaRPr lang="en-US" sz="2400" dirty="0">
              <a:solidFill>
                <a:srgbClr val="00B0F0"/>
              </a:solidFill>
            </a:endParaRPr>
          </a:p>
        </p:txBody>
      </p:sp>
    </p:spTree>
    <p:extLst>
      <p:ext uri="{BB962C8B-B14F-4D97-AF65-F5344CB8AC3E}">
        <p14:creationId xmlns:p14="http://schemas.microsoft.com/office/powerpoint/2010/main" val="2773294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3064BFF-1E0E-4035-8B5C-BFB6C2A45509}"/>
              </a:ext>
            </a:extLst>
          </p:cNvPr>
          <p:cNvSpPr>
            <a:spLocks noGrp="1"/>
          </p:cNvSpPr>
          <p:nvPr>
            <p:ph type="sldNum" sz="quarter" idx="12"/>
          </p:nvPr>
        </p:nvSpPr>
        <p:spPr>
          <a:xfrm>
            <a:off x="9357049" y="6421664"/>
            <a:ext cx="2743200" cy="365125"/>
          </a:xfrm>
        </p:spPr>
        <p:txBody>
          <a:bodyPr/>
          <a:lstStyle/>
          <a:p>
            <a:fld id="{4A43F718-C1EF-4781-80DC-B411B2E0760A}" type="slidenum">
              <a:rPr lang="en-US" sz="1600" b="1" smtClean="0">
                <a:solidFill>
                  <a:schemeClr val="bg1"/>
                </a:solidFill>
              </a:rPr>
              <a:t>18</a:t>
            </a:fld>
            <a:endParaRPr lang="en-US" sz="1600" b="1" dirty="0">
              <a:solidFill>
                <a:schemeClr val="bg1"/>
              </a:solidFill>
            </a:endParaRPr>
          </a:p>
        </p:txBody>
      </p:sp>
      <p:sp>
        <p:nvSpPr>
          <p:cNvPr id="4" name="TextBox 3"/>
          <p:cNvSpPr txBox="1"/>
          <p:nvPr/>
        </p:nvSpPr>
        <p:spPr>
          <a:xfrm>
            <a:off x="8370915" y="1458885"/>
            <a:ext cx="3133899" cy="954107"/>
          </a:xfrm>
          <a:prstGeom prst="rect">
            <a:avLst/>
          </a:prstGeom>
          <a:noFill/>
        </p:spPr>
        <p:txBody>
          <a:bodyPr wrap="square" rtlCol="0">
            <a:spAutoFit/>
          </a:bodyPr>
          <a:lstStyle/>
          <a:p>
            <a:r>
              <a:rPr lang="en-US" sz="1400" dirty="0" smtClean="0">
                <a:solidFill>
                  <a:schemeClr val="tx1">
                    <a:lumMod val="65000"/>
                    <a:lumOff val="35000"/>
                  </a:schemeClr>
                </a:solidFill>
              </a:rPr>
              <a:t>Will educational staff report greater opportunity to diversify a collaborative culture by participating in Learning Rounds?</a:t>
            </a:r>
            <a:endParaRPr lang="en-US" sz="1400" dirty="0">
              <a:solidFill>
                <a:schemeClr val="tx1">
                  <a:lumMod val="65000"/>
                  <a:lumOff val="35000"/>
                </a:schemeClr>
              </a:solidFill>
            </a:endParaRPr>
          </a:p>
        </p:txBody>
      </p:sp>
      <p:sp>
        <p:nvSpPr>
          <p:cNvPr id="5" name="TextBox 4"/>
          <p:cNvSpPr txBox="1"/>
          <p:nvPr/>
        </p:nvSpPr>
        <p:spPr>
          <a:xfrm>
            <a:off x="4330932" y="1458885"/>
            <a:ext cx="3441468" cy="738664"/>
          </a:xfrm>
          <a:prstGeom prst="rect">
            <a:avLst/>
          </a:prstGeom>
          <a:noFill/>
        </p:spPr>
        <p:txBody>
          <a:bodyPr wrap="square" rtlCol="0">
            <a:spAutoFit/>
          </a:bodyPr>
          <a:lstStyle/>
          <a:p>
            <a:r>
              <a:rPr lang="en-US" sz="1400" dirty="0" smtClean="0">
                <a:solidFill>
                  <a:schemeClr val="tx1">
                    <a:lumMod val="65000"/>
                    <a:lumOff val="35000"/>
                  </a:schemeClr>
                </a:solidFill>
              </a:rPr>
              <a:t>The staff would like to focus the priority on continuing to diversify our learning around the development of a collaborative culture.</a:t>
            </a:r>
            <a:endParaRPr lang="en-US" sz="1400" dirty="0">
              <a:solidFill>
                <a:schemeClr val="tx1">
                  <a:lumMod val="65000"/>
                  <a:lumOff val="35000"/>
                </a:schemeClr>
              </a:solidFill>
            </a:endParaRPr>
          </a:p>
        </p:txBody>
      </p:sp>
      <p:sp>
        <p:nvSpPr>
          <p:cNvPr id="6" name="TextBox 5"/>
          <p:cNvSpPr txBox="1"/>
          <p:nvPr/>
        </p:nvSpPr>
        <p:spPr>
          <a:xfrm>
            <a:off x="931026" y="1458885"/>
            <a:ext cx="2967644" cy="1600438"/>
          </a:xfrm>
          <a:prstGeom prst="rect">
            <a:avLst/>
          </a:prstGeom>
          <a:noFill/>
        </p:spPr>
        <p:txBody>
          <a:bodyPr wrap="square" rtlCol="0">
            <a:spAutoFit/>
          </a:bodyPr>
          <a:lstStyle/>
          <a:p>
            <a:r>
              <a:rPr lang="en-US" sz="1400" dirty="0" smtClean="0">
                <a:solidFill>
                  <a:schemeClr val="tx1">
                    <a:lumMod val="65000"/>
                    <a:lumOff val="35000"/>
                  </a:schemeClr>
                </a:solidFill>
              </a:rPr>
              <a:t>Some staff had the opportunity to participate in Learning Rounds during the 2021-22 school year. They would like to continue to grow this practice so that all staff can participate in collaborative dialogue during the different phases of a Learning Round. </a:t>
            </a:r>
            <a:endParaRPr lang="en-US" sz="1400" dirty="0">
              <a:solidFill>
                <a:schemeClr val="tx1">
                  <a:lumMod val="65000"/>
                  <a:lumOff val="35000"/>
                </a:schemeClr>
              </a:solidFill>
            </a:endParaRPr>
          </a:p>
        </p:txBody>
      </p:sp>
    </p:spTree>
    <p:extLst>
      <p:ext uri="{BB962C8B-B14F-4D97-AF65-F5344CB8AC3E}">
        <p14:creationId xmlns:p14="http://schemas.microsoft.com/office/powerpoint/2010/main" val="4132151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lide Number Placeholder 1">
            <a:extLst>
              <a:ext uri="{FF2B5EF4-FFF2-40B4-BE49-F238E27FC236}">
                <a16:creationId xmlns:a16="http://schemas.microsoft.com/office/drawing/2014/main" id="{9459B83A-B6E2-44C3-A316-006EFFF3B2A9}"/>
              </a:ext>
            </a:extLst>
          </p:cNvPr>
          <p:cNvSpPr>
            <a:spLocks noGrp="1"/>
          </p:cNvSpPr>
          <p:nvPr>
            <p:ph type="sldNum" sz="quarter" idx="12"/>
          </p:nvPr>
        </p:nvSpPr>
        <p:spPr>
          <a:xfrm>
            <a:off x="9357049" y="6421664"/>
            <a:ext cx="2743200" cy="365125"/>
          </a:xfrm>
        </p:spPr>
        <p:txBody>
          <a:bodyPr/>
          <a:lstStyle/>
          <a:p>
            <a:fld id="{4A43F718-C1EF-4781-80DC-B411B2E0760A}" type="slidenum">
              <a:rPr lang="en-US" sz="1600" b="1" smtClean="0">
                <a:solidFill>
                  <a:schemeClr val="bg1"/>
                </a:solidFill>
              </a:rPr>
              <a:t>19</a:t>
            </a:fld>
            <a:endParaRPr lang="en-US" sz="1600" b="1" dirty="0">
              <a:solidFill>
                <a:schemeClr val="bg1"/>
              </a:solidFill>
            </a:endParaRPr>
          </a:p>
        </p:txBody>
      </p:sp>
      <p:sp>
        <p:nvSpPr>
          <p:cNvPr id="2" name="TextBox 1"/>
          <p:cNvSpPr txBox="1"/>
          <p:nvPr/>
        </p:nvSpPr>
        <p:spPr>
          <a:xfrm>
            <a:off x="2086495" y="4039985"/>
            <a:ext cx="980901" cy="1615827"/>
          </a:xfrm>
          <a:prstGeom prst="rect">
            <a:avLst/>
          </a:prstGeom>
          <a:noFill/>
        </p:spPr>
        <p:txBody>
          <a:bodyPr wrap="square" rtlCol="0">
            <a:spAutoFit/>
          </a:bodyPr>
          <a:lstStyle/>
          <a:p>
            <a:pPr algn="ctr"/>
            <a:r>
              <a:rPr lang="en-US" sz="900" dirty="0" smtClean="0">
                <a:solidFill>
                  <a:schemeClr val="bg1">
                    <a:lumMod val="95000"/>
                  </a:schemeClr>
                </a:solidFill>
              </a:rPr>
              <a:t>All Educational Staff participate in  Learning Rounds</a:t>
            </a:r>
          </a:p>
          <a:p>
            <a:pPr algn="ctr"/>
            <a:r>
              <a:rPr lang="en-US" sz="900" dirty="0" smtClean="0">
                <a:solidFill>
                  <a:schemeClr val="bg1">
                    <a:lumMod val="95000"/>
                  </a:schemeClr>
                </a:solidFill>
              </a:rPr>
              <a:t>3 Times a Year</a:t>
            </a:r>
          </a:p>
          <a:p>
            <a:pPr algn="ctr"/>
            <a:r>
              <a:rPr lang="en-US" sz="900" dirty="0" smtClean="0">
                <a:solidFill>
                  <a:schemeClr val="bg1">
                    <a:lumMod val="95000"/>
                  </a:schemeClr>
                </a:solidFill>
              </a:rPr>
              <a:t>Staff Reflection Journal during Staff Meetings using collaborative culture criteria</a:t>
            </a:r>
            <a:endParaRPr lang="en-US" sz="900" dirty="0">
              <a:solidFill>
                <a:schemeClr val="bg1">
                  <a:lumMod val="95000"/>
                </a:schemeClr>
              </a:solidFill>
            </a:endParaRPr>
          </a:p>
        </p:txBody>
      </p:sp>
      <p:sp>
        <p:nvSpPr>
          <p:cNvPr id="4" name="TextBox 3"/>
          <p:cNvSpPr txBox="1"/>
          <p:nvPr/>
        </p:nvSpPr>
        <p:spPr>
          <a:xfrm>
            <a:off x="3857105" y="4039985"/>
            <a:ext cx="1072342" cy="1015663"/>
          </a:xfrm>
          <a:prstGeom prst="rect">
            <a:avLst/>
          </a:prstGeom>
          <a:noFill/>
        </p:spPr>
        <p:txBody>
          <a:bodyPr wrap="square" rtlCol="0">
            <a:spAutoFit/>
          </a:bodyPr>
          <a:lstStyle/>
          <a:p>
            <a:pPr algn="ctr"/>
            <a:r>
              <a:rPr lang="en-US" sz="1000" dirty="0" smtClean="0">
                <a:solidFill>
                  <a:schemeClr val="bg1">
                    <a:lumMod val="95000"/>
                  </a:schemeClr>
                </a:solidFill>
              </a:rPr>
              <a:t>All educational staff have participated in a Learning Round, 3 times during the year</a:t>
            </a:r>
            <a:endParaRPr lang="en-US" sz="1000" dirty="0">
              <a:solidFill>
                <a:schemeClr val="bg1">
                  <a:lumMod val="95000"/>
                </a:schemeClr>
              </a:solidFill>
            </a:endParaRPr>
          </a:p>
        </p:txBody>
      </p:sp>
      <p:sp>
        <p:nvSpPr>
          <p:cNvPr id="5" name="TextBox 4"/>
          <p:cNvSpPr txBox="1"/>
          <p:nvPr/>
        </p:nvSpPr>
        <p:spPr>
          <a:xfrm>
            <a:off x="5569527" y="4039985"/>
            <a:ext cx="1097280" cy="861774"/>
          </a:xfrm>
          <a:prstGeom prst="rect">
            <a:avLst/>
          </a:prstGeom>
          <a:noFill/>
        </p:spPr>
        <p:txBody>
          <a:bodyPr wrap="square" rtlCol="0">
            <a:spAutoFit/>
          </a:bodyPr>
          <a:lstStyle/>
          <a:p>
            <a:pPr algn="ctr"/>
            <a:r>
              <a:rPr lang="en-US" sz="1000" dirty="0" smtClean="0">
                <a:solidFill>
                  <a:schemeClr val="bg1">
                    <a:lumMod val="95000"/>
                  </a:schemeClr>
                </a:solidFill>
              </a:rPr>
              <a:t>Learning Rounds by November, March and June</a:t>
            </a:r>
          </a:p>
          <a:p>
            <a:pPr algn="ctr"/>
            <a:endParaRPr lang="en-US" sz="1000" dirty="0">
              <a:solidFill>
                <a:schemeClr val="bg1">
                  <a:lumMod val="95000"/>
                </a:schemeClr>
              </a:solidFill>
            </a:endParaRPr>
          </a:p>
          <a:p>
            <a:pPr algn="ctr"/>
            <a:endParaRPr lang="en-US" sz="1000" dirty="0">
              <a:solidFill>
                <a:schemeClr val="bg1">
                  <a:lumMod val="95000"/>
                </a:schemeClr>
              </a:solidFill>
            </a:endParaRPr>
          </a:p>
        </p:txBody>
      </p:sp>
      <p:sp>
        <p:nvSpPr>
          <p:cNvPr id="6" name="TextBox 5"/>
          <p:cNvSpPr txBox="1"/>
          <p:nvPr/>
        </p:nvSpPr>
        <p:spPr>
          <a:xfrm>
            <a:off x="7306887" y="4039985"/>
            <a:ext cx="1130531" cy="707886"/>
          </a:xfrm>
          <a:prstGeom prst="rect">
            <a:avLst/>
          </a:prstGeom>
          <a:noFill/>
        </p:spPr>
        <p:txBody>
          <a:bodyPr wrap="square" rtlCol="0">
            <a:spAutoFit/>
          </a:bodyPr>
          <a:lstStyle/>
          <a:p>
            <a:pPr algn="ctr"/>
            <a:r>
              <a:rPr lang="en-US" sz="1000" dirty="0" smtClean="0">
                <a:solidFill>
                  <a:schemeClr val="bg1">
                    <a:lumMod val="95000"/>
                  </a:schemeClr>
                </a:solidFill>
              </a:rPr>
              <a:t> Conversations on diversifying a Collaborative Culture  </a:t>
            </a:r>
            <a:endParaRPr lang="en-US" sz="1000" dirty="0">
              <a:solidFill>
                <a:schemeClr val="bg1">
                  <a:lumMod val="95000"/>
                </a:schemeClr>
              </a:solidFill>
            </a:endParaRPr>
          </a:p>
        </p:txBody>
      </p:sp>
      <p:sp>
        <p:nvSpPr>
          <p:cNvPr id="7" name="TextBox 6"/>
          <p:cNvSpPr txBox="1"/>
          <p:nvPr/>
        </p:nvSpPr>
        <p:spPr>
          <a:xfrm>
            <a:off x="9010996" y="4039985"/>
            <a:ext cx="1172095" cy="1169551"/>
          </a:xfrm>
          <a:prstGeom prst="rect">
            <a:avLst/>
          </a:prstGeom>
          <a:noFill/>
        </p:spPr>
        <p:txBody>
          <a:bodyPr wrap="square" rtlCol="0">
            <a:spAutoFit/>
          </a:bodyPr>
          <a:lstStyle/>
          <a:p>
            <a:pPr algn="ctr"/>
            <a:r>
              <a:rPr lang="en-US" sz="1000" dirty="0" smtClean="0">
                <a:solidFill>
                  <a:schemeClr val="bg1">
                    <a:lumMod val="95000"/>
                  </a:schemeClr>
                </a:solidFill>
              </a:rPr>
              <a:t>Staff Meeting time used to discuss and record progress about Learning Rounds and monitor the goal</a:t>
            </a:r>
            <a:endParaRPr lang="en-US" sz="1000" dirty="0">
              <a:solidFill>
                <a:schemeClr val="bg1">
                  <a:lumMod val="95000"/>
                </a:schemeClr>
              </a:solidFill>
            </a:endParaRPr>
          </a:p>
        </p:txBody>
      </p:sp>
    </p:spTree>
    <p:extLst>
      <p:ext uri="{BB962C8B-B14F-4D97-AF65-F5344CB8AC3E}">
        <p14:creationId xmlns:p14="http://schemas.microsoft.com/office/powerpoint/2010/main" val="3405193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FD06341-4448-4503-B29F-1016E0D654C0}"/>
              </a:ext>
            </a:extLst>
          </p:cNvPr>
          <p:cNvSpPr txBox="1"/>
          <p:nvPr/>
        </p:nvSpPr>
        <p:spPr>
          <a:xfrm>
            <a:off x="793102" y="1791478"/>
            <a:ext cx="7004236" cy="3323987"/>
          </a:xfrm>
          <a:prstGeom prst="rect">
            <a:avLst/>
          </a:prstGeom>
          <a:noFill/>
        </p:spPr>
        <p:txBody>
          <a:bodyPr wrap="square" rtlCol="0">
            <a:spAutoFit/>
          </a:bodyPr>
          <a:lstStyle/>
          <a:p>
            <a:r>
              <a:rPr lang="en-US" sz="1200" dirty="0" smtClean="0">
                <a:solidFill>
                  <a:schemeClr val="bg1"/>
                </a:solidFill>
              </a:rPr>
              <a:t>Nicholson Elementary School is a K-7 school located on the traditional territories of the Ktunaxa and Secwepemc peoples and the chosen home of the Metis People of B.C. Nicholson Elementary is a rural school of 100 students for the 2022-2023 school year. Learn, Love, Lead communicates the values that the Nicholson Community holds for ourselves and others.  </a:t>
            </a:r>
          </a:p>
          <a:p>
            <a:endParaRPr lang="en-US" sz="1200" dirty="0">
              <a:solidFill>
                <a:schemeClr val="bg1"/>
              </a:solidFill>
            </a:endParaRPr>
          </a:p>
          <a:p>
            <a:r>
              <a:rPr lang="en-US" sz="1200" dirty="0" smtClean="0">
                <a:solidFill>
                  <a:schemeClr val="bg1"/>
                </a:solidFill>
              </a:rPr>
              <a:t>At Nicholson Elementary, the educational staff review assessment practices on an ongoing basis by participating in School Based Team Meetings, Class Profile Meetings and Staff Meetings where we look at formal and informal assessments which guides us in determining our strengths and areas that require additional focus.  This information supports us in developing the goals for the School Success Plan.</a:t>
            </a:r>
          </a:p>
          <a:p>
            <a:endParaRPr lang="en-US" sz="1200" dirty="0">
              <a:solidFill>
                <a:schemeClr val="bg1"/>
              </a:solidFill>
            </a:endParaRPr>
          </a:p>
          <a:p>
            <a:r>
              <a:rPr lang="en-US" sz="1200" dirty="0" smtClean="0">
                <a:solidFill>
                  <a:schemeClr val="bg1"/>
                </a:solidFill>
              </a:rPr>
              <a:t>Through this process we have developed goals to increase students’ sense of belonging, improvement in students reading and numeracy achievement and in the area of teaching and leadership, an increase in the quality and frequency in collaborative opportunity. We have also developed a plan that specifically outlines the steps that we will use throughout the school year in order to reach the outlined goals.</a:t>
            </a:r>
          </a:p>
          <a:p>
            <a:endParaRPr lang="en-US" sz="1200" dirty="0" smtClean="0">
              <a:solidFill>
                <a:schemeClr val="bg1"/>
              </a:solidFill>
            </a:endParaRPr>
          </a:p>
          <a:p>
            <a:r>
              <a:rPr lang="en-US" sz="1200" i="1" dirty="0" smtClean="0">
                <a:solidFill>
                  <a:schemeClr val="bg1"/>
                </a:solidFill>
              </a:rPr>
              <a:t>Margo Reinders</a:t>
            </a:r>
            <a:endParaRPr lang="en-US" sz="1200" i="1" dirty="0">
              <a:solidFill>
                <a:schemeClr val="bg1"/>
              </a:solidFill>
            </a:endParaRPr>
          </a:p>
          <a:p>
            <a:endParaRPr lang="en-US" dirty="0">
              <a:solidFill>
                <a:schemeClr val="bg1"/>
              </a:solidFill>
              <a:latin typeface="Perpetua" panose="02020502060401020303" pitchFamily="18" charset="0"/>
              <a:ea typeface="Roboto" panose="02000000000000000000" pitchFamily="2" charset="0"/>
            </a:endParaRPr>
          </a:p>
        </p:txBody>
      </p:sp>
      <p:sp>
        <p:nvSpPr>
          <p:cNvPr id="5" name="Slide Number Placeholder 1">
            <a:extLst>
              <a:ext uri="{FF2B5EF4-FFF2-40B4-BE49-F238E27FC236}">
                <a16:creationId xmlns:a16="http://schemas.microsoft.com/office/drawing/2014/main" id="{F11F7181-62C3-4C35-8325-87F5FC7075F2}"/>
              </a:ext>
            </a:extLst>
          </p:cNvPr>
          <p:cNvSpPr>
            <a:spLocks noGrp="1"/>
          </p:cNvSpPr>
          <p:nvPr>
            <p:ph type="sldNum" sz="quarter" idx="12"/>
          </p:nvPr>
        </p:nvSpPr>
        <p:spPr>
          <a:xfrm>
            <a:off x="9357049" y="6421664"/>
            <a:ext cx="2743200" cy="365125"/>
          </a:xfrm>
        </p:spPr>
        <p:txBody>
          <a:bodyPr/>
          <a:lstStyle/>
          <a:p>
            <a:fld id="{4A43F718-C1EF-4781-80DC-B411B2E0760A}" type="slidenum">
              <a:rPr lang="en-US" sz="1600" b="1" smtClean="0">
                <a:solidFill>
                  <a:schemeClr val="bg1"/>
                </a:solidFill>
              </a:rPr>
              <a:t>2</a:t>
            </a:fld>
            <a:endParaRPr lang="en-US" sz="1600" b="1" dirty="0">
              <a:solidFill>
                <a:schemeClr val="bg1"/>
              </a:solidFill>
            </a:endParaRPr>
          </a:p>
        </p:txBody>
      </p:sp>
    </p:spTree>
    <p:extLst>
      <p:ext uri="{BB962C8B-B14F-4D97-AF65-F5344CB8AC3E}">
        <p14:creationId xmlns:p14="http://schemas.microsoft.com/office/powerpoint/2010/main" val="1280647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lide Number Placeholder 1">
            <a:extLst>
              <a:ext uri="{FF2B5EF4-FFF2-40B4-BE49-F238E27FC236}">
                <a16:creationId xmlns:a16="http://schemas.microsoft.com/office/drawing/2014/main" id="{4CDD2C62-6581-47A3-BE8E-B532CBEF6B14}"/>
              </a:ext>
            </a:extLst>
          </p:cNvPr>
          <p:cNvSpPr>
            <a:spLocks noGrp="1"/>
          </p:cNvSpPr>
          <p:nvPr>
            <p:ph type="sldNum" sz="quarter" idx="12"/>
          </p:nvPr>
        </p:nvSpPr>
        <p:spPr>
          <a:xfrm>
            <a:off x="9357049" y="6421664"/>
            <a:ext cx="2743200" cy="365125"/>
          </a:xfrm>
        </p:spPr>
        <p:txBody>
          <a:bodyPr/>
          <a:lstStyle/>
          <a:p>
            <a:fld id="{4A43F718-C1EF-4781-80DC-B411B2E0760A}" type="slidenum">
              <a:rPr lang="en-US" sz="1600" b="1" smtClean="0">
                <a:solidFill>
                  <a:schemeClr val="bg1"/>
                </a:solidFill>
              </a:rPr>
              <a:t>3</a:t>
            </a:fld>
            <a:endParaRPr lang="en-US" sz="1600" b="1" dirty="0">
              <a:solidFill>
                <a:schemeClr val="bg1"/>
              </a:solidFill>
            </a:endParaRPr>
          </a:p>
        </p:txBody>
      </p:sp>
      <p:sp>
        <p:nvSpPr>
          <p:cNvPr id="2" name="TextBox 1"/>
          <p:cNvSpPr txBox="1"/>
          <p:nvPr/>
        </p:nvSpPr>
        <p:spPr>
          <a:xfrm>
            <a:off x="1147156" y="3566160"/>
            <a:ext cx="2593571" cy="246221"/>
          </a:xfrm>
          <a:prstGeom prst="rect">
            <a:avLst/>
          </a:prstGeom>
          <a:noFill/>
        </p:spPr>
        <p:txBody>
          <a:bodyPr wrap="square" rtlCol="0">
            <a:spAutoFit/>
          </a:bodyPr>
          <a:lstStyle/>
          <a:p>
            <a:endParaRPr lang="en-US" sz="1000" dirty="0"/>
          </a:p>
        </p:txBody>
      </p:sp>
      <p:sp>
        <p:nvSpPr>
          <p:cNvPr id="4" name="TextBox 3"/>
          <p:cNvSpPr txBox="1"/>
          <p:nvPr/>
        </p:nvSpPr>
        <p:spPr>
          <a:xfrm>
            <a:off x="1567543" y="3713584"/>
            <a:ext cx="1754155" cy="1077218"/>
          </a:xfrm>
          <a:prstGeom prst="rect">
            <a:avLst/>
          </a:prstGeom>
          <a:noFill/>
        </p:spPr>
        <p:txBody>
          <a:bodyPr wrap="square" rtlCol="0">
            <a:spAutoFit/>
          </a:bodyPr>
          <a:lstStyle/>
          <a:p>
            <a:r>
              <a:rPr lang="en-US" sz="1600" dirty="0">
                <a:solidFill>
                  <a:schemeClr val="tx1">
                    <a:lumMod val="75000"/>
                    <a:lumOff val="25000"/>
                  </a:schemeClr>
                </a:solidFill>
              </a:rPr>
              <a:t>8</a:t>
            </a:r>
            <a:r>
              <a:rPr lang="en-US" sz="1600" dirty="0" smtClean="0">
                <a:solidFill>
                  <a:schemeClr val="tx1">
                    <a:lumMod val="75000"/>
                    <a:lumOff val="25000"/>
                  </a:schemeClr>
                </a:solidFill>
              </a:rPr>
              <a:t> Teachers</a:t>
            </a:r>
          </a:p>
          <a:p>
            <a:r>
              <a:rPr lang="en-US" sz="1600" dirty="0">
                <a:solidFill>
                  <a:schemeClr val="tx1">
                    <a:lumMod val="75000"/>
                    <a:lumOff val="25000"/>
                  </a:schemeClr>
                </a:solidFill>
              </a:rPr>
              <a:t>5</a:t>
            </a:r>
            <a:r>
              <a:rPr lang="en-US" sz="1600" dirty="0" smtClean="0">
                <a:solidFill>
                  <a:schemeClr val="tx1">
                    <a:lumMod val="75000"/>
                    <a:lumOff val="25000"/>
                  </a:schemeClr>
                </a:solidFill>
              </a:rPr>
              <a:t> Support Staff</a:t>
            </a:r>
          </a:p>
          <a:p>
            <a:r>
              <a:rPr lang="en-US" sz="1600" dirty="0">
                <a:solidFill>
                  <a:schemeClr val="tx1">
                    <a:lumMod val="75000"/>
                    <a:lumOff val="25000"/>
                  </a:schemeClr>
                </a:solidFill>
              </a:rPr>
              <a:t>2</a:t>
            </a:r>
            <a:r>
              <a:rPr lang="en-US" sz="1600" dirty="0" smtClean="0">
                <a:solidFill>
                  <a:schemeClr val="tx1">
                    <a:lumMod val="75000"/>
                    <a:lumOff val="25000"/>
                  </a:schemeClr>
                </a:solidFill>
              </a:rPr>
              <a:t> Itinerant Staff</a:t>
            </a:r>
          </a:p>
          <a:p>
            <a:r>
              <a:rPr lang="en-US" sz="1600" dirty="0" smtClean="0">
                <a:solidFill>
                  <a:schemeClr val="tx1">
                    <a:lumMod val="75000"/>
                    <a:lumOff val="25000"/>
                  </a:schemeClr>
                </a:solidFill>
              </a:rPr>
              <a:t>1 Administrator</a:t>
            </a:r>
            <a:endParaRPr lang="en-US" sz="1600" dirty="0">
              <a:solidFill>
                <a:schemeClr val="tx1">
                  <a:lumMod val="75000"/>
                  <a:lumOff val="25000"/>
                </a:schemeClr>
              </a:solidFill>
            </a:endParaRPr>
          </a:p>
        </p:txBody>
      </p:sp>
      <p:sp>
        <p:nvSpPr>
          <p:cNvPr id="5" name="TextBox 4"/>
          <p:cNvSpPr txBox="1"/>
          <p:nvPr/>
        </p:nvSpPr>
        <p:spPr>
          <a:xfrm>
            <a:off x="4702629" y="3812381"/>
            <a:ext cx="1884783" cy="923330"/>
          </a:xfrm>
          <a:prstGeom prst="rect">
            <a:avLst/>
          </a:prstGeom>
          <a:noFill/>
        </p:spPr>
        <p:txBody>
          <a:bodyPr wrap="square" rtlCol="0">
            <a:spAutoFit/>
          </a:bodyPr>
          <a:lstStyle/>
          <a:p>
            <a:pPr algn="ctr"/>
            <a:r>
              <a:rPr lang="en-US" sz="5400" dirty="0" smtClean="0"/>
              <a:t>100</a:t>
            </a:r>
            <a:endParaRPr lang="en-US" sz="5400" dirty="0"/>
          </a:p>
        </p:txBody>
      </p:sp>
      <p:sp>
        <p:nvSpPr>
          <p:cNvPr id="6" name="TextBox 5"/>
          <p:cNvSpPr txBox="1"/>
          <p:nvPr/>
        </p:nvSpPr>
        <p:spPr>
          <a:xfrm>
            <a:off x="7744408" y="3799658"/>
            <a:ext cx="1931437" cy="923330"/>
          </a:xfrm>
          <a:prstGeom prst="rect">
            <a:avLst/>
          </a:prstGeom>
          <a:noFill/>
        </p:spPr>
        <p:txBody>
          <a:bodyPr wrap="square" rtlCol="0">
            <a:spAutoFit/>
          </a:bodyPr>
          <a:lstStyle/>
          <a:p>
            <a:pPr algn="ctr"/>
            <a:r>
              <a:rPr lang="en-US" sz="5400" dirty="0" smtClean="0"/>
              <a:t>K-7</a:t>
            </a:r>
            <a:endParaRPr lang="en-US" sz="5400" dirty="0"/>
          </a:p>
        </p:txBody>
      </p:sp>
    </p:spTree>
    <p:extLst>
      <p:ext uri="{BB962C8B-B14F-4D97-AF65-F5344CB8AC3E}">
        <p14:creationId xmlns:p14="http://schemas.microsoft.com/office/powerpoint/2010/main" val="374779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lide Number Placeholder 1">
            <a:extLst>
              <a:ext uri="{FF2B5EF4-FFF2-40B4-BE49-F238E27FC236}">
                <a16:creationId xmlns:a16="http://schemas.microsoft.com/office/drawing/2014/main" id="{9F099A49-9040-4BCF-A32E-E7EC76483CDA}"/>
              </a:ext>
            </a:extLst>
          </p:cNvPr>
          <p:cNvSpPr>
            <a:spLocks noGrp="1"/>
          </p:cNvSpPr>
          <p:nvPr>
            <p:ph type="sldNum" sz="quarter" idx="12"/>
          </p:nvPr>
        </p:nvSpPr>
        <p:spPr>
          <a:xfrm>
            <a:off x="9357049" y="6421664"/>
            <a:ext cx="2743200" cy="365125"/>
          </a:xfrm>
        </p:spPr>
        <p:txBody>
          <a:bodyPr/>
          <a:lstStyle/>
          <a:p>
            <a:fld id="{4A43F718-C1EF-4781-80DC-B411B2E0760A}" type="slidenum">
              <a:rPr lang="en-US" sz="1600" b="1" smtClean="0">
                <a:solidFill>
                  <a:schemeClr val="bg1"/>
                </a:solidFill>
              </a:rPr>
              <a:t>4</a:t>
            </a:fld>
            <a:endParaRPr lang="en-US" sz="1600" b="1" dirty="0">
              <a:solidFill>
                <a:schemeClr val="bg1"/>
              </a:solidFill>
            </a:endParaRPr>
          </a:p>
        </p:txBody>
      </p:sp>
      <p:sp>
        <p:nvSpPr>
          <p:cNvPr id="2" name="TextBox 1"/>
          <p:cNvSpPr txBox="1"/>
          <p:nvPr/>
        </p:nvSpPr>
        <p:spPr>
          <a:xfrm>
            <a:off x="249385" y="4399146"/>
            <a:ext cx="3915294" cy="1569660"/>
          </a:xfrm>
          <a:prstGeom prst="rect">
            <a:avLst/>
          </a:prstGeom>
          <a:noFill/>
        </p:spPr>
        <p:txBody>
          <a:bodyPr wrap="square" rtlCol="0">
            <a:spAutoFit/>
          </a:bodyPr>
          <a:lstStyle/>
          <a:p>
            <a:pPr algn="ctr"/>
            <a:r>
              <a:rPr lang="en-US" sz="1200" b="1" dirty="0">
                <a:solidFill>
                  <a:schemeClr val="bg1"/>
                </a:solidFill>
              </a:rPr>
              <a:t>Nicholson Elementary is a welcoming, happy place to be. </a:t>
            </a:r>
            <a:endParaRPr lang="en-US" sz="1200" dirty="0">
              <a:solidFill>
                <a:schemeClr val="bg1"/>
              </a:solidFill>
            </a:endParaRPr>
          </a:p>
          <a:p>
            <a:pPr algn="ctr"/>
            <a:r>
              <a:rPr lang="en-US" sz="1200" b="1" dirty="0">
                <a:solidFill>
                  <a:schemeClr val="bg1"/>
                </a:solidFill>
              </a:rPr>
              <a:t> </a:t>
            </a:r>
            <a:endParaRPr lang="en-US" sz="1200" dirty="0">
              <a:solidFill>
                <a:schemeClr val="bg1"/>
              </a:solidFill>
            </a:endParaRPr>
          </a:p>
          <a:p>
            <a:pPr algn="ctr"/>
            <a:r>
              <a:rPr lang="en-US" sz="1200" b="1" dirty="0">
                <a:solidFill>
                  <a:schemeClr val="bg1"/>
                </a:solidFill>
              </a:rPr>
              <a:t>We are a community of life-long learners who connect, synergize, and positively influence each other and the world around us.</a:t>
            </a:r>
            <a:endParaRPr lang="en-US" sz="1200" dirty="0">
              <a:solidFill>
                <a:schemeClr val="bg1"/>
              </a:solidFill>
            </a:endParaRPr>
          </a:p>
          <a:p>
            <a:pPr algn="ctr"/>
            <a:r>
              <a:rPr lang="en-US" sz="1200" b="1" dirty="0">
                <a:solidFill>
                  <a:schemeClr val="bg1"/>
                </a:solidFill>
              </a:rPr>
              <a:t> </a:t>
            </a:r>
            <a:endParaRPr lang="en-US" sz="1200" dirty="0">
              <a:solidFill>
                <a:schemeClr val="bg1"/>
              </a:solidFill>
            </a:endParaRPr>
          </a:p>
          <a:p>
            <a:pPr algn="ctr"/>
            <a:r>
              <a:rPr lang="en-US" sz="1200" b="1" dirty="0" smtClean="0">
                <a:solidFill>
                  <a:schemeClr val="bg1"/>
                </a:solidFill>
              </a:rPr>
              <a:t>We </a:t>
            </a:r>
            <a:r>
              <a:rPr lang="en-US" sz="1200" b="1" dirty="0">
                <a:solidFill>
                  <a:schemeClr val="bg1"/>
                </a:solidFill>
              </a:rPr>
              <a:t>strive for success today and prepare for success tomorrow.</a:t>
            </a:r>
            <a:endParaRPr lang="en-US" sz="1200" dirty="0">
              <a:solidFill>
                <a:schemeClr val="bg1"/>
              </a:solidFill>
            </a:endParaRPr>
          </a:p>
        </p:txBody>
      </p:sp>
      <p:sp>
        <p:nvSpPr>
          <p:cNvPr id="4" name="TextBox 3"/>
          <p:cNvSpPr txBox="1"/>
          <p:nvPr/>
        </p:nvSpPr>
        <p:spPr>
          <a:xfrm>
            <a:off x="698271" y="1521230"/>
            <a:ext cx="3466408" cy="646331"/>
          </a:xfrm>
          <a:prstGeom prst="rect">
            <a:avLst/>
          </a:prstGeom>
          <a:noFill/>
        </p:spPr>
        <p:txBody>
          <a:bodyPr wrap="square" rtlCol="0">
            <a:spAutoFit/>
          </a:bodyPr>
          <a:lstStyle/>
          <a:p>
            <a:r>
              <a:rPr lang="en-US" sz="3600" dirty="0" smtClean="0">
                <a:solidFill>
                  <a:schemeClr val="bg1"/>
                </a:solidFill>
              </a:rPr>
              <a:t>Learn, Love, Lead</a:t>
            </a:r>
            <a:endParaRPr lang="en-US" sz="3600" dirty="0">
              <a:solidFill>
                <a:schemeClr val="bg1"/>
              </a:solidFill>
            </a:endParaRPr>
          </a:p>
        </p:txBody>
      </p:sp>
      <p:sp>
        <p:nvSpPr>
          <p:cNvPr id="5" name="TextBox 4"/>
          <p:cNvSpPr txBox="1"/>
          <p:nvPr/>
        </p:nvSpPr>
        <p:spPr>
          <a:xfrm>
            <a:off x="5237019" y="1213658"/>
            <a:ext cx="5793971" cy="3970318"/>
          </a:xfrm>
          <a:prstGeom prst="rect">
            <a:avLst/>
          </a:prstGeom>
          <a:noFill/>
        </p:spPr>
        <p:txBody>
          <a:bodyPr wrap="square" rtlCol="0">
            <a:spAutoFit/>
          </a:bodyPr>
          <a:lstStyle/>
          <a:p>
            <a:pPr defTabSz="2438337">
              <a:defRPr sz="2000" spc="120">
                <a:solidFill>
                  <a:srgbClr val="FFFFFF"/>
                </a:solidFill>
                <a:latin typeface="Lato Regular"/>
                <a:ea typeface="Lato Regular"/>
                <a:cs typeface="Lato Regular"/>
                <a:sym typeface="Lato Regular"/>
              </a:defRPr>
            </a:pPr>
            <a:r>
              <a:rPr lang="en-US" sz="1200" b="1" spc="180"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Black"/>
              </a:rPr>
              <a:t>Respect</a:t>
            </a:r>
            <a:r>
              <a:rPr lang="en-US" sz="1200" b="1"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Black"/>
              </a:rPr>
              <a:t/>
            </a:r>
            <a:br>
              <a:rPr lang="en-US" sz="1200" b="1"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Black"/>
              </a:rPr>
            </a:br>
            <a:r>
              <a:rPr lang="en-US" sz="1200"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Medium"/>
              </a:rPr>
              <a:t>We foster respectful relationships </a:t>
            </a:r>
            <a:br>
              <a:rPr lang="en-US" sz="1200"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Medium"/>
              </a:rPr>
            </a:br>
            <a:r>
              <a:rPr lang="en-US" sz="1200"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Medium"/>
              </a:rPr>
              <a:t>that build trust, safety and well-being </a:t>
            </a:r>
          </a:p>
          <a:p>
            <a:pPr defTabSz="2438337">
              <a:defRPr sz="2000" spc="120">
                <a:solidFill>
                  <a:srgbClr val="FFFFFF"/>
                </a:solidFill>
                <a:latin typeface="Lato Regular"/>
                <a:ea typeface="Lato Regular"/>
                <a:cs typeface="Lato Regular"/>
                <a:sym typeface="Lato Regular"/>
              </a:defRPr>
            </a:pPr>
            <a:endParaRPr lang="en-US" sz="1200"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Medium"/>
            </a:endParaRPr>
          </a:p>
          <a:p>
            <a:pPr defTabSz="2438337">
              <a:defRPr sz="2000" spc="120">
                <a:solidFill>
                  <a:srgbClr val="FFFFFF"/>
                </a:solidFill>
                <a:latin typeface="Lato Regular"/>
                <a:ea typeface="Lato Regular"/>
                <a:cs typeface="Lato Regular"/>
                <a:sym typeface="Lato Regular"/>
              </a:defRPr>
            </a:pPr>
            <a:r>
              <a:rPr lang="en-US" sz="1200" b="1" spc="180"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Black"/>
              </a:rPr>
              <a:t>Equity</a:t>
            </a:r>
            <a:r>
              <a:rPr lang="en-US" sz="1200" b="1"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Black"/>
              </a:rPr>
              <a:t/>
            </a:r>
            <a:br>
              <a:rPr lang="en-US" sz="1200" b="1"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Black"/>
              </a:rPr>
            </a:br>
            <a:r>
              <a:rPr lang="en-US" sz="1200"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Medium"/>
              </a:rPr>
              <a:t>We strive to build learning environments that are equitable, honor diversity and inclusion, are safe, caring and healthy places to work and learn.</a:t>
            </a:r>
          </a:p>
          <a:p>
            <a:pPr defTabSz="2438337">
              <a:defRPr sz="2000" spc="120">
                <a:solidFill>
                  <a:srgbClr val="FFFFFF"/>
                </a:solidFill>
                <a:latin typeface="Lato Regular"/>
                <a:ea typeface="Lato Regular"/>
                <a:cs typeface="Lato Regular"/>
                <a:sym typeface="Lato Regular"/>
              </a:defRPr>
            </a:pPr>
            <a:r>
              <a:rPr lang="en-US" sz="1200"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Medium"/>
              </a:rPr>
              <a:t>well-being.</a:t>
            </a:r>
          </a:p>
          <a:p>
            <a:pPr defTabSz="2438337">
              <a:defRPr sz="2000" spc="120">
                <a:solidFill>
                  <a:srgbClr val="FFFFFF"/>
                </a:solidFill>
                <a:latin typeface="Lato Regular"/>
                <a:ea typeface="Lato Regular"/>
                <a:cs typeface="Lato Regular"/>
                <a:sym typeface="Lato Regular"/>
              </a:defRPr>
            </a:pPr>
            <a:endParaRPr lang="en-US" sz="1200" b="1"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Medium"/>
            </a:endParaRPr>
          </a:p>
          <a:p>
            <a:pPr defTabSz="2438337">
              <a:defRPr sz="2000" spc="120">
                <a:solidFill>
                  <a:srgbClr val="FFFFFF"/>
                </a:solidFill>
                <a:latin typeface="Lato Regular"/>
                <a:ea typeface="Lato Regular"/>
                <a:cs typeface="Lato Regular"/>
                <a:sym typeface="Lato Regular"/>
              </a:defRPr>
            </a:pPr>
            <a:r>
              <a:rPr lang="en-US" sz="1200" b="1" spc="180"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Black"/>
              </a:rPr>
              <a:t>Integrity</a:t>
            </a:r>
            <a:r>
              <a:rPr lang="en-US" sz="1200" b="1"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Black"/>
              </a:rPr>
              <a:t/>
            </a:r>
            <a:br>
              <a:rPr lang="en-US" sz="1200" b="1"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Black"/>
              </a:rPr>
            </a:br>
            <a:r>
              <a:rPr lang="en-US" sz="1200"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Medium"/>
              </a:rPr>
              <a:t>We nurture a sense of self-awareness, responsibility and honesty to become environmental stewards and morally upright global citizens.</a:t>
            </a:r>
          </a:p>
          <a:p>
            <a:pPr defTabSz="2438337">
              <a:defRPr sz="2000" spc="120">
                <a:solidFill>
                  <a:srgbClr val="FFFFFF"/>
                </a:solidFill>
                <a:latin typeface="Lato Regular"/>
                <a:ea typeface="Lato Regular"/>
                <a:cs typeface="Lato Regular"/>
                <a:sym typeface="Lato Regular"/>
              </a:defRPr>
            </a:pPr>
            <a:endParaRPr lang="en-US" sz="1200" b="1"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Medium"/>
            </a:endParaRPr>
          </a:p>
          <a:p>
            <a:pPr defTabSz="2438337">
              <a:defRPr sz="2000" spc="120">
                <a:solidFill>
                  <a:srgbClr val="FFFFFF"/>
                </a:solidFill>
                <a:latin typeface="Lato Regular"/>
                <a:ea typeface="Lato Regular"/>
                <a:cs typeface="Lato Regular"/>
                <a:sym typeface="Lato Regular"/>
              </a:defRPr>
            </a:pPr>
            <a:r>
              <a:rPr lang="en-US" sz="1200" b="1" spc="180"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Black"/>
              </a:rPr>
              <a:t>Accountability</a:t>
            </a:r>
            <a:r>
              <a:rPr lang="en-US" sz="1200" b="1"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Black"/>
              </a:rPr>
              <a:t/>
            </a:r>
            <a:br>
              <a:rPr lang="en-US" sz="1200" b="1"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Black"/>
              </a:rPr>
            </a:br>
            <a:r>
              <a:rPr lang="en-US" sz="1200"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Medium"/>
              </a:rPr>
              <a:t>We are accountable for ourselves, our students and our communities for professionalism, transparency and quality results.</a:t>
            </a:r>
          </a:p>
          <a:p>
            <a:pPr defTabSz="2438337">
              <a:defRPr sz="2000" spc="120">
                <a:solidFill>
                  <a:srgbClr val="FFFFFF"/>
                </a:solidFill>
                <a:latin typeface="Lato Regular"/>
                <a:ea typeface="Lato Regular"/>
                <a:cs typeface="Lato Regular"/>
                <a:sym typeface="Lato Regular"/>
              </a:defRPr>
            </a:pPr>
            <a:endParaRPr lang="en-US" sz="1200" b="1"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Medium"/>
            </a:endParaRPr>
          </a:p>
          <a:p>
            <a:pPr defTabSz="2438337">
              <a:defRPr sz="2000" spc="120">
                <a:solidFill>
                  <a:srgbClr val="FFFFFF"/>
                </a:solidFill>
                <a:latin typeface="Lato Regular"/>
                <a:ea typeface="Lato Regular"/>
                <a:cs typeface="Lato Regular"/>
                <a:sym typeface="Lato Regular"/>
              </a:defRPr>
            </a:pPr>
            <a:r>
              <a:rPr lang="en-US" sz="1200" b="1" spc="180"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Black"/>
              </a:rPr>
              <a:t>Innovation</a:t>
            </a:r>
            <a:r>
              <a:rPr lang="en-US" sz="1200" b="1"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Black"/>
              </a:rPr>
              <a:t/>
            </a:r>
            <a:br>
              <a:rPr lang="en-US" sz="1200" b="1"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Black"/>
              </a:rPr>
            </a:br>
            <a:r>
              <a:rPr lang="en-US" sz="1200"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Medium"/>
              </a:rPr>
              <a:t>We create learning opportunities that are high quality, place-based, creative, and that encourage students to reach their full potential.</a:t>
            </a:r>
            <a:endParaRPr lang="en-US" sz="1200" dirty="0">
              <a:solidFill>
                <a:schemeClr val="tx1">
                  <a:lumMod val="65000"/>
                  <a:lumOff val="35000"/>
                </a:schemeClr>
              </a:solidFill>
              <a:latin typeface="Lato Regular" panose="020F0502020204030203" pitchFamily="34" charset="0"/>
              <a:ea typeface="Lato Regular" panose="020F0502020204030203" pitchFamily="34" charset="0"/>
              <a:cs typeface="Lato Regular" panose="020F0502020204030203" pitchFamily="34" charset="0"/>
              <a:sym typeface="Lato Medium"/>
            </a:endParaRPr>
          </a:p>
        </p:txBody>
      </p:sp>
    </p:spTree>
    <p:extLst>
      <p:ext uri="{BB962C8B-B14F-4D97-AF65-F5344CB8AC3E}">
        <p14:creationId xmlns:p14="http://schemas.microsoft.com/office/powerpoint/2010/main" val="3209313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Isosceles Triangle 1">
            <a:extLst>
              <a:ext uri="{FF2B5EF4-FFF2-40B4-BE49-F238E27FC236}">
                <a16:creationId xmlns:a16="http://schemas.microsoft.com/office/drawing/2014/main" id="{7AD7AB73-47D4-40FB-B7CD-9E7F5751CF20}"/>
              </a:ext>
            </a:extLst>
          </p:cNvPr>
          <p:cNvSpPr/>
          <p:nvPr/>
        </p:nvSpPr>
        <p:spPr>
          <a:xfrm rot="1576706">
            <a:off x="7981431" y="-921912"/>
            <a:ext cx="5858847" cy="6018245"/>
          </a:xfrm>
          <a:prstGeom prst="triangl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5" name="Slide Number Placeholder 1">
            <a:extLst>
              <a:ext uri="{FF2B5EF4-FFF2-40B4-BE49-F238E27FC236}">
                <a16:creationId xmlns:a16="http://schemas.microsoft.com/office/drawing/2014/main" id="{922FEB43-FF68-47FA-B359-47FB2119CF33}"/>
              </a:ext>
            </a:extLst>
          </p:cNvPr>
          <p:cNvSpPr>
            <a:spLocks noGrp="1"/>
          </p:cNvSpPr>
          <p:nvPr>
            <p:ph type="sldNum" sz="quarter" idx="12"/>
          </p:nvPr>
        </p:nvSpPr>
        <p:spPr>
          <a:xfrm>
            <a:off x="9357049" y="6421664"/>
            <a:ext cx="2743200" cy="365125"/>
          </a:xfrm>
        </p:spPr>
        <p:txBody>
          <a:bodyPr/>
          <a:lstStyle/>
          <a:p>
            <a:fld id="{4A43F718-C1EF-4781-80DC-B411B2E0760A}" type="slidenum">
              <a:rPr lang="en-US" sz="1600" b="1" smtClean="0">
                <a:solidFill>
                  <a:schemeClr val="bg1"/>
                </a:solidFill>
              </a:rPr>
              <a:t>5</a:t>
            </a:fld>
            <a:endParaRPr lang="en-US" sz="1600" b="1" dirty="0">
              <a:solidFill>
                <a:schemeClr val="bg1"/>
              </a:solidFill>
            </a:endParaRPr>
          </a:p>
        </p:txBody>
      </p:sp>
      <p:sp>
        <p:nvSpPr>
          <p:cNvPr id="6" name="TextBox 5"/>
          <p:cNvSpPr txBox="1"/>
          <p:nvPr/>
        </p:nvSpPr>
        <p:spPr>
          <a:xfrm>
            <a:off x="3640976" y="2028305"/>
            <a:ext cx="2859578" cy="461665"/>
          </a:xfrm>
          <a:prstGeom prst="rect">
            <a:avLst/>
          </a:prstGeom>
          <a:noFill/>
        </p:spPr>
        <p:txBody>
          <a:bodyPr wrap="square" rtlCol="0">
            <a:spAutoFit/>
          </a:bodyPr>
          <a:lstStyle/>
          <a:p>
            <a:r>
              <a:rPr lang="en-US" sz="2400" dirty="0" smtClean="0">
                <a:solidFill>
                  <a:srgbClr val="00B0F0"/>
                </a:solidFill>
              </a:rPr>
              <a:t>Equity and Inclusion</a:t>
            </a:r>
            <a:endParaRPr lang="en-US" sz="2400" dirty="0">
              <a:solidFill>
                <a:srgbClr val="00B0F0"/>
              </a:solidFill>
            </a:endParaRPr>
          </a:p>
        </p:txBody>
      </p:sp>
      <p:sp>
        <p:nvSpPr>
          <p:cNvPr id="7" name="TextBox 6"/>
          <p:cNvSpPr txBox="1"/>
          <p:nvPr/>
        </p:nvSpPr>
        <p:spPr>
          <a:xfrm>
            <a:off x="764771" y="3599411"/>
            <a:ext cx="6187166" cy="461665"/>
          </a:xfrm>
          <a:prstGeom prst="rect">
            <a:avLst/>
          </a:prstGeom>
          <a:noFill/>
        </p:spPr>
        <p:txBody>
          <a:bodyPr wrap="square" rtlCol="0">
            <a:spAutoFit/>
          </a:bodyPr>
          <a:lstStyle/>
          <a:p>
            <a:r>
              <a:rPr lang="en-US" sz="2400" dirty="0" smtClean="0">
                <a:solidFill>
                  <a:srgbClr val="00B0F0"/>
                </a:solidFill>
              </a:rPr>
              <a:t>Increase a Sense of Belonging for All Students</a:t>
            </a:r>
            <a:endParaRPr lang="en-US" sz="2400" dirty="0">
              <a:solidFill>
                <a:srgbClr val="00B0F0"/>
              </a:solidFill>
            </a:endParaRPr>
          </a:p>
        </p:txBody>
      </p:sp>
    </p:spTree>
    <p:extLst>
      <p:ext uri="{BB962C8B-B14F-4D97-AF65-F5344CB8AC3E}">
        <p14:creationId xmlns:p14="http://schemas.microsoft.com/office/powerpoint/2010/main" val="2432507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lide Number Placeholder 1">
            <a:extLst>
              <a:ext uri="{FF2B5EF4-FFF2-40B4-BE49-F238E27FC236}">
                <a16:creationId xmlns:a16="http://schemas.microsoft.com/office/drawing/2014/main" id="{9AD0BDB9-3829-407E-8EC9-6D74D8028B95}"/>
              </a:ext>
            </a:extLst>
          </p:cNvPr>
          <p:cNvSpPr>
            <a:spLocks noGrp="1"/>
          </p:cNvSpPr>
          <p:nvPr>
            <p:ph type="sldNum" sz="quarter" idx="12"/>
          </p:nvPr>
        </p:nvSpPr>
        <p:spPr>
          <a:xfrm>
            <a:off x="9357049" y="6421664"/>
            <a:ext cx="2743200" cy="365125"/>
          </a:xfrm>
        </p:spPr>
        <p:txBody>
          <a:bodyPr/>
          <a:lstStyle/>
          <a:p>
            <a:fld id="{4A43F718-C1EF-4781-80DC-B411B2E0760A}" type="slidenum">
              <a:rPr lang="en-US" sz="1600" b="1" smtClean="0">
                <a:solidFill>
                  <a:schemeClr val="bg1"/>
                </a:solidFill>
              </a:rPr>
              <a:t>6</a:t>
            </a:fld>
            <a:endParaRPr lang="en-US" sz="1600" b="1" dirty="0">
              <a:solidFill>
                <a:schemeClr val="bg1"/>
              </a:solidFill>
            </a:endParaRPr>
          </a:p>
        </p:txBody>
      </p:sp>
      <p:graphicFrame>
        <p:nvGraphicFramePr>
          <p:cNvPr id="5" name="Chart 4"/>
          <p:cNvGraphicFramePr/>
          <p:nvPr>
            <p:extLst>
              <p:ext uri="{D42A27DB-BD31-4B8C-83A1-F6EECF244321}">
                <p14:modId xmlns:p14="http://schemas.microsoft.com/office/powerpoint/2010/main" val="2414549372"/>
              </p:ext>
            </p:extLst>
          </p:nvPr>
        </p:nvGraphicFramePr>
        <p:xfrm>
          <a:off x="2032000" y="673330"/>
          <a:ext cx="8128000" cy="546500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91223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3064BFF-1E0E-4035-8B5C-BFB6C2A45509}"/>
              </a:ext>
            </a:extLst>
          </p:cNvPr>
          <p:cNvSpPr>
            <a:spLocks noGrp="1"/>
          </p:cNvSpPr>
          <p:nvPr>
            <p:ph type="sldNum" sz="quarter" idx="12"/>
          </p:nvPr>
        </p:nvSpPr>
        <p:spPr>
          <a:xfrm>
            <a:off x="9357049" y="6421664"/>
            <a:ext cx="2743200" cy="365125"/>
          </a:xfrm>
        </p:spPr>
        <p:txBody>
          <a:bodyPr/>
          <a:lstStyle/>
          <a:p>
            <a:fld id="{4A43F718-C1EF-4781-80DC-B411B2E0760A}" type="slidenum">
              <a:rPr lang="en-US" sz="1600" b="1" smtClean="0">
                <a:solidFill>
                  <a:schemeClr val="bg1"/>
                </a:solidFill>
              </a:rPr>
              <a:t>7</a:t>
            </a:fld>
            <a:endParaRPr lang="en-US" sz="1600" b="1" dirty="0">
              <a:solidFill>
                <a:schemeClr val="bg1"/>
              </a:solidFill>
            </a:endParaRPr>
          </a:p>
        </p:txBody>
      </p:sp>
      <p:sp>
        <p:nvSpPr>
          <p:cNvPr id="4" name="TextBox 3"/>
          <p:cNvSpPr txBox="1"/>
          <p:nvPr/>
        </p:nvSpPr>
        <p:spPr>
          <a:xfrm>
            <a:off x="8370915" y="1458885"/>
            <a:ext cx="3133899" cy="1169551"/>
          </a:xfrm>
          <a:prstGeom prst="rect">
            <a:avLst/>
          </a:prstGeom>
          <a:noFill/>
        </p:spPr>
        <p:txBody>
          <a:bodyPr wrap="square" rtlCol="0">
            <a:spAutoFit/>
          </a:bodyPr>
          <a:lstStyle/>
          <a:p>
            <a:r>
              <a:rPr lang="en-US" sz="1400" dirty="0" smtClean="0">
                <a:solidFill>
                  <a:schemeClr val="tx1">
                    <a:lumMod val="65000"/>
                    <a:lumOff val="35000"/>
                  </a:schemeClr>
                </a:solidFill>
              </a:rPr>
              <a:t>To what extent will adults facilitating a classroom community circle practice, once a week, increase student’s sense of belonging according to the school developed Belonging Survey?</a:t>
            </a:r>
            <a:endParaRPr lang="en-US" sz="1400" dirty="0">
              <a:solidFill>
                <a:schemeClr val="tx1">
                  <a:lumMod val="65000"/>
                  <a:lumOff val="35000"/>
                </a:schemeClr>
              </a:solidFill>
            </a:endParaRPr>
          </a:p>
        </p:txBody>
      </p:sp>
      <p:sp>
        <p:nvSpPr>
          <p:cNvPr id="5" name="TextBox 4"/>
          <p:cNvSpPr txBox="1"/>
          <p:nvPr/>
        </p:nvSpPr>
        <p:spPr>
          <a:xfrm>
            <a:off x="4330932" y="1458885"/>
            <a:ext cx="3441468" cy="738664"/>
          </a:xfrm>
          <a:prstGeom prst="rect">
            <a:avLst/>
          </a:prstGeom>
          <a:noFill/>
        </p:spPr>
        <p:txBody>
          <a:bodyPr wrap="square" rtlCol="0">
            <a:spAutoFit/>
          </a:bodyPr>
          <a:lstStyle/>
          <a:p>
            <a:r>
              <a:rPr lang="en-US" sz="1400" dirty="0" smtClean="0">
                <a:solidFill>
                  <a:schemeClr val="tx1">
                    <a:lumMod val="65000"/>
                    <a:lumOff val="35000"/>
                  </a:schemeClr>
                </a:solidFill>
              </a:rPr>
              <a:t>Students identifying that they feel the school is a place where they belong is the area of focus for the school year.</a:t>
            </a:r>
            <a:endParaRPr lang="en-US" sz="1400" dirty="0">
              <a:solidFill>
                <a:schemeClr val="tx1">
                  <a:lumMod val="65000"/>
                  <a:lumOff val="35000"/>
                </a:schemeClr>
              </a:solidFill>
            </a:endParaRPr>
          </a:p>
        </p:txBody>
      </p:sp>
      <p:sp>
        <p:nvSpPr>
          <p:cNvPr id="6" name="TextBox 5"/>
          <p:cNvSpPr txBox="1"/>
          <p:nvPr/>
        </p:nvSpPr>
        <p:spPr>
          <a:xfrm>
            <a:off x="931026" y="1458885"/>
            <a:ext cx="2967644" cy="1600438"/>
          </a:xfrm>
          <a:prstGeom prst="rect">
            <a:avLst/>
          </a:prstGeom>
          <a:noFill/>
        </p:spPr>
        <p:txBody>
          <a:bodyPr wrap="square" rtlCol="0">
            <a:spAutoFit/>
          </a:bodyPr>
          <a:lstStyle/>
          <a:p>
            <a:r>
              <a:rPr lang="en-US" sz="1400" dirty="0" smtClean="0">
                <a:solidFill>
                  <a:schemeClr val="tx1">
                    <a:lumMod val="65000"/>
                    <a:lumOff val="35000"/>
                  </a:schemeClr>
                </a:solidFill>
              </a:rPr>
              <a:t>Student results on the Belonging Survey were discussed three times during the year with staff.  We determined through this assessment that students feelings of belonging was the primary focus for the Equity and Inclusion goal.</a:t>
            </a:r>
            <a:endParaRPr lang="en-US" sz="1400" dirty="0">
              <a:solidFill>
                <a:schemeClr val="tx1">
                  <a:lumMod val="65000"/>
                  <a:lumOff val="35000"/>
                </a:schemeClr>
              </a:solidFill>
            </a:endParaRPr>
          </a:p>
        </p:txBody>
      </p:sp>
    </p:spTree>
    <p:extLst>
      <p:ext uri="{BB962C8B-B14F-4D97-AF65-F5344CB8AC3E}">
        <p14:creationId xmlns:p14="http://schemas.microsoft.com/office/powerpoint/2010/main" val="1237952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lide Number Placeholder 1">
            <a:extLst>
              <a:ext uri="{FF2B5EF4-FFF2-40B4-BE49-F238E27FC236}">
                <a16:creationId xmlns:a16="http://schemas.microsoft.com/office/drawing/2014/main" id="{9459B83A-B6E2-44C3-A316-006EFFF3B2A9}"/>
              </a:ext>
            </a:extLst>
          </p:cNvPr>
          <p:cNvSpPr>
            <a:spLocks noGrp="1"/>
          </p:cNvSpPr>
          <p:nvPr>
            <p:ph type="sldNum" sz="quarter" idx="12"/>
          </p:nvPr>
        </p:nvSpPr>
        <p:spPr>
          <a:xfrm>
            <a:off x="9357049" y="6421664"/>
            <a:ext cx="2743200" cy="365125"/>
          </a:xfrm>
        </p:spPr>
        <p:txBody>
          <a:bodyPr/>
          <a:lstStyle/>
          <a:p>
            <a:fld id="{4A43F718-C1EF-4781-80DC-B411B2E0760A}" type="slidenum">
              <a:rPr lang="en-US" sz="1600" b="1" smtClean="0">
                <a:solidFill>
                  <a:schemeClr val="bg1"/>
                </a:solidFill>
              </a:rPr>
              <a:t>8</a:t>
            </a:fld>
            <a:endParaRPr lang="en-US" sz="1600" b="1" dirty="0">
              <a:solidFill>
                <a:schemeClr val="bg1"/>
              </a:solidFill>
            </a:endParaRPr>
          </a:p>
        </p:txBody>
      </p:sp>
      <p:sp>
        <p:nvSpPr>
          <p:cNvPr id="2" name="TextBox 1"/>
          <p:cNvSpPr txBox="1"/>
          <p:nvPr/>
        </p:nvSpPr>
        <p:spPr>
          <a:xfrm>
            <a:off x="2086495" y="4039985"/>
            <a:ext cx="980901" cy="954107"/>
          </a:xfrm>
          <a:prstGeom prst="rect">
            <a:avLst/>
          </a:prstGeom>
          <a:noFill/>
        </p:spPr>
        <p:txBody>
          <a:bodyPr wrap="square" rtlCol="0">
            <a:spAutoFit/>
          </a:bodyPr>
          <a:lstStyle/>
          <a:p>
            <a:pPr algn="ctr"/>
            <a:r>
              <a:rPr lang="en-US" sz="1400" dirty="0" smtClean="0">
                <a:solidFill>
                  <a:schemeClr val="bg1">
                    <a:lumMod val="95000"/>
                  </a:schemeClr>
                </a:solidFill>
              </a:rPr>
              <a:t>Belonging Survey </a:t>
            </a:r>
          </a:p>
          <a:p>
            <a:pPr algn="ctr"/>
            <a:r>
              <a:rPr lang="en-US" sz="1400" dirty="0" smtClean="0">
                <a:solidFill>
                  <a:schemeClr val="bg1">
                    <a:lumMod val="95000"/>
                  </a:schemeClr>
                </a:solidFill>
              </a:rPr>
              <a:t>3 Times a Year</a:t>
            </a:r>
            <a:endParaRPr lang="en-US" sz="1400" dirty="0">
              <a:solidFill>
                <a:schemeClr val="bg1">
                  <a:lumMod val="95000"/>
                </a:schemeClr>
              </a:solidFill>
            </a:endParaRPr>
          </a:p>
        </p:txBody>
      </p:sp>
      <p:sp>
        <p:nvSpPr>
          <p:cNvPr id="4" name="TextBox 3"/>
          <p:cNvSpPr txBox="1"/>
          <p:nvPr/>
        </p:nvSpPr>
        <p:spPr>
          <a:xfrm>
            <a:off x="3857105" y="4039985"/>
            <a:ext cx="1072342" cy="1323439"/>
          </a:xfrm>
          <a:prstGeom prst="rect">
            <a:avLst/>
          </a:prstGeom>
          <a:noFill/>
        </p:spPr>
        <p:txBody>
          <a:bodyPr wrap="square" rtlCol="0">
            <a:spAutoFit/>
          </a:bodyPr>
          <a:lstStyle/>
          <a:p>
            <a:pPr algn="ctr"/>
            <a:r>
              <a:rPr lang="en-US" sz="1000" dirty="0" smtClean="0">
                <a:solidFill>
                  <a:schemeClr val="bg1">
                    <a:lumMod val="95000"/>
                  </a:schemeClr>
                </a:solidFill>
              </a:rPr>
              <a:t>57% report a Sense of Belonging Most of the Time to 75% report a Sense of Belonging Most of the Time</a:t>
            </a:r>
            <a:endParaRPr lang="en-US" sz="1000" dirty="0">
              <a:solidFill>
                <a:schemeClr val="bg1">
                  <a:lumMod val="95000"/>
                </a:schemeClr>
              </a:solidFill>
            </a:endParaRPr>
          </a:p>
        </p:txBody>
      </p:sp>
      <p:sp>
        <p:nvSpPr>
          <p:cNvPr id="5" name="TextBox 4"/>
          <p:cNvSpPr txBox="1"/>
          <p:nvPr/>
        </p:nvSpPr>
        <p:spPr>
          <a:xfrm>
            <a:off x="5569527" y="4039985"/>
            <a:ext cx="1097280" cy="1015663"/>
          </a:xfrm>
          <a:prstGeom prst="rect">
            <a:avLst/>
          </a:prstGeom>
          <a:noFill/>
        </p:spPr>
        <p:txBody>
          <a:bodyPr wrap="square" rtlCol="0">
            <a:spAutoFit/>
          </a:bodyPr>
          <a:lstStyle/>
          <a:p>
            <a:pPr algn="ctr"/>
            <a:r>
              <a:rPr lang="en-US" sz="1000" dirty="0" smtClean="0">
                <a:solidFill>
                  <a:schemeClr val="bg1">
                    <a:lumMod val="95000"/>
                  </a:schemeClr>
                </a:solidFill>
              </a:rPr>
              <a:t>Students complete Belonging Survey in October, February and May</a:t>
            </a:r>
            <a:endParaRPr lang="en-US" sz="1000" dirty="0">
              <a:solidFill>
                <a:schemeClr val="bg1">
                  <a:lumMod val="95000"/>
                </a:schemeClr>
              </a:solidFill>
            </a:endParaRPr>
          </a:p>
        </p:txBody>
      </p:sp>
      <p:sp>
        <p:nvSpPr>
          <p:cNvPr id="6" name="TextBox 5"/>
          <p:cNvSpPr txBox="1"/>
          <p:nvPr/>
        </p:nvSpPr>
        <p:spPr>
          <a:xfrm>
            <a:off x="7306887" y="4039985"/>
            <a:ext cx="1130531" cy="861774"/>
          </a:xfrm>
          <a:prstGeom prst="rect">
            <a:avLst/>
          </a:prstGeom>
          <a:noFill/>
        </p:spPr>
        <p:txBody>
          <a:bodyPr wrap="square" rtlCol="0">
            <a:spAutoFit/>
          </a:bodyPr>
          <a:lstStyle/>
          <a:p>
            <a:pPr algn="ctr"/>
            <a:r>
              <a:rPr lang="en-US" sz="1000" dirty="0" smtClean="0">
                <a:solidFill>
                  <a:schemeClr val="bg1">
                    <a:lumMod val="95000"/>
                  </a:schemeClr>
                </a:solidFill>
              </a:rPr>
              <a:t>Collaborative Conversations on the structure and use of Community Circles</a:t>
            </a:r>
            <a:endParaRPr lang="en-US" sz="1000" dirty="0">
              <a:solidFill>
                <a:schemeClr val="bg1">
                  <a:lumMod val="95000"/>
                </a:schemeClr>
              </a:solidFill>
            </a:endParaRPr>
          </a:p>
        </p:txBody>
      </p:sp>
      <p:sp>
        <p:nvSpPr>
          <p:cNvPr id="7" name="TextBox 6"/>
          <p:cNvSpPr txBox="1"/>
          <p:nvPr/>
        </p:nvSpPr>
        <p:spPr>
          <a:xfrm>
            <a:off x="9010996" y="4039985"/>
            <a:ext cx="1172095" cy="1323439"/>
          </a:xfrm>
          <a:prstGeom prst="rect">
            <a:avLst/>
          </a:prstGeom>
          <a:noFill/>
        </p:spPr>
        <p:txBody>
          <a:bodyPr wrap="square" rtlCol="0">
            <a:spAutoFit/>
          </a:bodyPr>
          <a:lstStyle/>
          <a:p>
            <a:pPr algn="ctr"/>
            <a:r>
              <a:rPr lang="en-US" sz="1000" dirty="0" smtClean="0">
                <a:solidFill>
                  <a:schemeClr val="bg1">
                    <a:lumMod val="95000"/>
                  </a:schemeClr>
                </a:solidFill>
              </a:rPr>
              <a:t>Staff Meeting time used for creating and discussing the community circle practice, student survey revisions and monitoring the goal</a:t>
            </a:r>
            <a:endParaRPr lang="en-US" sz="1000" dirty="0">
              <a:solidFill>
                <a:schemeClr val="bg1">
                  <a:lumMod val="95000"/>
                </a:schemeClr>
              </a:solidFill>
            </a:endParaRPr>
          </a:p>
        </p:txBody>
      </p:sp>
    </p:spTree>
    <p:extLst>
      <p:ext uri="{BB962C8B-B14F-4D97-AF65-F5344CB8AC3E}">
        <p14:creationId xmlns:p14="http://schemas.microsoft.com/office/powerpoint/2010/main" val="140255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Isosceles Triangle 1">
            <a:extLst>
              <a:ext uri="{FF2B5EF4-FFF2-40B4-BE49-F238E27FC236}">
                <a16:creationId xmlns:a16="http://schemas.microsoft.com/office/drawing/2014/main" id="{7AD7AB73-47D4-40FB-B7CD-9E7F5751CF20}"/>
              </a:ext>
            </a:extLst>
          </p:cNvPr>
          <p:cNvSpPr/>
          <p:nvPr/>
        </p:nvSpPr>
        <p:spPr>
          <a:xfrm rot="1576706">
            <a:off x="7981431" y="-921912"/>
            <a:ext cx="5858847" cy="6018245"/>
          </a:xfrm>
          <a:prstGeom prst="triangl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 dirty="0"/>
          </a:p>
        </p:txBody>
      </p:sp>
      <p:sp>
        <p:nvSpPr>
          <p:cNvPr id="5" name="Slide Number Placeholder 1">
            <a:extLst>
              <a:ext uri="{FF2B5EF4-FFF2-40B4-BE49-F238E27FC236}">
                <a16:creationId xmlns:a16="http://schemas.microsoft.com/office/drawing/2014/main" id="{922FEB43-FF68-47FA-B359-47FB2119CF33}"/>
              </a:ext>
            </a:extLst>
          </p:cNvPr>
          <p:cNvSpPr>
            <a:spLocks noGrp="1"/>
          </p:cNvSpPr>
          <p:nvPr>
            <p:ph type="sldNum" sz="quarter" idx="12"/>
          </p:nvPr>
        </p:nvSpPr>
        <p:spPr>
          <a:xfrm>
            <a:off x="9357049" y="6421664"/>
            <a:ext cx="2743200" cy="365125"/>
          </a:xfrm>
        </p:spPr>
        <p:txBody>
          <a:bodyPr/>
          <a:lstStyle/>
          <a:p>
            <a:fld id="{4A43F718-C1EF-4781-80DC-B411B2E0760A}" type="slidenum">
              <a:rPr lang="en-US" sz="1600" b="1" smtClean="0">
                <a:solidFill>
                  <a:schemeClr val="bg1"/>
                </a:solidFill>
              </a:rPr>
              <a:t>9</a:t>
            </a:fld>
            <a:endParaRPr lang="en-US" sz="1600" b="1" dirty="0">
              <a:solidFill>
                <a:schemeClr val="bg1"/>
              </a:solidFill>
            </a:endParaRPr>
          </a:p>
        </p:txBody>
      </p:sp>
      <p:sp>
        <p:nvSpPr>
          <p:cNvPr id="6" name="TextBox 5"/>
          <p:cNvSpPr txBox="1"/>
          <p:nvPr/>
        </p:nvSpPr>
        <p:spPr>
          <a:xfrm>
            <a:off x="3640975" y="2028305"/>
            <a:ext cx="3310962" cy="461665"/>
          </a:xfrm>
          <a:prstGeom prst="rect">
            <a:avLst/>
          </a:prstGeom>
          <a:noFill/>
        </p:spPr>
        <p:txBody>
          <a:bodyPr wrap="square" rtlCol="0">
            <a:spAutoFit/>
          </a:bodyPr>
          <a:lstStyle/>
          <a:p>
            <a:r>
              <a:rPr lang="en-US" sz="2000" dirty="0" smtClean="0">
                <a:solidFill>
                  <a:srgbClr val="00B0F0"/>
                </a:solidFill>
              </a:rPr>
              <a:t> </a:t>
            </a:r>
            <a:r>
              <a:rPr lang="en-US" sz="2400" dirty="0" smtClean="0">
                <a:solidFill>
                  <a:srgbClr val="00B0F0"/>
                </a:solidFill>
              </a:rPr>
              <a:t>Success for Each Student</a:t>
            </a:r>
            <a:endParaRPr lang="en-US" sz="2400" dirty="0">
              <a:solidFill>
                <a:srgbClr val="00B0F0"/>
              </a:solidFill>
            </a:endParaRPr>
          </a:p>
        </p:txBody>
      </p:sp>
      <p:sp>
        <p:nvSpPr>
          <p:cNvPr id="7" name="TextBox 6"/>
          <p:cNvSpPr txBox="1"/>
          <p:nvPr/>
        </p:nvSpPr>
        <p:spPr>
          <a:xfrm>
            <a:off x="739832" y="3516283"/>
            <a:ext cx="6467303" cy="461665"/>
          </a:xfrm>
          <a:prstGeom prst="rect">
            <a:avLst/>
          </a:prstGeom>
          <a:noFill/>
        </p:spPr>
        <p:txBody>
          <a:bodyPr wrap="square" rtlCol="0">
            <a:spAutoFit/>
          </a:bodyPr>
          <a:lstStyle/>
          <a:p>
            <a:r>
              <a:rPr lang="en-US" sz="2400" dirty="0" smtClean="0">
                <a:solidFill>
                  <a:srgbClr val="00B0F0"/>
                </a:solidFill>
              </a:rPr>
              <a:t>Improving Reading Achievement for All Students</a:t>
            </a:r>
            <a:endParaRPr lang="en-US" sz="2400" dirty="0">
              <a:solidFill>
                <a:srgbClr val="00B0F0"/>
              </a:solidFill>
            </a:endParaRPr>
          </a:p>
        </p:txBody>
      </p:sp>
    </p:spTree>
    <p:extLst>
      <p:ext uri="{BB962C8B-B14F-4D97-AF65-F5344CB8AC3E}">
        <p14:creationId xmlns:p14="http://schemas.microsoft.com/office/powerpoint/2010/main" val="29018908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155DDC35-DC4F-45D3-B67F-45F37E29C2CD}" vid="{297C9939-7496-4636-8269-A7197D60A56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BCC33018EE16B459B80115A0422F06B" ma:contentTypeVersion="10" ma:contentTypeDescription="Create a new document." ma:contentTypeScope="" ma:versionID="03a3e8a39a2a8fe69d2cf93eca39fd91">
  <xsd:schema xmlns:xsd="http://www.w3.org/2001/XMLSchema" xmlns:xs="http://www.w3.org/2001/XMLSchema" xmlns:p="http://schemas.microsoft.com/office/2006/metadata/properties" xmlns:ns2="753041f2-3f9f-4aac-8787-ae098e2fd8ae" targetNamespace="http://schemas.microsoft.com/office/2006/metadata/properties" ma:root="true" ma:fieldsID="7d7fdeca312a5f37d85aded08fb482c2" ns2:_="">
    <xsd:import namespace="753041f2-3f9f-4aac-8787-ae098e2fd8a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Thumbnai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3041f2-3f9f-4aac-8787-ae098e2fd8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Thumbnail" ma:index="17" nillable="true" ma:displayName="Thumbnail" ma:format="Thumbnail" ma:internalName="Thumbnail">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humbnail xmlns="753041f2-3f9f-4aac-8787-ae098e2fd8ae" xsi:nil="true"/>
  </documentManagement>
</p:properties>
</file>

<file path=customXml/itemProps1.xml><?xml version="1.0" encoding="utf-8"?>
<ds:datastoreItem xmlns:ds="http://schemas.openxmlformats.org/officeDocument/2006/customXml" ds:itemID="{556E1322-F036-4E24-95AC-FA6CAC48C1A6}">
  <ds:schemaRefs>
    <ds:schemaRef ds:uri="http://schemas.microsoft.com/sharepoint/v3/contenttype/forms"/>
  </ds:schemaRefs>
</ds:datastoreItem>
</file>

<file path=customXml/itemProps2.xml><?xml version="1.0" encoding="utf-8"?>
<ds:datastoreItem xmlns:ds="http://schemas.openxmlformats.org/officeDocument/2006/customXml" ds:itemID="{C7E5A1B1-1C67-4138-BA1C-CB4C661583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3041f2-3f9f-4aac-8787-ae098e2fd8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07E713D-F60F-492E-BE01-0F29DD5BE3FE}">
  <ds:schemaRefs>
    <ds:schemaRef ds:uri="http://purl.org/dc/terms/"/>
    <ds:schemaRef ds:uri="http://schemas.microsoft.com/office/2006/metadata/properties"/>
    <ds:schemaRef ds:uri="http://schemas.microsoft.com/office/2006/documentManagement/types"/>
    <ds:schemaRef ds:uri="http://purl.org/dc/dcmitype/"/>
    <ds:schemaRef ds:uri="http://schemas.openxmlformats.org/package/2006/metadata/core-properties"/>
    <ds:schemaRef ds:uri="753041f2-3f9f-4aac-8787-ae098e2fd8ae"/>
    <ds:schemaRef ds:uri="http://schemas.microsoft.com/office/infopath/2007/PartnerControl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2022_School Success Plan_Template (1)</Template>
  <TotalTime>12968</TotalTime>
  <Words>1127</Words>
  <Application>Microsoft Office PowerPoint</Application>
  <PresentationFormat>Widescreen</PresentationFormat>
  <Paragraphs>110</Paragraphs>
  <Slides>19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Calibri</vt:lpstr>
      <vt:lpstr>Calibri Light</vt:lpstr>
      <vt:lpstr>Lato Black</vt:lpstr>
      <vt:lpstr>Lato Medium</vt:lpstr>
      <vt:lpstr>Lato Regular</vt:lpstr>
      <vt:lpstr>Perpetua</vt:lpstr>
      <vt:lpstr>Roboto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SD#6 Rocky Mountain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Margo Reinders</dc:creator>
  <cp:lastModifiedBy>Margo Reinders</cp:lastModifiedBy>
  <cp:revision>53</cp:revision>
  <dcterms:created xsi:type="dcterms:W3CDTF">2022-06-27T22:41:31Z</dcterms:created>
  <dcterms:modified xsi:type="dcterms:W3CDTF">2022-09-08T22:37:25Z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0x0101009BCC33018EE16B459B80115A0422F06B</vt:lpwstr>
  </property>
</Properties>
</file>