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58" r:id="rId7"/>
    <p:sldId id="259" r:id="rId8"/>
    <p:sldId id="260" r:id="rId9"/>
    <p:sldId id="262" r:id="rId10"/>
    <p:sldId id="263" r:id="rId11"/>
    <p:sldId id="261" r:id="rId12"/>
    <p:sldId id="270" r:id="rId13"/>
    <p:sldId id="280" r:id="rId14"/>
    <p:sldId id="281" r:id="rId15"/>
    <p:sldId id="267" r:id="rId16"/>
    <p:sldId id="268" r:id="rId17"/>
    <p:sldId id="265" r:id="rId18"/>
    <p:sldId id="282" r:id="rId19"/>
    <p:sldId id="271" r:id="rId20"/>
    <p:sldId id="278" r:id="rId21"/>
    <p:sldId id="273" r:id="rId22"/>
    <p:sldId id="274" r:id="rId23"/>
    <p:sldId id="275" r:id="rId24"/>
    <p:sldId id="276"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D55"/>
    <a:srgbClr val="1B4964"/>
    <a:srgbClr val="CCF1FF"/>
    <a:srgbClr val="C6D9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348B8B-ECCB-47C7-AD5E-8B08788D7724}" v="483" dt="2022-09-09T03:18:30.864"/>
    <p1510:client id="{9AF13FA3-C8BA-4C49-8FDE-6E04BC948BE4}" v="3" dt="2022-09-06T16:30:30.763"/>
    <p1510:client id="{C2953165-B1E0-4F2E-A489-7F2A437E69CA}" v="11" dt="2022-09-09T13:31:15.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Clark" userId="S::dan.clark@sd6.bc.ca::38649e96-6267-4896-b3b3-0a9dba0f212f" providerId="AD" clId="Web-{7D348B8B-ECCB-47C7-AD5E-8B08788D7724}"/>
    <pc:docChg chg="modSld">
      <pc:chgData name="Dan Clark" userId="S::dan.clark@sd6.bc.ca::38649e96-6267-4896-b3b3-0a9dba0f212f" providerId="AD" clId="Web-{7D348B8B-ECCB-47C7-AD5E-8B08788D7724}" dt="2022-09-09T03:18:25.146" v="248" actId="20577"/>
      <pc:docMkLst>
        <pc:docMk/>
      </pc:docMkLst>
      <pc:sldChg chg="modSp">
        <pc:chgData name="Dan Clark" userId="S::dan.clark@sd6.bc.ca::38649e96-6267-4896-b3b3-0a9dba0f212f" providerId="AD" clId="Web-{7D348B8B-ECCB-47C7-AD5E-8B08788D7724}" dt="2022-09-09T03:10:28.233" v="112" actId="20577"/>
        <pc:sldMkLst>
          <pc:docMk/>
          <pc:sldMk cId="374779612" sldId="258"/>
        </pc:sldMkLst>
        <pc:spChg chg="mod">
          <ac:chgData name="Dan Clark" userId="S::dan.clark@sd6.bc.ca::38649e96-6267-4896-b3b3-0a9dba0f212f" providerId="AD" clId="Web-{7D348B8B-ECCB-47C7-AD5E-8B08788D7724}" dt="2022-09-09T03:09:00.841" v="74" actId="20577"/>
          <ac:spMkLst>
            <pc:docMk/>
            <pc:sldMk cId="374779612" sldId="258"/>
            <ac:spMk id="4" creationId="{00000000-0000-0000-0000-000000000000}"/>
          </ac:spMkLst>
        </pc:spChg>
        <pc:spChg chg="mod">
          <ac:chgData name="Dan Clark" userId="S::dan.clark@sd6.bc.ca::38649e96-6267-4896-b3b3-0a9dba0f212f" providerId="AD" clId="Web-{7D348B8B-ECCB-47C7-AD5E-8B08788D7724}" dt="2022-09-09T03:10:28.233" v="112" actId="20577"/>
          <ac:spMkLst>
            <pc:docMk/>
            <pc:sldMk cId="374779612" sldId="258"/>
            <ac:spMk id="5" creationId="{00000000-0000-0000-0000-000000000000}"/>
          </ac:spMkLst>
        </pc:spChg>
      </pc:sldChg>
      <pc:sldChg chg="modSp">
        <pc:chgData name="Dan Clark" userId="S::dan.clark@sd6.bc.ca::38649e96-6267-4896-b3b3-0a9dba0f212f" providerId="AD" clId="Web-{7D348B8B-ECCB-47C7-AD5E-8B08788D7724}" dt="2022-09-09T03:00:34.975" v="23" actId="20577"/>
        <pc:sldMkLst>
          <pc:docMk/>
          <pc:sldMk cId="3209313661" sldId="259"/>
        </pc:sldMkLst>
        <pc:spChg chg="mod">
          <ac:chgData name="Dan Clark" userId="S::dan.clark@sd6.bc.ca::38649e96-6267-4896-b3b3-0a9dba0f212f" providerId="AD" clId="Web-{7D348B8B-ECCB-47C7-AD5E-8B08788D7724}" dt="2022-09-09T03:00:34.975" v="23" actId="20577"/>
          <ac:spMkLst>
            <pc:docMk/>
            <pc:sldMk cId="3209313661" sldId="259"/>
            <ac:spMk id="5" creationId="{00000000-0000-0000-0000-000000000000}"/>
          </ac:spMkLst>
        </pc:spChg>
      </pc:sldChg>
      <pc:sldChg chg="modSp">
        <pc:chgData name="Dan Clark" userId="S::dan.clark@sd6.bc.ca::38649e96-6267-4896-b3b3-0a9dba0f212f" providerId="AD" clId="Web-{7D348B8B-ECCB-47C7-AD5E-8B08788D7724}" dt="2022-09-09T03:13:27.251" v="135" actId="20577"/>
        <pc:sldMkLst>
          <pc:docMk/>
          <pc:sldMk cId="1237952405" sldId="263"/>
        </pc:sldMkLst>
        <pc:spChg chg="mod">
          <ac:chgData name="Dan Clark" userId="S::dan.clark@sd6.bc.ca::38649e96-6267-4896-b3b3-0a9dba0f212f" providerId="AD" clId="Web-{7D348B8B-ECCB-47C7-AD5E-8B08788D7724}" dt="2022-09-09T03:13:27.251" v="135" actId="20577"/>
          <ac:spMkLst>
            <pc:docMk/>
            <pc:sldMk cId="1237952405" sldId="263"/>
            <ac:spMk id="6" creationId="{00000000-0000-0000-0000-000000000000}"/>
          </ac:spMkLst>
        </pc:spChg>
      </pc:sldChg>
      <pc:sldChg chg="modSp">
        <pc:chgData name="Dan Clark" userId="S::dan.clark@sd6.bc.ca::38649e96-6267-4896-b3b3-0a9dba0f212f" providerId="AD" clId="Web-{7D348B8B-ECCB-47C7-AD5E-8B08788D7724}" dt="2022-09-09T03:15:15.612" v="171" actId="20577"/>
        <pc:sldMkLst>
          <pc:docMk/>
          <pc:sldMk cId="2888868994" sldId="267"/>
        </pc:sldMkLst>
        <pc:spChg chg="mod">
          <ac:chgData name="Dan Clark" userId="S::dan.clark@sd6.bc.ca::38649e96-6267-4896-b3b3-0a9dba0f212f" providerId="AD" clId="Web-{7D348B8B-ECCB-47C7-AD5E-8B08788D7724}" dt="2022-09-09T03:15:15.612" v="171" actId="20577"/>
          <ac:spMkLst>
            <pc:docMk/>
            <pc:sldMk cId="2888868994" sldId="267"/>
            <ac:spMk id="7" creationId="{00000000-0000-0000-0000-000000000000}"/>
          </ac:spMkLst>
        </pc:spChg>
        <pc:spChg chg="mod">
          <ac:chgData name="Dan Clark" userId="S::dan.clark@sd6.bc.ca::38649e96-6267-4896-b3b3-0a9dba0f212f" providerId="AD" clId="Web-{7D348B8B-ECCB-47C7-AD5E-8B08788D7724}" dt="2022-09-09T03:15:04.971" v="168" actId="20577"/>
          <ac:spMkLst>
            <pc:docMk/>
            <pc:sldMk cId="2888868994" sldId="267"/>
            <ac:spMk id="8" creationId="{00000000-0000-0000-0000-000000000000}"/>
          </ac:spMkLst>
        </pc:spChg>
      </pc:sldChg>
      <pc:sldChg chg="modSp">
        <pc:chgData name="Dan Clark" userId="S::dan.clark@sd6.bc.ca::38649e96-6267-4896-b3b3-0a9dba0f212f" providerId="AD" clId="Web-{7D348B8B-ECCB-47C7-AD5E-8B08788D7724}" dt="2022-09-09T03:18:25.146" v="248" actId="20577"/>
        <pc:sldMkLst>
          <pc:docMk/>
          <pc:sldMk cId="580422496" sldId="271"/>
        </pc:sldMkLst>
        <pc:spChg chg="mod">
          <ac:chgData name="Dan Clark" userId="S::dan.clark@sd6.bc.ca::38649e96-6267-4896-b3b3-0a9dba0f212f" providerId="AD" clId="Web-{7D348B8B-ECCB-47C7-AD5E-8B08788D7724}" dt="2022-09-09T03:16:42.410" v="197" actId="20577"/>
          <ac:spMkLst>
            <pc:docMk/>
            <pc:sldMk cId="580422496" sldId="271"/>
            <ac:spMk id="8" creationId="{00000000-0000-0000-0000-000000000000}"/>
          </ac:spMkLst>
        </pc:spChg>
        <pc:spChg chg="mod">
          <ac:chgData name="Dan Clark" userId="S::dan.clark@sd6.bc.ca::38649e96-6267-4896-b3b3-0a9dba0f212f" providerId="AD" clId="Web-{7D348B8B-ECCB-47C7-AD5E-8B08788D7724}" dt="2022-09-09T03:18:25.146" v="248" actId="20577"/>
          <ac:spMkLst>
            <pc:docMk/>
            <pc:sldMk cId="580422496" sldId="271"/>
            <ac:spMk id="9" creationId="{00000000-0000-0000-0000-000000000000}"/>
          </ac:spMkLst>
        </pc:spChg>
        <pc:spChg chg="mod">
          <ac:chgData name="Dan Clark" userId="S::dan.clark@sd6.bc.ca::38649e96-6267-4896-b3b3-0a9dba0f212f" providerId="AD" clId="Web-{7D348B8B-ECCB-47C7-AD5E-8B08788D7724}" dt="2022-09-09T03:16:27.035" v="193" actId="20577"/>
          <ac:spMkLst>
            <pc:docMk/>
            <pc:sldMk cId="580422496" sldId="271"/>
            <ac:spMk id="10" creationId="{00000000-0000-0000-0000-000000000000}"/>
          </ac:spMkLst>
        </pc:spChg>
      </pc:sldChg>
      <pc:sldChg chg="modSp">
        <pc:chgData name="Dan Clark" userId="S::dan.clark@sd6.bc.ca::38649e96-6267-4896-b3b3-0a9dba0f212f" providerId="AD" clId="Web-{7D348B8B-ECCB-47C7-AD5E-8B08788D7724}" dt="2022-09-09T03:02:32.523" v="55" actId="20577"/>
        <pc:sldMkLst>
          <pc:docMk/>
          <pc:sldMk cId="3044251369" sldId="275"/>
        </pc:sldMkLst>
        <pc:spChg chg="mod">
          <ac:chgData name="Dan Clark" userId="S::dan.clark@sd6.bc.ca::38649e96-6267-4896-b3b3-0a9dba0f212f" providerId="AD" clId="Web-{7D348B8B-ECCB-47C7-AD5E-8B08788D7724}" dt="2022-09-09T03:02:32.523" v="55" actId="20577"/>
          <ac:spMkLst>
            <pc:docMk/>
            <pc:sldMk cId="3044251369" sldId="275"/>
            <ac:spMk id="10" creationId="{00000000-0000-0000-0000-000000000000}"/>
          </ac:spMkLst>
        </pc:spChg>
      </pc:sldChg>
    </pc:docChg>
  </pc:docChgLst>
  <pc:docChgLst>
    <pc:chgData name="Dan Clark" userId="S::dan.clark@sd6.bc.ca::38649e96-6267-4896-b3b3-0a9dba0f212f" providerId="AD" clId="Web-{C2953165-B1E0-4F2E-A489-7F2A437E69CA}"/>
    <pc:docChg chg="modSld">
      <pc:chgData name="Dan Clark" userId="S::dan.clark@sd6.bc.ca::38649e96-6267-4896-b3b3-0a9dba0f212f" providerId="AD" clId="Web-{C2953165-B1E0-4F2E-A489-7F2A437E69CA}" dt="2022-09-09T13:31:15.197" v="4" actId="20577"/>
      <pc:docMkLst>
        <pc:docMk/>
      </pc:docMkLst>
      <pc:sldChg chg="modSp">
        <pc:chgData name="Dan Clark" userId="S::dan.clark@sd6.bc.ca::38649e96-6267-4896-b3b3-0a9dba0f212f" providerId="AD" clId="Web-{C2953165-B1E0-4F2E-A489-7F2A437E69CA}" dt="2022-09-09T13:31:15.197" v="4" actId="20577"/>
        <pc:sldMkLst>
          <pc:docMk/>
          <pc:sldMk cId="374779612" sldId="258"/>
        </pc:sldMkLst>
        <pc:spChg chg="mod">
          <ac:chgData name="Dan Clark" userId="S::dan.clark@sd6.bc.ca::38649e96-6267-4896-b3b3-0a9dba0f212f" providerId="AD" clId="Web-{C2953165-B1E0-4F2E-A489-7F2A437E69CA}" dt="2022-09-09T13:31:15.197" v="4" actId="20577"/>
          <ac:spMkLst>
            <pc:docMk/>
            <pc:sldMk cId="374779612" sldId="258"/>
            <ac:spMk id="5" creationId="{00000000-0000-0000-0000-000000000000}"/>
          </ac:spMkLst>
        </pc:spChg>
      </pc:sldChg>
    </pc:docChg>
  </pc:docChgLst>
  <pc:docChgLst>
    <pc:chgData name="Dan Clark" userId="S::dan.clark@sd6.bc.ca::38649e96-6267-4896-b3b3-0a9dba0f212f" providerId="AD" clId="Web-{9AF13FA3-C8BA-4C49-8FDE-6E04BC948BE4}"/>
    <pc:docChg chg="modSld">
      <pc:chgData name="Dan Clark" userId="S::dan.clark@sd6.bc.ca::38649e96-6267-4896-b3b3-0a9dba0f212f" providerId="AD" clId="Web-{9AF13FA3-C8BA-4C49-8FDE-6E04BC948BE4}" dt="2022-09-06T16:30:23.528" v="1" actId="20577"/>
      <pc:docMkLst>
        <pc:docMk/>
      </pc:docMkLst>
      <pc:sldChg chg="modSp">
        <pc:chgData name="Dan Clark" userId="S::dan.clark@sd6.bc.ca::38649e96-6267-4896-b3b3-0a9dba0f212f" providerId="AD" clId="Web-{9AF13FA3-C8BA-4C49-8FDE-6E04BC948BE4}" dt="2022-09-06T16:30:23.528" v="1" actId="20577"/>
        <pc:sldMkLst>
          <pc:docMk/>
          <pc:sldMk cId="374779612" sldId="258"/>
        </pc:sldMkLst>
        <pc:spChg chg="mod">
          <ac:chgData name="Dan Clark" userId="S::dan.clark@sd6.bc.ca::38649e96-6267-4896-b3b3-0a9dba0f212f" providerId="AD" clId="Web-{9AF13FA3-C8BA-4C49-8FDE-6E04BC948BE4}" dt="2022-09-06T16:30:23.528" v="1" actId="20577"/>
          <ac:spMkLst>
            <pc:docMk/>
            <pc:sldMk cId="374779612" sldId="258"/>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d6-my.sharepoint.com/personal/michelle_iacobucci_sd6_bc_ca/Documents/School%20Success%20Plan/data/SEL%20-%20where%20are%20we%20noticing%20unexpected%20behaviors_&#160;(1-1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ichelle.iacobucci\Desktop\Copy%20of%20May%2031%20Pivots%20V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ichelle.iacobucci\Desktop\Copy%20of%20May%2031%20Pivots%20V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ichelle.iacobucci\Desktop\Copy%20of%20May%2031%20Pivots%20V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ichelle.iacobucci\Desktop\Copy%20of%20May%2031%20Pivots%20V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ichelle.iacobucci\Desktop\Copy%20of%20May%2031%20Pivots%20V3.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https://sd6-my.sharepoint.com/personal/michelle_iacobucci_sd6_bc_ca/Documents/School%20Success%20Plan/data/SEL%20-%20where%20are%20we%20noticing%20unexpected%20behaviors_&#160;(1-1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chelle.iacobucci\Desktop\Copy%20of%20May%2031%20Pivots%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chelle.iacobucci\Desktop\Copy%20of%20May%2031%20Pivots%20V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chelle.iacobucci\Desktop\Copy%20of%20May%2031%20Pivots%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ichelle.iacobucci\Desktop\Copy%20of%20May%2031%20Pivots%20V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ichelle.iacobucci\Desktop\Copy%20of%20May%2031%20Pivots%20V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ichelle.iacobucci\Desktop\Copy%20of%20May%2031%20Pivots%20V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ichelle.iacobucci\Desktop\Copy%20of%20May%2031%20Pivots%20V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What staff are noticing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C98-4552-9741-076E201FFD2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C98-4552-9741-076E201FFD2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C98-4552-9741-076E201FFD2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C98-4552-9741-076E201FFD2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C98-4552-9741-076E201FFD28}"/>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C98-4552-9741-076E201FFD2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Sheet2!$A$1:$F$1</c:f>
              <c:strCache>
                <c:ptCount val="6"/>
                <c:pt idx="0">
                  <c:v>Washroom</c:v>
                </c:pt>
                <c:pt idx="1">
                  <c:v>Playground</c:v>
                </c:pt>
                <c:pt idx="2">
                  <c:v>Hallway </c:v>
                </c:pt>
                <c:pt idx="3">
                  <c:v>Gym</c:v>
                </c:pt>
                <c:pt idx="4">
                  <c:v>Classroom</c:v>
                </c:pt>
                <c:pt idx="5">
                  <c:v>Library</c:v>
                </c:pt>
              </c:strCache>
            </c:strRef>
          </c:cat>
          <c:val>
            <c:numRef>
              <c:f>Sheet2!$A$2:$F$2</c:f>
              <c:numCache>
                <c:formatCode>0%</c:formatCode>
                <c:ptCount val="6"/>
                <c:pt idx="0">
                  <c:v>0.36</c:v>
                </c:pt>
                <c:pt idx="1">
                  <c:v>0.43</c:v>
                </c:pt>
                <c:pt idx="2">
                  <c:v>7.0000000000000007E-2</c:v>
                </c:pt>
                <c:pt idx="3">
                  <c:v>7.0000000000000007E-2</c:v>
                </c:pt>
                <c:pt idx="4">
                  <c:v>7.0000000000000007E-2</c:v>
                </c:pt>
                <c:pt idx="5">
                  <c:v>0</c:v>
                </c:pt>
              </c:numCache>
            </c:numRef>
          </c:val>
          <c:extLst>
            <c:ext xmlns:c16="http://schemas.microsoft.com/office/drawing/2014/chart" uri="{C3380CC4-5D6E-409C-BE32-E72D297353CC}">
              <c16:uniqueId val="{0000000C-7C98-4552-9741-076E201FFD2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May 31 Pivots V3.xlsx]Sheet2!PivotTable20</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Non-Indigenous learners Reading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pivotFmt>
      <c:pivotFmt>
        <c:idx val="5"/>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Sheet2!$B$3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F5A-4A8D-9FBC-0C2C14AA38C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F5A-4A8D-9FBC-0C2C14AA38C8}"/>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F5A-4A8D-9FBC-0C2C14AA38C8}"/>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Sheet2!$A$4:$A$6</c:f>
              <c:strCache>
                <c:ptCount val="3"/>
                <c:pt idx="0">
                  <c:v>1</c:v>
                </c:pt>
                <c:pt idx="1">
                  <c:v>2</c:v>
                </c:pt>
                <c:pt idx="2">
                  <c:v>3</c:v>
                </c:pt>
              </c:strCache>
            </c:strRef>
          </c:cat>
          <c:val>
            <c:numRef>
              <c:f>Sheet2!$B$4:$B$6</c:f>
              <c:numCache>
                <c:formatCode>General</c:formatCode>
                <c:ptCount val="3"/>
                <c:pt idx="0">
                  <c:v>10</c:v>
                </c:pt>
                <c:pt idx="1">
                  <c:v>9</c:v>
                </c:pt>
                <c:pt idx="2">
                  <c:v>48</c:v>
                </c:pt>
              </c:numCache>
            </c:numRef>
          </c:val>
          <c:extLst>
            <c:ext xmlns:c16="http://schemas.microsoft.com/office/drawing/2014/chart" uri="{C3380CC4-5D6E-409C-BE32-E72D297353CC}">
              <c16:uniqueId val="{00000006-7F5A-4A8D-9FBC-0C2C14AA38C8}"/>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May 31 Pivots V2.xlsx]Sheet4!PivotTable5</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Indigenous learners - Writing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dLbl>
          <c:idx val="0"/>
          <c:layout>
            <c:manualLayout>
              <c:x val="-3.2096456692913389E-2"/>
              <c:y val="9.1624744823563725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2"/>
          </a:solidFill>
          <a:ln>
            <a:noFill/>
          </a:ln>
          <a:effectLst>
            <a:outerShdw blurRad="254000" sx="102000" sy="102000" algn="ctr" rotWithShape="0">
              <a:prstClr val="black">
                <a:alpha val="20000"/>
              </a:prstClr>
            </a:outerShdw>
          </a:effectLst>
          <a:sp3d/>
        </c:spPr>
        <c:dLbl>
          <c:idx val="0"/>
          <c:layout>
            <c:manualLayout>
              <c:x val="-6.6714785651793521E-2"/>
              <c:y val="0.107493802857976"/>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4"/>
          </a:solidFill>
          <a:ln>
            <a:noFill/>
          </a:ln>
          <a:effectLst>
            <a:outerShdw blurRad="254000" sx="102000" sy="102000" algn="ctr" rotWithShape="0">
              <a:prstClr val="black">
                <a:alpha val="20000"/>
              </a:prstClr>
            </a:outerShdw>
          </a:effectLst>
          <a:sp3d/>
        </c:spPr>
        <c:dLbl>
          <c:idx val="0"/>
          <c:layout>
            <c:manualLayout>
              <c:x val="7.8949912510936082E-2"/>
              <c:y val="0.10519466316710407"/>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a:sp3d/>
        </c:spPr>
        <c:dLbl>
          <c:idx val="0"/>
          <c:layout>
            <c:manualLayout>
              <c:x val="-3.2096456692913389E-2"/>
              <c:y val="9.1624744823563725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dLbl>
          <c:idx val="0"/>
          <c:layout>
            <c:manualLayout>
              <c:x val="-6.6714785651793521E-2"/>
              <c:y val="0.107493802857976"/>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dLbl>
          <c:idx val="0"/>
          <c:layout>
            <c:manualLayout>
              <c:x val="7.8949912510936082E-2"/>
              <c:y val="0.10519466316710407"/>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a:outerShdw blurRad="254000" sx="102000" sy="102000" algn="ctr" rotWithShape="0">
              <a:prstClr val="black">
                <a:alpha val="20000"/>
              </a:prstClr>
            </a:outerShdw>
          </a:effectLst>
          <a:sp3d/>
        </c:spPr>
        <c:dLbl>
          <c:idx val="0"/>
          <c:layout>
            <c:manualLayout>
              <c:x val="-3.2096456692913389E-2"/>
              <c:y val="9.1624744823563725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a:outerShdw blurRad="254000" sx="102000" sy="102000" algn="ctr" rotWithShape="0">
              <a:prstClr val="black">
                <a:alpha val="20000"/>
              </a:prstClr>
            </a:outerShdw>
          </a:effectLst>
          <a:sp3d/>
        </c:spPr>
        <c:dLbl>
          <c:idx val="0"/>
          <c:layout>
            <c:manualLayout>
              <c:x val="-6.6714785651793521E-2"/>
              <c:y val="0.107493802857976"/>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a:outerShdw blurRad="254000" sx="102000" sy="102000" algn="ctr" rotWithShape="0">
              <a:prstClr val="black">
                <a:alpha val="20000"/>
              </a:prstClr>
            </a:outerShdw>
          </a:effectLst>
          <a:sp3d/>
        </c:spPr>
      </c:pivotFmt>
      <c:pivotFmt>
        <c:idx val="13"/>
        <c:spPr>
          <a:solidFill>
            <a:schemeClr val="accent1"/>
          </a:solidFill>
          <a:ln>
            <a:noFill/>
          </a:ln>
          <a:effectLst>
            <a:outerShdw blurRad="254000" sx="102000" sy="102000" algn="ctr" rotWithShape="0">
              <a:prstClr val="black">
                <a:alpha val="20000"/>
              </a:prstClr>
            </a:outerShdw>
          </a:effectLst>
          <a:sp3d/>
        </c:spPr>
        <c:dLbl>
          <c:idx val="0"/>
          <c:layout>
            <c:manualLayout>
              <c:x val="7.8949912510936082E-2"/>
              <c:y val="0.10519466316710407"/>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Sheet4!$B$3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D17-4A00-8F6B-DA6734FF529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D17-4A00-8F6B-DA6734FF529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D17-4A00-8F6B-DA6734FF5297}"/>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D17-4A00-8F6B-DA6734FF5297}"/>
              </c:ext>
            </c:extLst>
          </c:dPt>
          <c:dLbls>
            <c:dLbl>
              <c:idx val="0"/>
              <c:layout>
                <c:manualLayout>
                  <c:x val="-3.2096456692913389E-2"/>
                  <c:y val="9.162474482356372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D17-4A00-8F6B-DA6734FF5297}"/>
                </c:ext>
              </c:extLst>
            </c:dLbl>
            <c:dLbl>
              <c:idx val="1"/>
              <c:layout>
                <c:manualLayout>
                  <c:x val="-6.6714785651793521E-2"/>
                  <c:y val="0.10749380285797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D17-4A00-8F6B-DA6734FF5297}"/>
                </c:ext>
              </c:extLst>
            </c:dLbl>
            <c:dLbl>
              <c:idx val="3"/>
              <c:layout>
                <c:manualLayout>
                  <c:x val="7.8949912510936082E-2"/>
                  <c:y val="0.1051946631671040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D17-4A00-8F6B-DA6734FF5297}"/>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Sheet4!$A$4:$A$7</c:f>
              <c:strCache>
                <c:ptCount val="4"/>
                <c:pt idx="0">
                  <c:v>1</c:v>
                </c:pt>
                <c:pt idx="1">
                  <c:v>2.5</c:v>
                </c:pt>
                <c:pt idx="2">
                  <c:v>3</c:v>
                </c:pt>
                <c:pt idx="3">
                  <c:v>4</c:v>
                </c:pt>
              </c:strCache>
            </c:strRef>
          </c:cat>
          <c:val>
            <c:numRef>
              <c:f>Sheet4!$B$4:$B$7</c:f>
              <c:numCache>
                <c:formatCode>General</c:formatCode>
                <c:ptCount val="4"/>
                <c:pt idx="0">
                  <c:v>1</c:v>
                </c:pt>
                <c:pt idx="1">
                  <c:v>2</c:v>
                </c:pt>
                <c:pt idx="2">
                  <c:v>9</c:v>
                </c:pt>
                <c:pt idx="3">
                  <c:v>2</c:v>
                </c:pt>
              </c:numCache>
            </c:numRef>
          </c:val>
          <c:extLst>
            <c:ext xmlns:c16="http://schemas.microsoft.com/office/drawing/2014/chart" uri="{C3380CC4-5D6E-409C-BE32-E72D297353CC}">
              <c16:uniqueId val="{00000008-6D17-4A00-8F6B-DA6734FF5297}"/>
            </c:ext>
          </c:extLst>
        </c:ser>
        <c:dLbls>
          <c:dLblPos val="ctr"/>
          <c:showLegendKey val="0"/>
          <c:showVal val="1"/>
          <c:showCatName val="0"/>
          <c:showSerName val="0"/>
          <c:showPercent val="0"/>
          <c:showBubbleSize val="0"/>
          <c:showLeaderLines val="0"/>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May 31 Pivots V3.xlsx]Sheet4!PivotTable30</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Non-Indigenous Learners Writing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dLbl>
          <c:idx val="0"/>
          <c:layout>
            <c:manualLayout>
              <c:x val="-2.1408136482939683E-2"/>
              <c:y val="6.615449110527854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2"/>
          </a:solidFill>
          <a:ln>
            <a:noFill/>
          </a:ln>
          <a:effectLst>
            <a:outerShdw blurRad="254000" sx="102000" sy="102000" algn="ctr" rotWithShape="0">
              <a:prstClr val="black">
                <a:alpha val="20000"/>
              </a:prstClr>
            </a:outerShdw>
          </a:effectLst>
          <a:sp3d/>
        </c:spPr>
        <c:dLbl>
          <c:idx val="0"/>
          <c:layout>
            <c:manualLayout>
              <c:x val="-7.2682852143482066E-2"/>
              <c:y val="0.1189916885389326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254000" sx="102000" sy="102000" algn="ctr" rotWithShape="0">
              <a:prstClr val="black">
                <a:alpha val="20000"/>
              </a:prstClr>
            </a:outerShdw>
          </a:effectLst>
          <a:sp3d/>
        </c:spPr>
        <c:dLbl>
          <c:idx val="0"/>
          <c:layout>
            <c:manualLayout>
              <c:x val="-2.1408136482939683E-2"/>
              <c:y val="6.615449110527854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a:sp3d/>
        </c:spPr>
        <c:dLbl>
          <c:idx val="0"/>
          <c:layout>
            <c:manualLayout>
              <c:x val="-7.2682852143482066E-2"/>
              <c:y val="0.1189916885389326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pivotFmt>
      <c:pivotFmt>
        <c:idx val="9"/>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a:outerShdw blurRad="254000" sx="102000" sy="102000" algn="ctr" rotWithShape="0">
              <a:prstClr val="black">
                <a:alpha val="20000"/>
              </a:prstClr>
            </a:outerShdw>
          </a:effectLst>
          <a:sp3d/>
        </c:spPr>
        <c:dLbl>
          <c:idx val="0"/>
          <c:layout>
            <c:manualLayout>
              <c:x val="-2.1408136482939683E-2"/>
              <c:y val="6.615449110527854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a:outerShdw blurRad="254000" sx="102000" sy="102000" algn="ctr" rotWithShape="0">
              <a:prstClr val="black">
                <a:alpha val="20000"/>
              </a:prstClr>
            </a:outerShdw>
          </a:effectLst>
          <a:sp3d/>
        </c:spPr>
        <c:dLbl>
          <c:idx val="0"/>
          <c:layout>
            <c:manualLayout>
              <c:x val="-7.2682852143482066E-2"/>
              <c:y val="0.1189916885389326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a:outerShdw blurRad="254000" sx="102000" sy="102000" algn="ctr" rotWithShape="0">
              <a:prstClr val="black">
                <a:alpha val="20000"/>
              </a:prstClr>
            </a:outerShdw>
          </a:effectLst>
          <a:sp3d/>
        </c:spPr>
      </c:pivotFmt>
      <c:pivotFmt>
        <c:idx val="13"/>
        <c:spPr>
          <a:solidFill>
            <a:schemeClr val="accent1"/>
          </a:solidFill>
          <a:ln>
            <a:noFill/>
          </a:ln>
          <a:effectLst>
            <a:outerShdw blurRad="254000" sx="102000" sy="102000" algn="ctr" rotWithShape="0">
              <a:prstClr val="black">
                <a:alpha val="20000"/>
              </a:prstClr>
            </a:outerShdw>
          </a:effectLst>
          <a:sp3d/>
        </c:spPr>
      </c:pivotFmt>
      <c:pivotFmt>
        <c:idx val="14"/>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Sheet4!$B$3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ECB-4A7A-9112-509B53EB1956}"/>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ECB-4A7A-9112-509B53EB1956}"/>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ECB-4A7A-9112-509B53EB1956}"/>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ECB-4A7A-9112-509B53EB1956}"/>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ECB-4A7A-9112-509B53EB1956}"/>
              </c:ext>
            </c:extLst>
          </c:dPt>
          <c:dLbls>
            <c:dLbl>
              <c:idx val="0"/>
              <c:layout>
                <c:manualLayout>
                  <c:x val="-2.1408136482939683E-2"/>
                  <c:y val="6.615449110527854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ECB-4A7A-9112-509B53EB1956}"/>
                </c:ext>
              </c:extLst>
            </c:dLbl>
            <c:dLbl>
              <c:idx val="1"/>
              <c:layout>
                <c:manualLayout>
                  <c:x val="-7.2682852143482066E-2"/>
                  <c:y val="0.1189916885389326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ECB-4A7A-9112-509B53EB1956}"/>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Sheet4!$A$4:$A$8</c:f>
              <c:strCache>
                <c:ptCount val="5"/>
                <c:pt idx="0">
                  <c:v>1</c:v>
                </c:pt>
                <c:pt idx="1">
                  <c:v>2</c:v>
                </c:pt>
                <c:pt idx="2">
                  <c:v>2.5</c:v>
                </c:pt>
                <c:pt idx="3">
                  <c:v>3</c:v>
                </c:pt>
                <c:pt idx="4">
                  <c:v>4</c:v>
                </c:pt>
              </c:strCache>
            </c:strRef>
          </c:cat>
          <c:val>
            <c:numRef>
              <c:f>Sheet4!$B$4:$B$8</c:f>
              <c:numCache>
                <c:formatCode>General</c:formatCode>
                <c:ptCount val="5"/>
                <c:pt idx="0">
                  <c:v>3</c:v>
                </c:pt>
                <c:pt idx="1">
                  <c:v>7</c:v>
                </c:pt>
                <c:pt idx="2">
                  <c:v>13</c:v>
                </c:pt>
                <c:pt idx="3">
                  <c:v>29</c:v>
                </c:pt>
                <c:pt idx="4">
                  <c:v>15</c:v>
                </c:pt>
              </c:numCache>
            </c:numRef>
          </c:val>
          <c:extLst>
            <c:ext xmlns:c16="http://schemas.microsoft.com/office/drawing/2014/chart" uri="{C3380CC4-5D6E-409C-BE32-E72D297353CC}">
              <c16:uniqueId val="{0000000A-0ECB-4A7A-9112-509B53EB1956}"/>
            </c:ext>
          </c:extLst>
        </c:ser>
        <c:dLbls>
          <c:dLblPos val="ctr"/>
          <c:showLegendKey val="0"/>
          <c:showVal val="1"/>
          <c:showCatName val="0"/>
          <c:showSerName val="0"/>
          <c:showPercent val="0"/>
          <c:showBubbleSize val="0"/>
          <c:showLeaderLines val="0"/>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May 31 Pivots V2.xlsx]Sheet6!PivotTable10</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Indigenous learners Numeracy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pivotFmt>
      <c:pivotFmt>
        <c:idx val="5"/>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Sheet6!$B$3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7F9-4D49-BAD7-A67615EB251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7F9-4D49-BAD7-A67615EB251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7F9-4D49-BAD7-A67615EB251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Sheet6!$A$4:$A$6</c:f>
              <c:strCache>
                <c:ptCount val="3"/>
                <c:pt idx="0">
                  <c:v>1</c:v>
                </c:pt>
                <c:pt idx="1">
                  <c:v>2</c:v>
                </c:pt>
                <c:pt idx="2">
                  <c:v>3</c:v>
                </c:pt>
              </c:strCache>
            </c:strRef>
          </c:cat>
          <c:val>
            <c:numRef>
              <c:f>Sheet6!$B$4:$B$6</c:f>
              <c:numCache>
                <c:formatCode>General</c:formatCode>
                <c:ptCount val="3"/>
                <c:pt idx="0">
                  <c:v>1</c:v>
                </c:pt>
                <c:pt idx="1">
                  <c:v>2</c:v>
                </c:pt>
                <c:pt idx="2">
                  <c:v>11</c:v>
                </c:pt>
              </c:numCache>
            </c:numRef>
          </c:val>
          <c:extLst>
            <c:ext xmlns:c16="http://schemas.microsoft.com/office/drawing/2014/chart" uri="{C3380CC4-5D6E-409C-BE32-E72D297353CC}">
              <c16:uniqueId val="{00000006-77F9-4D49-BAD7-A67615EB251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May 31 Pivots V3.xlsx]Sheet3!PivotTable25</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Non-Indigenous Learners Numeracy</a:t>
            </a:r>
          </a:p>
        </c:rich>
      </c:tx>
      <c:layout>
        <c:manualLayout>
          <c:xMode val="edge"/>
          <c:yMode val="edge"/>
          <c:x val="0.16525108074725953"/>
          <c:y val="1.751185497426308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pivotFmt>
      <c:pivotFmt>
        <c:idx val="5"/>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E94-4E76-8F64-B177F16B45D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E94-4E76-8F64-B177F16B45DC}"/>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E94-4E76-8F64-B177F16B45DC}"/>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Sheet3!$A$4:$A$6</c:f>
              <c:strCache>
                <c:ptCount val="3"/>
                <c:pt idx="0">
                  <c:v>1</c:v>
                </c:pt>
                <c:pt idx="1">
                  <c:v>2</c:v>
                </c:pt>
                <c:pt idx="2">
                  <c:v>3</c:v>
                </c:pt>
              </c:strCache>
            </c:strRef>
          </c:cat>
          <c:val>
            <c:numRef>
              <c:f>Sheet3!$B$4:$B$6</c:f>
              <c:numCache>
                <c:formatCode>General</c:formatCode>
                <c:ptCount val="3"/>
                <c:pt idx="0">
                  <c:v>6</c:v>
                </c:pt>
                <c:pt idx="1">
                  <c:v>16</c:v>
                </c:pt>
                <c:pt idx="2">
                  <c:v>80</c:v>
                </c:pt>
              </c:numCache>
            </c:numRef>
          </c:val>
          <c:extLst>
            <c:ext xmlns:c16="http://schemas.microsoft.com/office/drawing/2014/chart" uri="{C3380CC4-5D6E-409C-BE32-E72D297353CC}">
              <c16:uniqueId val="{00000006-3E94-4E76-8F64-B177F16B45DC}"/>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What students are noticing.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FE8-48FD-9A7D-494E99CEE0E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FE8-48FD-9A7D-494E99CEE0E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FE8-48FD-9A7D-494E99CEE0E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FE8-48FD-9A7D-494E99CEE0E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FE8-48FD-9A7D-494E99CEE0EA}"/>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FE8-48FD-9A7D-494E99CEE0E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Sheet2!$A$21:$F$21</c:f>
              <c:strCache>
                <c:ptCount val="6"/>
                <c:pt idx="0">
                  <c:v>Washroom</c:v>
                </c:pt>
                <c:pt idx="1">
                  <c:v>Playground</c:v>
                </c:pt>
                <c:pt idx="2">
                  <c:v>Hallway </c:v>
                </c:pt>
                <c:pt idx="3">
                  <c:v>Gym</c:v>
                </c:pt>
                <c:pt idx="4">
                  <c:v>Classroom</c:v>
                </c:pt>
                <c:pt idx="5">
                  <c:v>Library</c:v>
                </c:pt>
              </c:strCache>
            </c:strRef>
          </c:cat>
          <c:val>
            <c:numRef>
              <c:f>Sheet2!$A$22:$F$22</c:f>
              <c:numCache>
                <c:formatCode>0%</c:formatCode>
                <c:ptCount val="6"/>
                <c:pt idx="0">
                  <c:v>0.27</c:v>
                </c:pt>
                <c:pt idx="1">
                  <c:v>0.18</c:v>
                </c:pt>
                <c:pt idx="2">
                  <c:v>0.17</c:v>
                </c:pt>
                <c:pt idx="3">
                  <c:v>0.09</c:v>
                </c:pt>
                <c:pt idx="4">
                  <c:v>0.18</c:v>
                </c:pt>
                <c:pt idx="5">
                  <c:v>0.11</c:v>
                </c:pt>
              </c:numCache>
            </c:numRef>
          </c:val>
          <c:extLst>
            <c:ext xmlns:c16="http://schemas.microsoft.com/office/drawing/2014/chart" uri="{C3380CC4-5D6E-409C-BE32-E72D297353CC}">
              <c16:uniqueId val="{0000000C-CFE8-48FD-9A7D-494E99CEE0EA}"/>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May 31 Pivots V2.xlsx]Sheet8!PivotTable15</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Indigenous learners Reading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pivotFmt>
      <c:pivotFmt>
        <c:idx val="5"/>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Sheet8!$B$3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CFD-4302-80B3-394C1EA58E8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CFD-4302-80B3-394C1EA58E8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CFD-4302-80B3-394C1EA58E8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Sheet8!$A$4:$A$6</c:f>
              <c:strCache>
                <c:ptCount val="3"/>
                <c:pt idx="0">
                  <c:v>1</c:v>
                </c:pt>
                <c:pt idx="1">
                  <c:v>2</c:v>
                </c:pt>
                <c:pt idx="2">
                  <c:v>3</c:v>
                </c:pt>
              </c:strCache>
            </c:strRef>
          </c:cat>
          <c:val>
            <c:numRef>
              <c:f>Sheet8!$B$4:$B$6</c:f>
              <c:numCache>
                <c:formatCode>General</c:formatCode>
                <c:ptCount val="3"/>
                <c:pt idx="0">
                  <c:v>4</c:v>
                </c:pt>
                <c:pt idx="1">
                  <c:v>2</c:v>
                </c:pt>
                <c:pt idx="2">
                  <c:v>8</c:v>
                </c:pt>
              </c:numCache>
            </c:numRef>
          </c:val>
          <c:extLst>
            <c:ext xmlns:c16="http://schemas.microsoft.com/office/drawing/2014/chart" uri="{C3380CC4-5D6E-409C-BE32-E72D297353CC}">
              <c16:uniqueId val="{00000006-2CFD-4302-80B3-394C1EA58E8E}"/>
            </c:ext>
          </c:extLst>
        </c:ser>
        <c:dLbls>
          <c:dLblPos val="ctr"/>
          <c:showLegendKey val="0"/>
          <c:showVal val="1"/>
          <c:showCatName val="0"/>
          <c:showSerName val="0"/>
          <c:showPercent val="0"/>
          <c:showBubbleSize val="0"/>
          <c:showLeaderLines val="0"/>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May 31 Pivots V3.xlsx]Sheet2!PivotTable20</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Non-Indigenous learners Reading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pivotFmt>
      <c:pivotFmt>
        <c:idx val="5"/>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Sheet2!$B$3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F5A-4A8D-9FBC-0C2C14AA38C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F5A-4A8D-9FBC-0C2C14AA38C8}"/>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F5A-4A8D-9FBC-0C2C14AA38C8}"/>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Sheet2!$A$4:$A$6</c:f>
              <c:strCache>
                <c:ptCount val="3"/>
                <c:pt idx="0">
                  <c:v>1</c:v>
                </c:pt>
                <c:pt idx="1">
                  <c:v>2</c:v>
                </c:pt>
                <c:pt idx="2">
                  <c:v>3</c:v>
                </c:pt>
              </c:strCache>
            </c:strRef>
          </c:cat>
          <c:val>
            <c:numRef>
              <c:f>Sheet2!$B$4:$B$6</c:f>
              <c:numCache>
                <c:formatCode>General</c:formatCode>
                <c:ptCount val="3"/>
                <c:pt idx="0">
                  <c:v>10</c:v>
                </c:pt>
                <c:pt idx="1">
                  <c:v>9</c:v>
                </c:pt>
                <c:pt idx="2">
                  <c:v>48</c:v>
                </c:pt>
              </c:numCache>
            </c:numRef>
          </c:val>
          <c:extLst>
            <c:ext xmlns:c16="http://schemas.microsoft.com/office/drawing/2014/chart" uri="{C3380CC4-5D6E-409C-BE32-E72D297353CC}">
              <c16:uniqueId val="{00000006-7F5A-4A8D-9FBC-0C2C14AA38C8}"/>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May 31 Pivots V2.xlsx]Sheet8!PivotTable15</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Indigenous learners Reading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pivotFmt>
      <c:pivotFmt>
        <c:idx val="5"/>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Sheet8!$B$3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CFD-4302-80B3-394C1EA58E8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CFD-4302-80B3-394C1EA58E8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CFD-4302-80B3-394C1EA58E8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Sheet8!$A$4:$A$6</c:f>
              <c:strCache>
                <c:ptCount val="3"/>
                <c:pt idx="0">
                  <c:v>1</c:v>
                </c:pt>
                <c:pt idx="1">
                  <c:v>2</c:v>
                </c:pt>
                <c:pt idx="2">
                  <c:v>3</c:v>
                </c:pt>
              </c:strCache>
            </c:strRef>
          </c:cat>
          <c:val>
            <c:numRef>
              <c:f>Sheet8!$B$4:$B$6</c:f>
              <c:numCache>
                <c:formatCode>General</c:formatCode>
                <c:ptCount val="3"/>
                <c:pt idx="0">
                  <c:v>4</c:v>
                </c:pt>
                <c:pt idx="1">
                  <c:v>2</c:v>
                </c:pt>
                <c:pt idx="2">
                  <c:v>8</c:v>
                </c:pt>
              </c:numCache>
            </c:numRef>
          </c:val>
          <c:extLst>
            <c:ext xmlns:c16="http://schemas.microsoft.com/office/drawing/2014/chart" uri="{C3380CC4-5D6E-409C-BE32-E72D297353CC}">
              <c16:uniqueId val="{00000006-2CFD-4302-80B3-394C1EA58E8E}"/>
            </c:ext>
          </c:extLst>
        </c:ser>
        <c:dLbls>
          <c:dLblPos val="ctr"/>
          <c:showLegendKey val="0"/>
          <c:showVal val="1"/>
          <c:showCatName val="0"/>
          <c:showSerName val="0"/>
          <c:showPercent val="0"/>
          <c:showBubbleSize val="0"/>
          <c:showLeaderLines val="0"/>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May 31 Pivots V3.xlsx]Sheet2!PivotTable20</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Non-Indigenous learners Reading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pivotFmt>
      <c:pivotFmt>
        <c:idx val="5"/>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Sheet2!$B$3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F5A-4A8D-9FBC-0C2C14AA38C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F5A-4A8D-9FBC-0C2C14AA38C8}"/>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F5A-4A8D-9FBC-0C2C14AA38C8}"/>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Sheet2!$A$4:$A$6</c:f>
              <c:strCache>
                <c:ptCount val="3"/>
                <c:pt idx="0">
                  <c:v>1</c:v>
                </c:pt>
                <c:pt idx="1">
                  <c:v>2</c:v>
                </c:pt>
                <c:pt idx="2">
                  <c:v>3</c:v>
                </c:pt>
              </c:strCache>
            </c:strRef>
          </c:cat>
          <c:val>
            <c:numRef>
              <c:f>Sheet2!$B$4:$B$6</c:f>
              <c:numCache>
                <c:formatCode>General</c:formatCode>
                <c:ptCount val="3"/>
                <c:pt idx="0">
                  <c:v>10</c:v>
                </c:pt>
                <c:pt idx="1">
                  <c:v>9</c:v>
                </c:pt>
                <c:pt idx="2">
                  <c:v>48</c:v>
                </c:pt>
              </c:numCache>
            </c:numRef>
          </c:val>
          <c:extLst>
            <c:ext xmlns:c16="http://schemas.microsoft.com/office/drawing/2014/chart" uri="{C3380CC4-5D6E-409C-BE32-E72D297353CC}">
              <c16:uniqueId val="{00000006-7F5A-4A8D-9FBC-0C2C14AA38C8}"/>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May 31 Pivots V2.xlsx]Sheet4!PivotTable5</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Indigenous learners - Writing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dLbl>
          <c:idx val="0"/>
          <c:layout>
            <c:manualLayout>
              <c:x val="-3.2096456692913389E-2"/>
              <c:y val="9.1624744823563725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2"/>
          </a:solidFill>
          <a:ln>
            <a:noFill/>
          </a:ln>
          <a:effectLst>
            <a:outerShdw blurRad="254000" sx="102000" sy="102000" algn="ctr" rotWithShape="0">
              <a:prstClr val="black">
                <a:alpha val="20000"/>
              </a:prstClr>
            </a:outerShdw>
          </a:effectLst>
          <a:sp3d/>
        </c:spPr>
        <c:dLbl>
          <c:idx val="0"/>
          <c:layout>
            <c:manualLayout>
              <c:x val="-6.6714785651793521E-2"/>
              <c:y val="0.107493802857976"/>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4"/>
          </a:solidFill>
          <a:ln>
            <a:noFill/>
          </a:ln>
          <a:effectLst>
            <a:outerShdw blurRad="254000" sx="102000" sy="102000" algn="ctr" rotWithShape="0">
              <a:prstClr val="black">
                <a:alpha val="20000"/>
              </a:prstClr>
            </a:outerShdw>
          </a:effectLst>
          <a:sp3d/>
        </c:spPr>
        <c:dLbl>
          <c:idx val="0"/>
          <c:layout>
            <c:manualLayout>
              <c:x val="7.8949912510936082E-2"/>
              <c:y val="0.10519466316710407"/>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a:sp3d/>
        </c:spPr>
        <c:dLbl>
          <c:idx val="0"/>
          <c:layout>
            <c:manualLayout>
              <c:x val="-3.2096456692913389E-2"/>
              <c:y val="9.1624744823563725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dLbl>
          <c:idx val="0"/>
          <c:layout>
            <c:manualLayout>
              <c:x val="-6.6714785651793521E-2"/>
              <c:y val="0.107493802857976"/>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dLbl>
          <c:idx val="0"/>
          <c:layout>
            <c:manualLayout>
              <c:x val="7.8949912510936082E-2"/>
              <c:y val="0.10519466316710407"/>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a:outerShdw blurRad="254000" sx="102000" sy="102000" algn="ctr" rotWithShape="0">
              <a:prstClr val="black">
                <a:alpha val="20000"/>
              </a:prstClr>
            </a:outerShdw>
          </a:effectLst>
          <a:sp3d/>
        </c:spPr>
        <c:dLbl>
          <c:idx val="0"/>
          <c:layout>
            <c:manualLayout>
              <c:x val="-3.2096456692913389E-2"/>
              <c:y val="9.1624744823563725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a:outerShdw blurRad="254000" sx="102000" sy="102000" algn="ctr" rotWithShape="0">
              <a:prstClr val="black">
                <a:alpha val="20000"/>
              </a:prstClr>
            </a:outerShdw>
          </a:effectLst>
          <a:sp3d/>
        </c:spPr>
        <c:dLbl>
          <c:idx val="0"/>
          <c:layout>
            <c:manualLayout>
              <c:x val="-6.6714785651793521E-2"/>
              <c:y val="0.107493802857976"/>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a:outerShdw blurRad="254000" sx="102000" sy="102000" algn="ctr" rotWithShape="0">
              <a:prstClr val="black">
                <a:alpha val="20000"/>
              </a:prstClr>
            </a:outerShdw>
          </a:effectLst>
          <a:sp3d/>
        </c:spPr>
      </c:pivotFmt>
      <c:pivotFmt>
        <c:idx val="13"/>
        <c:spPr>
          <a:solidFill>
            <a:schemeClr val="accent1"/>
          </a:solidFill>
          <a:ln>
            <a:noFill/>
          </a:ln>
          <a:effectLst>
            <a:outerShdw blurRad="254000" sx="102000" sy="102000" algn="ctr" rotWithShape="0">
              <a:prstClr val="black">
                <a:alpha val="20000"/>
              </a:prstClr>
            </a:outerShdw>
          </a:effectLst>
          <a:sp3d/>
        </c:spPr>
        <c:dLbl>
          <c:idx val="0"/>
          <c:layout>
            <c:manualLayout>
              <c:x val="7.8949912510936082E-2"/>
              <c:y val="0.10519466316710407"/>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Sheet4!$B$3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D17-4A00-8F6B-DA6734FF529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D17-4A00-8F6B-DA6734FF529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D17-4A00-8F6B-DA6734FF5297}"/>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D17-4A00-8F6B-DA6734FF5297}"/>
              </c:ext>
            </c:extLst>
          </c:dPt>
          <c:dLbls>
            <c:dLbl>
              <c:idx val="0"/>
              <c:layout>
                <c:manualLayout>
                  <c:x val="-3.2096456692913389E-2"/>
                  <c:y val="9.162474482356372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D17-4A00-8F6B-DA6734FF5297}"/>
                </c:ext>
              </c:extLst>
            </c:dLbl>
            <c:dLbl>
              <c:idx val="1"/>
              <c:layout>
                <c:manualLayout>
                  <c:x val="-6.6714785651793521E-2"/>
                  <c:y val="0.10749380285797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D17-4A00-8F6B-DA6734FF5297}"/>
                </c:ext>
              </c:extLst>
            </c:dLbl>
            <c:dLbl>
              <c:idx val="3"/>
              <c:layout>
                <c:manualLayout>
                  <c:x val="7.8949912510936082E-2"/>
                  <c:y val="0.1051946631671040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D17-4A00-8F6B-DA6734FF5297}"/>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Sheet4!$A$4:$A$7</c:f>
              <c:strCache>
                <c:ptCount val="4"/>
                <c:pt idx="0">
                  <c:v>1</c:v>
                </c:pt>
                <c:pt idx="1">
                  <c:v>2.5</c:v>
                </c:pt>
                <c:pt idx="2">
                  <c:v>3</c:v>
                </c:pt>
                <c:pt idx="3">
                  <c:v>4</c:v>
                </c:pt>
              </c:strCache>
            </c:strRef>
          </c:cat>
          <c:val>
            <c:numRef>
              <c:f>Sheet4!$B$4:$B$7</c:f>
              <c:numCache>
                <c:formatCode>General</c:formatCode>
                <c:ptCount val="4"/>
                <c:pt idx="0">
                  <c:v>1</c:v>
                </c:pt>
                <c:pt idx="1">
                  <c:v>2</c:v>
                </c:pt>
                <c:pt idx="2">
                  <c:v>9</c:v>
                </c:pt>
                <c:pt idx="3">
                  <c:v>2</c:v>
                </c:pt>
              </c:numCache>
            </c:numRef>
          </c:val>
          <c:extLst>
            <c:ext xmlns:c16="http://schemas.microsoft.com/office/drawing/2014/chart" uri="{C3380CC4-5D6E-409C-BE32-E72D297353CC}">
              <c16:uniqueId val="{00000008-6D17-4A00-8F6B-DA6734FF5297}"/>
            </c:ext>
          </c:extLst>
        </c:ser>
        <c:dLbls>
          <c:dLblPos val="ctr"/>
          <c:showLegendKey val="0"/>
          <c:showVal val="1"/>
          <c:showCatName val="0"/>
          <c:showSerName val="0"/>
          <c:showPercent val="0"/>
          <c:showBubbleSize val="0"/>
          <c:showLeaderLines val="0"/>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May 31 Pivots V3.xlsx]Sheet4!PivotTable30</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Non-Indigenous Learners Writing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dLbl>
          <c:idx val="0"/>
          <c:layout>
            <c:manualLayout>
              <c:x val="-2.1408136482939683E-2"/>
              <c:y val="6.615449110527854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2"/>
          </a:solidFill>
          <a:ln>
            <a:noFill/>
          </a:ln>
          <a:effectLst>
            <a:outerShdw blurRad="254000" sx="102000" sy="102000" algn="ctr" rotWithShape="0">
              <a:prstClr val="black">
                <a:alpha val="20000"/>
              </a:prstClr>
            </a:outerShdw>
          </a:effectLst>
          <a:sp3d/>
        </c:spPr>
        <c:dLbl>
          <c:idx val="0"/>
          <c:layout>
            <c:manualLayout>
              <c:x val="-7.2682852143482066E-2"/>
              <c:y val="0.1189916885389326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254000" sx="102000" sy="102000" algn="ctr" rotWithShape="0">
              <a:prstClr val="black">
                <a:alpha val="20000"/>
              </a:prstClr>
            </a:outerShdw>
          </a:effectLst>
          <a:sp3d/>
        </c:spPr>
        <c:dLbl>
          <c:idx val="0"/>
          <c:layout>
            <c:manualLayout>
              <c:x val="-2.1408136482939683E-2"/>
              <c:y val="6.615449110527854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a:sp3d/>
        </c:spPr>
        <c:dLbl>
          <c:idx val="0"/>
          <c:layout>
            <c:manualLayout>
              <c:x val="-7.2682852143482066E-2"/>
              <c:y val="0.1189916885389326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pivotFmt>
      <c:pivotFmt>
        <c:idx val="9"/>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a:outerShdw blurRad="254000" sx="102000" sy="102000" algn="ctr" rotWithShape="0">
              <a:prstClr val="black">
                <a:alpha val="20000"/>
              </a:prstClr>
            </a:outerShdw>
          </a:effectLst>
          <a:sp3d/>
        </c:spPr>
        <c:dLbl>
          <c:idx val="0"/>
          <c:layout>
            <c:manualLayout>
              <c:x val="-2.1408136482939683E-2"/>
              <c:y val="6.615449110527854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a:outerShdw blurRad="254000" sx="102000" sy="102000" algn="ctr" rotWithShape="0">
              <a:prstClr val="black">
                <a:alpha val="20000"/>
              </a:prstClr>
            </a:outerShdw>
          </a:effectLst>
          <a:sp3d/>
        </c:spPr>
        <c:dLbl>
          <c:idx val="0"/>
          <c:layout>
            <c:manualLayout>
              <c:x val="-7.2682852143482066E-2"/>
              <c:y val="0.1189916885389326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a:outerShdw blurRad="254000" sx="102000" sy="102000" algn="ctr" rotWithShape="0">
              <a:prstClr val="black">
                <a:alpha val="20000"/>
              </a:prstClr>
            </a:outerShdw>
          </a:effectLst>
          <a:sp3d/>
        </c:spPr>
      </c:pivotFmt>
      <c:pivotFmt>
        <c:idx val="13"/>
        <c:spPr>
          <a:solidFill>
            <a:schemeClr val="accent1"/>
          </a:solidFill>
          <a:ln>
            <a:noFill/>
          </a:ln>
          <a:effectLst>
            <a:outerShdw blurRad="254000" sx="102000" sy="102000" algn="ctr" rotWithShape="0">
              <a:prstClr val="black">
                <a:alpha val="20000"/>
              </a:prstClr>
            </a:outerShdw>
          </a:effectLst>
          <a:sp3d/>
        </c:spPr>
      </c:pivotFmt>
      <c:pivotFmt>
        <c:idx val="14"/>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Sheet4!$B$3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ECB-4A7A-9112-509B53EB1956}"/>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ECB-4A7A-9112-509B53EB1956}"/>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ECB-4A7A-9112-509B53EB1956}"/>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ECB-4A7A-9112-509B53EB1956}"/>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ECB-4A7A-9112-509B53EB1956}"/>
              </c:ext>
            </c:extLst>
          </c:dPt>
          <c:dLbls>
            <c:dLbl>
              <c:idx val="0"/>
              <c:layout>
                <c:manualLayout>
                  <c:x val="-2.1408136482939683E-2"/>
                  <c:y val="6.615449110527854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ECB-4A7A-9112-509B53EB1956}"/>
                </c:ext>
              </c:extLst>
            </c:dLbl>
            <c:dLbl>
              <c:idx val="1"/>
              <c:layout>
                <c:manualLayout>
                  <c:x val="-7.2682852143482066E-2"/>
                  <c:y val="0.1189916885389326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ECB-4A7A-9112-509B53EB1956}"/>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Sheet4!$A$4:$A$8</c:f>
              <c:strCache>
                <c:ptCount val="5"/>
                <c:pt idx="0">
                  <c:v>1</c:v>
                </c:pt>
                <c:pt idx="1">
                  <c:v>2</c:v>
                </c:pt>
                <c:pt idx="2">
                  <c:v>2.5</c:v>
                </c:pt>
                <c:pt idx="3">
                  <c:v>3</c:v>
                </c:pt>
                <c:pt idx="4">
                  <c:v>4</c:v>
                </c:pt>
              </c:strCache>
            </c:strRef>
          </c:cat>
          <c:val>
            <c:numRef>
              <c:f>Sheet4!$B$4:$B$8</c:f>
              <c:numCache>
                <c:formatCode>General</c:formatCode>
                <c:ptCount val="5"/>
                <c:pt idx="0">
                  <c:v>3</c:v>
                </c:pt>
                <c:pt idx="1">
                  <c:v>7</c:v>
                </c:pt>
                <c:pt idx="2">
                  <c:v>13</c:v>
                </c:pt>
                <c:pt idx="3">
                  <c:v>29</c:v>
                </c:pt>
                <c:pt idx="4">
                  <c:v>15</c:v>
                </c:pt>
              </c:numCache>
            </c:numRef>
          </c:val>
          <c:extLst>
            <c:ext xmlns:c16="http://schemas.microsoft.com/office/drawing/2014/chart" uri="{C3380CC4-5D6E-409C-BE32-E72D297353CC}">
              <c16:uniqueId val="{0000000A-0ECB-4A7A-9112-509B53EB1956}"/>
            </c:ext>
          </c:extLst>
        </c:ser>
        <c:dLbls>
          <c:dLblPos val="ctr"/>
          <c:showLegendKey val="0"/>
          <c:showVal val="1"/>
          <c:showCatName val="0"/>
          <c:showSerName val="0"/>
          <c:showPercent val="0"/>
          <c:showBubbleSize val="0"/>
          <c:showLeaderLines val="0"/>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May 31 Pivots V2.xlsx]Sheet8!PivotTable15</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Indigenous learners Reading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pivotFmt>
      <c:pivotFmt>
        <c:idx val="5"/>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Sheet8!$B$3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CFD-4302-80B3-394C1EA58E8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CFD-4302-80B3-394C1EA58E8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CFD-4302-80B3-394C1EA58E8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Sheet8!$A$4:$A$6</c:f>
              <c:strCache>
                <c:ptCount val="3"/>
                <c:pt idx="0">
                  <c:v>1</c:v>
                </c:pt>
                <c:pt idx="1">
                  <c:v>2</c:v>
                </c:pt>
                <c:pt idx="2">
                  <c:v>3</c:v>
                </c:pt>
              </c:strCache>
            </c:strRef>
          </c:cat>
          <c:val>
            <c:numRef>
              <c:f>Sheet8!$B$4:$B$6</c:f>
              <c:numCache>
                <c:formatCode>General</c:formatCode>
                <c:ptCount val="3"/>
                <c:pt idx="0">
                  <c:v>4</c:v>
                </c:pt>
                <c:pt idx="1">
                  <c:v>2</c:v>
                </c:pt>
                <c:pt idx="2">
                  <c:v>8</c:v>
                </c:pt>
              </c:numCache>
            </c:numRef>
          </c:val>
          <c:extLst>
            <c:ext xmlns:c16="http://schemas.microsoft.com/office/drawing/2014/chart" uri="{C3380CC4-5D6E-409C-BE32-E72D297353CC}">
              <c16:uniqueId val="{00000006-2CFD-4302-80B3-394C1EA58E8E}"/>
            </c:ext>
          </c:extLst>
        </c:ser>
        <c:dLbls>
          <c:dLblPos val="ctr"/>
          <c:showLegendKey val="0"/>
          <c:showVal val="1"/>
          <c:showCatName val="0"/>
          <c:showSerName val="0"/>
          <c:showPercent val="0"/>
          <c:showBubbleSize val="0"/>
          <c:showLeaderLines val="0"/>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406A7B2-FD66-4E68-AEA6-15B9B1ED5F9F}" type="datetimeFigureOut">
              <a:rPr lang="en-US" smtClean="0"/>
              <a:t>9/9/2022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E2BCF93-80F8-437B-B137-4B10696B8BF4}" type="slidenum">
              <a:rPr lang="en-US" smtClean="0"/>
              <a:t>‹#›</a:t>
            </a:fld>
            <a:endParaRPr lang="en-US"/>
          </a:p>
        </p:txBody>
      </p:sp>
    </p:spTree>
    <p:extLst>
      <p:ext uri="{BB962C8B-B14F-4D97-AF65-F5344CB8AC3E}">
        <p14:creationId xmlns:p14="http://schemas.microsoft.com/office/powerpoint/2010/main" val="25049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EB49-21CA-4F4C-B18E-AC4427FAA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95C26-201F-485B-9BC7-7FDF1FCBD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25C920-1298-4AA4-A796-F8DA4DA30FD6}"/>
              </a:ext>
            </a:extLst>
          </p:cNvPr>
          <p:cNvSpPr>
            <a:spLocks noGrp="1"/>
          </p:cNvSpPr>
          <p:nvPr>
            <p:ph type="dt" sz="half" idx="10"/>
          </p:nvPr>
        </p:nvSpPr>
        <p:spPr/>
        <p:txBody>
          <a:bodyPr/>
          <a:lstStyle/>
          <a:p>
            <a:fld id="{F70D164A-662C-410F-961B-39917D276060}" type="datetime1">
              <a:rPr lang="en-US" smtClean="0"/>
              <a:t>9/9/2022</a:t>
            </a:fld>
            <a:endParaRPr lang="en-US"/>
          </a:p>
        </p:txBody>
      </p:sp>
      <p:sp>
        <p:nvSpPr>
          <p:cNvPr id="5" name="Footer Placeholder 4">
            <a:extLst>
              <a:ext uri="{FF2B5EF4-FFF2-40B4-BE49-F238E27FC236}">
                <a16:creationId xmlns:a16="http://schemas.microsoft.com/office/drawing/2014/main" id="{03AC03B2-A6F5-47E2-8276-E93381FB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2FEB-E091-4CA3-BB8D-DC5284149E2C}"/>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0989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E677-5A7B-4533-8CB2-10DFEE43F6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27CAA-6B9C-44E2-AD92-B9A9CFAD2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21EA9-8ACE-4AE0-9491-AB9B0602AE65}"/>
              </a:ext>
            </a:extLst>
          </p:cNvPr>
          <p:cNvSpPr>
            <a:spLocks noGrp="1"/>
          </p:cNvSpPr>
          <p:nvPr>
            <p:ph type="dt" sz="half" idx="10"/>
          </p:nvPr>
        </p:nvSpPr>
        <p:spPr/>
        <p:txBody>
          <a:bodyPr/>
          <a:lstStyle/>
          <a:p>
            <a:fld id="{786CB4AB-6CE2-4722-9D17-860A92226F48}" type="datetime1">
              <a:rPr lang="en-US" smtClean="0"/>
              <a:t>9/9/2022</a:t>
            </a:fld>
            <a:endParaRPr lang="en-US"/>
          </a:p>
        </p:txBody>
      </p:sp>
      <p:sp>
        <p:nvSpPr>
          <p:cNvPr id="5" name="Footer Placeholder 4">
            <a:extLst>
              <a:ext uri="{FF2B5EF4-FFF2-40B4-BE49-F238E27FC236}">
                <a16:creationId xmlns:a16="http://schemas.microsoft.com/office/drawing/2014/main" id="{B7E8F7E3-4706-45FF-AF07-EC4422D8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56D1-FC09-4C43-82F0-73CAA5E4E61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091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87FD-5999-4879-A7B9-FD37A843F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30DEC-64CF-4FC3-84DC-345A88789A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DDDC5-F056-4CF9-8C87-7C88F543C12D}"/>
              </a:ext>
            </a:extLst>
          </p:cNvPr>
          <p:cNvSpPr>
            <a:spLocks noGrp="1"/>
          </p:cNvSpPr>
          <p:nvPr>
            <p:ph type="dt" sz="half" idx="10"/>
          </p:nvPr>
        </p:nvSpPr>
        <p:spPr/>
        <p:txBody>
          <a:bodyPr/>
          <a:lstStyle/>
          <a:p>
            <a:fld id="{682F91DB-782A-4AEB-87F3-410127E9FC23}" type="datetime1">
              <a:rPr lang="en-US" smtClean="0"/>
              <a:t>9/9/2022</a:t>
            </a:fld>
            <a:endParaRPr lang="en-US"/>
          </a:p>
        </p:txBody>
      </p:sp>
      <p:sp>
        <p:nvSpPr>
          <p:cNvPr id="5" name="Footer Placeholder 4">
            <a:extLst>
              <a:ext uri="{FF2B5EF4-FFF2-40B4-BE49-F238E27FC236}">
                <a16:creationId xmlns:a16="http://schemas.microsoft.com/office/drawing/2014/main" id="{CBF109E7-5558-4087-AE19-AC3FBDAF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9BE2-D65C-48C3-B6F0-3E683AE4B991}"/>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663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69-3031-4000-A192-734A7E88F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549F7-6FD5-4517-A512-58B9337545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4A3C5-46EF-4EEF-A503-F35627BEBE59}"/>
              </a:ext>
            </a:extLst>
          </p:cNvPr>
          <p:cNvSpPr>
            <a:spLocks noGrp="1"/>
          </p:cNvSpPr>
          <p:nvPr>
            <p:ph type="dt" sz="half" idx="10"/>
          </p:nvPr>
        </p:nvSpPr>
        <p:spPr/>
        <p:txBody>
          <a:bodyPr/>
          <a:lstStyle/>
          <a:p>
            <a:fld id="{EC5A3305-25A9-44A6-8976-C24E47248533}" type="datetime1">
              <a:rPr lang="en-US" smtClean="0"/>
              <a:t>9/9/2022</a:t>
            </a:fld>
            <a:endParaRPr lang="en-US"/>
          </a:p>
        </p:txBody>
      </p:sp>
      <p:sp>
        <p:nvSpPr>
          <p:cNvPr id="5" name="Footer Placeholder 4">
            <a:extLst>
              <a:ext uri="{FF2B5EF4-FFF2-40B4-BE49-F238E27FC236}">
                <a16:creationId xmlns:a16="http://schemas.microsoft.com/office/drawing/2014/main" id="{D157A0E6-BB17-41E9-8DC2-2144406B2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CE6D-1E3E-4ECB-A12B-1983814A03A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9741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CC09-B855-45AF-9DDB-5B7ADDE98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0EBAF-98BB-4B19-9CB3-CAD80DBCB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032DE0-7DD1-4F5B-BC71-8B2661CDC989}"/>
              </a:ext>
            </a:extLst>
          </p:cNvPr>
          <p:cNvSpPr>
            <a:spLocks noGrp="1"/>
          </p:cNvSpPr>
          <p:nvPr>
            <p:ph type="dt" sz="half" idx="10"/>
          </p:nvPr>
        </p:nvSpPr>
        <p:spPr/>
        <p:txBody>
          <a:bodyPr/>
          <a:lstStyle/>
          <a:p>
            <a:fld id="{6B8B7850-1423-41ED-9700-4B94662104FB}" type="datetime1">
              <a:rPr lang="en-US" smtClean="0"/>
              <a:t>9/9/2022</a:t>
            </a:fld>
            <a:endParaRPr lang="en-US"/>
          </a:p>
        </p:txBody>
      </p:sp>
      <p:sp>
        <p:nvSpPr>
          <p:cNvPr id="5" name="Footer Placeholder 4">
            <a:extLst>
              <a:ext uri="{FF2B5EF4-FFF2-40B4-BE49-F238E27FC236}">
                <a16:creationId xmlns:a16="http://schemas.microsoft.com/office/drawing/2014/main" id="{3F9D2B86-0A94-4B7A-86C7-6B87BC4EE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71ACA-036C-4878-B4F3-DCF502F39A07}"/>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3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915-0A91-48FE-A186-243E4ADF6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B63F4-D0C4-4269-B73B-00A45D0FCB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A7A43-F4BB-40CC-9B41-995F01E2E0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A231-ABF9-4DCD-98CE-490198E05363}"/>
              </a:ext>
            </a:extLst>
          </p:cNvPr>
          <p:cNvSpPr>
            <a:spLocks noGrp="1"/>
          </p:cNvSpPr>
          <p:nvPr>
            <p:ph type="dt" sz="half" idx="10"/>
          </p:nvPr>
        </p:nvSpPr>
        <p:spPr/>
        <p:txBody>
          <a:bodyPr/>
          <a:lstStyle/>
          <a:p>
            <a:fld id="{01EAC6A1-7700-406A-86E8-E692C75F40A7}" type="datetime1">
              <a:rPr lang="en-US" smtClean="0"/>
              <a:t>9/9/2022</a:t>
            </a:fld>
            <a:endParaRPr lang="en-US"/>
          </a:p>
        </p:txBody>
      </p:sp>
      <p:sp>
        <p:nvSpPr>
          <p:cNvPr id="6" name="Footer Placeholder 5">
            <a:extLst>
              <a:ext uri="{FF2B5EF4-FFF2-40B4-BE49-F238E27FC236}">
                <a16:creationId xmlns:a16="http://schemas.microsoft.com/office/drawing/2014/main" id="{9922399B-B9E6-4393-8F9B-D0DA6EB9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0E106-676F-4201-A835-18256B087D52}"/>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7953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67F1-151F-419E-A547-79501BF6A6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E8DB4-BCFF-4A66-9EC3-EAEDED591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D91E16-596A-4074-9DB5-A4F5ED7C5C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E0FEFE-9824-4F69-ABB3-24FEF4B3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36724-2046-462B-9B18-023E862D48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A40987-B350-4EBC-9C5A-3D9997D4C87D}"/>
              </a:ext>
            </a:extLst>
          </p:cNvPr>
          <p:cNvSpPr>
            <a:spLocks noGrp="1"/>
          </p:cNvSpPr>
          <p:nvPr>
            <p:ph type="dt" sz="half" idx="10"/>
          </p:nvPr>
        </p:nvSpPr>
        <p:spPr/>
        <p:txBody>
          <a:bodyPr/>
          <a:lstStyle/>
          <a:p>
            <a:fld id="{CD614286-5904-4172-83BF-4B4E6038802D}" type="datetime1">
              <a:rPr lang="en-US" smtClean="0"/>
              <a:t>9/9/2022</a:t>
            </a:fld>
            <a:endParaRPr lang="en-US"/>
          </a:p>
        </p:txBody>
      </p:sp>
      <p:sp>
        <p:nvSpPr>
          <p:cNvPr id="8" name="Footer Placeholder 7">
            <a:extLst>
              <a:ext uri="{FF2B5EF4-FFF2-40B4-BE49-F238E27FC236}">
                <a16:creationId xmlns:a16="http://schemas.microsoft.com/office/drawing/2014/main" id="{D5B51AA3-C550-4F73-8D92-CDA1E9792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7FDFB-A28B-4D20-8E38-EB3C5B18FDB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57898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F48-8405-4B3D-BEBC-BFDD7F6A04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859936-2996-4FCA-9128-7ADD8187F2BD}"/>
              </a:ext>
            </a:extLst>
          </p:cNvPr>
          <p:cNvSpPr>
            <a:spLocks noGrp="1"/>
          </p:cNvSpPr>
          <p:nvPr>
            <p:ph type="dt" sz="half" idx="10"/>
          </p:nvPr>
        </p:nvSpPr>
        <p:spPr/>
        <p:txBody>
          <a:bodyPr/>
          <a:lstStyle/>
          <a:p>
            <a:fld id="{22179D0F-2020-4190-B4DD-A69A8721CF18}" type="datetime1">
              <a:rPr lang="en-US" smtClean="0"/>
              <a:t>9/9/2022</a:t>
            </a:fld>
            <a:endParaRPr lang="en-US"/>
          </a:p>
        </p:txBody>
      </p:sp>
      <p:sp>
        <p:nvSpPr>
          <p:cNvPr id="4" name="Footer Placeholder 3">
            <a:extLst>
              <a:ext uri="{FF2B5EF4-FFF2-40B4-BE49-F238E27FC236}">
                <a16:creationId xmlns:a16="http://schemas.microsoft.com/office/drawing/2014/main" id="{686E18E5-2A0E-43EF-B960-F9F59A349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550CAD-A45B-4B9F-B5FB-9D20A00B37DE}"/>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119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DDB2-7E74-4358-96DD-983217652CBC}"/>
              </a:ext>
            </a:extLst>
          </p:cNvPr>
          <p:cNvSpPr>
            <a:spLocks noGrp="1"/>
          </p:cNvSpPr>
          <p:nvPr>
            <p:ph type="dt" sz="half" idx="10"/>
          </p:nvPr>
        </p:nvSpPr>
        <p:spPr/>
        <p:txBody>
          <a:bodyPr/>
          <a:lstStyle/>
          <a:p>
            <a:fld id="{005F2278-14A6-49EE-87BE-8073C8FC6AE8}" type="datetime1">
              <a:rPr lang="en-US" smtClean="0"/>
              <a:t>9/9/2022</a:t>
            </a:fld>
            <a:endParaRPr lang="en-US"/>
          </a:p>
        </p:txBody>
      </p:sp>
      <p:sp>
        <p:nvSpPr>
          <p:cNvPr id="3" name="Footer Placeholder 2">
            <a:extLst>
              <a:ext uri="{FF2B5EF4-FFF2-40B4-BE49-F238E27FC236}">
                <a16:creationId xmlns:a16="http://schemas.microsoft.com/office/drawing/2014/main" id="{CACD1545-8C9E-4089-9312-6D215CAC7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B39AF-C4A1-4B3F-8CDA-3237D7BF14D4}"/>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02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D04-056F-4DF3-B091-EF40595FC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96E1D7-B1FA-4F0D-9F55-B69A6FE9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065CD-EC7C-4FAF-9FB1-1670A4EF0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84308-3793-4D04-BCC4-5A6A025C12BA}"/>
              </a:ext>
            </a:extLst>
          </p:cNvPr>
          <p:cNvSpPr>
            <a:spLocks noGrp="1"/>
          </p:cNvSpPr>
          <p:nvPr>
            <p:ph type="dt" sz="half" idx="10"/>
          </p:nvPr>
        </p:nvSpPr>
        <p:spPr/>
        <p:txBody>
          <a:bodyPr/>
          <a:lstStyle/>
          <a:p>
            <a:fld id="{9E002AFE-A69E-4D28-9042-6668B0C4D9AA}" type="datetime1">
              <a:rPr lang="en-US" smtClean="0"/>
              <a:t>9/9/2022</a:t>
            </a:fld>
            <a:endParaRPr lang="en-US"/>
          </a:p>
        </p:txBody>
      </p:sp>
      <p:sp>
        <p:nvSpPr>
          <p:cNvPr id="6" name="Footer Placeholder 5">
            <a:extLst>
              <a:ext uri="{FF2B5EF4-FFF2-40B4-BE49-F238E27FC236}">
                <a16:creationId xmlns:a16="http://schemas.microsoft.com/office/drawing/2014/main" id="{9251BBA8-D4EA-48E6-B979-7B02B88D5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582D0-5B2C-4F49-87D9-484E0CE267D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752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468-59E3-4BC5-B8FB-DDF1391A0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B9212-1F02-4155-BE8D-0D142D224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BD333F-069F-44B9-A57E-37ABDCDE6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599BDC-1822-4FD7-9882-73225C2417D5}"/>
              </a:ext>
            </a:extLst>
          </p:cNvPr>
          <p:cNvSpPr>
            <a:spLocks noGrp="1"/>
          </p:cNvSpPr>
          <p:nvPr>
            <p:ph type="dt" sz="half" idx="10"/>
          </p:nvPr>
        </p:nvSpPr>
        <p:spPr/>
        <p:txBody>
          <a:bodyPr/>
          <a:lstStyle/>
          <a:p>
            <a:fld id="{6939D183-68B8-4290-A929-E813D6DBB1F9}" type="datetime1">
              <a:rPr lang="en-US" smtClean="0"/>
              <a:t>9/9/2022</a:t>
            </a:fld>
            <a:endParaRPr lang="en-US"/>
          </a:p>
        </p:txBody>
      </p:sp>
      <p:sp>
        <p:nvSpPr>
          <p:cNvPr id="6" name="Footer Placeholder 5">
            <a:extLst>
              <a:ext uri="{FF2B5EF4-FFF2-40B4-BE49-F238E27FC236}">
                <a16:creationId xmlns:a16="http://schemas.microsoft.com/office/drawing/2014/main" id="{4113E9D6-4672-49A7-8C38-A20868EDE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F582-43D1-45BB-9A26-1C2784DF032F}"/>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32724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C5B35-5C95-429F-A9D7-D22ABD2EF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B4886-6A60-4C0B-B161-A8ABC2C69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A4A0E-E426-4EFC-A92F-FE903ED0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7AFA7-D55C-41B4-AEE8-196140B8F00B}" type="datetime1">
              <a:rPr lang="en-US" smtClean="0"/>
              <a:t>9/9/2022</a:t>
            </a:fld>
            <a:endParaRPr lang="en-US"/>
          </a:p>
        </p:txBody>
      </p:sp>
      <p:sp>
        <p:nvSpPr>
          <p:cNvPr id="5" name="Footer Placeholder 4">
            <a:extLst>
              <a:ext uri="{FF2B5EF4-FFF2-40B4-BE49-F238E27FC236}">
                <a16:creationId xmlns:a16="http://schemas.microsoft.com/office/drawing/2014/main" id="{38AE0C5F-388B-4263-B0C6-36B58B0EC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E8782-947C-49A9-A4C7-C13DBAE9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F718-C1EF-4781-80DC-B411B2E0760A}" type="slidenum">
              <a:rPr lang="en-US" smtClean="0"/>
              <a:t>‹#›</a:t>
            </a:fld>
            <a:endParaRPr lang="en-US"/>
          </a:p>
        </p:txBody>
      </p:sp>
    </p:spTree>
    <p:extLst>
      <p:ext uri="{BB962C8B-B14F-4D97-AF65-F5344CB8AC3E}">
        <p14:creationId xmlns:p14="http://schemas.microsoft.com/office/powerpoint/2010/main" val="330234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C7E24D-4F0E-4050-BDE1-DB5EC1B03C6C}"/>
              </a:ext>
            </a:extLst>
          </p:cNvPr>
          <p:cNvSpPr txBox="1"/>
          <p:nvPr/>
        </p:nvSpPr>
        <p:spPr>
          <a:xfrm>
            <a:off x="8584162" y="2351315"/>
            <a:ext cx="2513077" cy="461665"/>
          </a:xfrm>
          <a:prstGeom prst="rect">
            <a:avLst/>
          </a:prstGeom>
          <a:noFill/>
        </p:spPr>
        <p:txBody>
          <a:bodyPr wrap="square" rtlCol="0">
            <a:spAutoFit/>
          </a:bodyPr>
          <a:lstStyle/>
          <a:p>
            <a:pPr algn="r"/>
            <a:r>
              <a:rPr lang="en-US" sz="2400">
                <a:solidFill>
                  <a:schemeClr val="bg1"/>
                </a:solidFill>
                <a:latin typeface="Roboto" panose="02000000000000000000" pitchFamily="2" charset="0"/>
                <a:ea typeface="Roboto" panose="02000000000000000000" pitchFamily="2" charset="0"/>
              </a:rPr>
              <a:t>September 2022</a:t>
            </a:r>
          </a:p>
        </p:txBody>
      </p:sp>
      <p:sp>
        <p:nvSpPr>
          <p:cNvPr id="15" name="TextBox 14">
            <a:extLst>
              <a:ext uri="{FF2B5EF4-FFF2-40B4-BE49-F238E27FC236}">
                <a16:creationId xmlns:a16="http://schemas.microsoft.com/office/drawing/2014/main" id="{4ECA52DA-4A5C-430D-BDF3-4061A9EC9BF3}"/>
              </a:ext>
            </a:extLst>
          </p:cNvPr>
          <p:cNvSpPr txBox="1"/>
          <p:nvPr/>
        </p:nvSpPr>
        <p:spPr>
          <a:xfrm>
            <a:off x="6419273" y="3583356"/>
            <a:ext cx="4677965" cy="830997"/>
          </a:xfrm>
          <a:prstGeom prst="rect">
            <a:avLst/>
          </a:prstGeom>
          <a:noFill/>
        </p:spPr>
        <p:txBody>
          <a:bodyPr wrap="square" rtlCol="0">
            <a:spAutoFit/>
          </a:bodyPr>
          <a:lstStyle/>
          <a:p>
            <a:pPr algn="r"/>
            <a:r>
              <a:rPr lang="en-US" sz="2400">
                <a:solidFill>
                  <a:schemeClr val="bg1"/>
                </a:solidFill>
                <a:latin typeface="Roboto" panose="02000000000000000000" pitchFamily="2" charset="0"/>
                <a:ea typeface="Roboto" panose="02000000000000000000" pitchFamily="2" charset="0"/>
              </a:rPr>
              <a:t>Lindsay Park Elementary School</a:t>
            </a:r>
          </a:p>
          <a:p>
            <a:pPr algn="r"/>
            <a:endParaRPr lang="en-US" sz="2400">
              <a:solidFill>
                <a:schemeClr val="bg1"/>
              </a:solidFill>
              <a:latin typeface="Roboto" panose="02000000000000000000" pitchFamily="2" charset="0"/>
              <a:ea typeface="Roboto" panose="02000000000000000000" pitchFamily="2" charset="0"/>
            </a:endParaRPr>
          </a:p>
        </p:txBody>
      </p:sp>
      <p:sp>
        <p:nvSpPr>
          <p:cNvPr id="6" name="Slide Number Placeholder 1">
            <a:extLst>
              <a:ext uri="{FF2B5EF4-FFF2-40B4-BE49-F238E27FC236}">
                <a16:creationId xmlns:a16="http://schemas.microsoft.com/office/drawing/2014/main" id="{8A83A0DB-4705-4D21-ACDE-5F059D601CC8}"/>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a:t>
            </a:fld>
            <a:endParaRPr lang="en-US" sz="1600" b="1">
              <a:solidFill>
                <a:schemeClr val="bg1"/>
              </a:solidFill>
            </a:endParaRPr>
          </a:p>
        </p:txBody>
      </p:sp>
      <p:pic>
        <p:nvPicPr>
          <p:cNvPr id="8" name="Picture 2">
            <a:extLst>
              <a:ext uri="{FF2B5EF4-FFF2-40B4-BE49-F238E27FC236}">
                <a16:creationId xmlns:a16="http://schemas.microsoft.com/office/drawing/2014/main" id="{862413F8-BBB3-4B7E-81F7-FA83D90A81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25833" y="472106"/>
            <a:ext cx="2868719" cy="234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0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10</a:t>
            </a:fld>
            <a:endParaRPr lang="en-US" sz="1600" b="1">
              <a:solidFill>
                <a:schemeClr val="bg1"/>
              </a:solidFill>
            </a:endParaRPr>
          </a:p>
        </p:txBody>
      </p:sp>
      <p:sp>
        <p:nvSpPr>
          <p:cNvPr id="5" name="TextBox 4"/>
          <p:cNvSpPr txBox="1"/>
          <p:nvPr/>
        </p:nvSpPr>
        <p:spPr>
          <a:xfrm>
            <a:off x="513895" y="1556631"/>
            <a:ext cx="10806545" cy="923330"/>
          </a:xfrm>
          <a:prstGeom prst="rect">
            <a:avLst/>
          </a:prstGeom>
          <a:noFill/>
        </p:spPr>
        <p:txBody>
          <a:bodyPr wrap="square" rtlCol="0">
            <a:spAutoFit/>
          </a:bodyPr>
          <a:lstStyle/>
          <a:p>
            <a:r>
              <a:rPr lang="en-US">
                <a:solidFill>
                  <a:srgbClr val="173D55"/>
                </a:solidFill>
              </a:rPr>
              <a:t>For the 2021-22 school year, the data indicates that 71% of Indigenous learners are on-track in reading (scoring 2 or 3 on the reading assessment), while 85% of non-Indigenous learners are on-track.</a:t>
            </a:r>
            <a:endParaRPr lang="en-US"/>
          </a:p>
          <a:p>
            <a:endParaRPr lang="en-US"/>
          </a:p>
        </p:txBody>
      </p:sp>
      <p:graphicFrame>
        <p:nvGraphicFramePr>
          <p:cNvPr id="7" name="Chart 6">
            <a:extLst>
              <a:ext uri="{FF2B5EF4-FFF2-40B4-BE49-F238E27FC236}">
                <a16:creationId xmlns:a16="http://schemas.microsoft.com/office/drawing/2014/main" id="{D210A53F-0964-4636-8484-8A62D259CD83}"/>
              </a:ext>
            </a:extLst>
          </p:cNvPr>
          <p:cNvGraphicFramePr>
            <a:graphicFrameLocks/>
          </p:cNvGraphicFramePr>
          <p:nvPr>
            <p:extLst>
              <p:ext uri="{D42A27DB-BD31-4B8C-83A1-F6EECF244321}">
                <p14:modId xmlns:p14="http://schemas.microsoft.com/office/powerpoint/2010/main" val="1201379477"/>
              </p:ext>
            </p:extLst>
          </p:nvPr>
        </p:nvGraphicFramePr>
        <p:xfrm>
          <a:off x="619432" y="2346752"/>
          <a:ext cx="4900694" cy="39608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12">
            <a:extLst>
              <a:ext uri="{FF2B5EF4-FFF2-40B4-BE49-F238E27FC236}">
                <a16:creationId xmlns:a16="http://schemas.microsoft.com/office/drawing/2014/main" id="{E9FF4641-0048-4707-917C-30FB6F73B578}"/>
              </a:ext>
            </a:extLst>
          </p:cNvPr>
          <p:cNvGraphicFramePr>
            <a:graphicFrameLocks/>
          </p:cNvGraphicFramePr>
          <p:nvPr>
            <p:extLst>
              <p:ext uri="{D42A27DB-BD31-4B8C-83A1-F6EECF244321}">
                <p14:modId xmlns:p14="http://schemas.microsoft.com/office/powerpoint/2010/main" val="511756590"/>
              </p:ext>
            </p:extLst>
          </p:nvPr>
        </p:nvGraphicFramePr>
        <p:xfrm>
          <a:off x="5991932" y="2346752"/>
          <a:ext cx="5025255" cy="396089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499147" y="6105832"/>
            <a:ext cx="10989847" cy="290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151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11</a:t>
            </a:fld>
            <a:endParaRPr lang="en-US" sz="1600" b="1">
              <a:solidFill>
                <a:schemeClr val="bg1"/>
              </a:solidFill>
            </a:endParaRPr>
          </a:p>
        </p:txBody>
      </p:sp>
      <p:sp>
        <p:nvSpPr>
          <p:cNvPr id="5" name="TextBox 4"/>
          <p:cNvSpPr txBox="1"/>
          <p:nvPr/>
        </p:nvSpPr>
        <p:spPr>
          <a:xfrm>
            <a:off x="513895" y="1556631"/>
            <a:ext cx="10806545" cy="923330"/>
          </a:xfrm>
          <a:prstGeom prst="rect">
            <a:avLst/>
          </a:prstGeom>
          <a:noFill/>
        </p:spPr>
        <p:txBody>
          <a:bodyPr wrap="square" rtlCol="0">
            <a:spAutoFit/>
          </a:bodyPr>
          <a:lstStyle/>
          <a:p>
            <a:r>
              <a:rPr lang="en-US">
                <a:solidFill>
                  <a:srgbClr val="173D55"/>
                </a:solidFill>
              </a:rPr>
              <a:t>For the 2021-22 school year, the data indicates that 93% of Indigenous learners are meeting expectations in writing (by achieving a 2.5, 3, or 4), while there are 84% of non-Indigenous learners meeting expectations.</a:t>
            </a:r>
            <a:endParaRPr lang="en-US"/>
          </a:p>
          <a:p>
            <a:endParaRPr lang="en-US"/>
          </a:p>
        </p:txBody>
      </p:sp>
      <p:graphicFrame>
        <p:nvGraphicFramePr>
          <p:cNvPr id="7" name="Chart 6">
            <a:extLst>
              <a:ext uri="{FF2B5EF4-FFF2-40B4-BE49-F238E27FC236}">
                <a16:creationId xmlns:a16="http://schemas.microsoft.com/office/drawing/2014/main" id="{D210A53F-0964-4636-8484-8A62D259CD83}"/>
              </a:ext>
            </a:extLst>
          </p:cNvPr>
          <p:cNvGraphicFramePr>
            <a:graphicFrameLocks/>
          </p:cNvGraphicFramePr>
          <p:nvPr>
            <p:extLst>
              <p:ext uri="{D42A27DB-BD31-4B8C-83A1-F6EECF244321}">
                <p14:modId xmlns:p14="http://schemas.microsoft.com/office/powerpoint/2010/main" val="1201379477"/>
              </p:ext>
            </p:extLst>
          </p:nvPr>
        </p:nvGraphicFramePr>
        <p:xfrm>
          <a:off x="619432" y="2346752"/>
          <a:ext cx="4900694" cy="39608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12">
            <a:extLst>
              <a:ext uri="{FF2B5EF4-FFF2-40B4-BE49-F238E27FC236}">
                <a16:creationId xmlns:a16="http://schemas.microsoft.com/office/drawing/2014/main" id="{E9FF4641-0048-4707-917C-30FB6F73B578}"/>
              </a:ext>
            </a:extLst>
          </p:cNvPr>
          <p:cNvGraphicFramePr>
            <a:graphicFrameLocks/>
          </p:cNvGraphicFramePr>
          <p:nvPr>
            <p:extLst>
              <p:ext uri="{D42A27DB-BD31-4B8C-83A1-F6EECF244321}">
                <p14:modId xmlns:p14="http://schemas.microsoft.com/office/powerpoint/2010/main" val="511756590"/>
              </p:ext>
            </p:extLst>
          </p:nvPr>
        </p:nvGraphicFramePr>
        <p:xfrm>
          <a:off x="5991932" y="2346752"/>
          <a:ext cx="5025255" cy="39608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10">
            <a:extLst>
              <a:ext uri="{FF2B5EF4-FFF2-40B4-BE49-F238E27FC236}">
                <a16:creationId xmlns:a16="http://schemas.microsoft.com/office/drawing/2014/main" id="{35789B88-5D67-46E7-97E5-CDAE8C1120D8}"/>
              </a:ext>
            </a:extLst>
          </p:cNvPr>
          <p:cNvGraphicFramePr>
            <a:graphicFrameLocks/>
          </p:cNvGraphicFramePr>
          <p:nvPr>
            <p:extLst>
              <p:ext uri="{D42A27DB-BD31-4B8C-83A1-F6EECF244321}">
                <p14:modId xmlns:p14="http://schemas.microsoft.com/office/powerpoint/2010/main" val="3356198817"/>
              </p:ext>
            </p:extLst>
          </p:nvPr>
        </p:nvGraphicFramePr>
        <p:xfrm>
          <a:off x="619433" y="2346752"/>
          <a:ext cx="4896620" cy="38782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5194715E-63E2-49A7-8D7F-28348857D595}"/>
              </a:ext>
            </a:extLst>
          </p:cNvPr>
          <p:cNvGraphicFramePr>
            <a:graphicFrameLocks/>
          </p:cNvGraphicFramePr>
          <p:nvPr>
            <p:extLst>
              <p:ext uri="{D42A27DB-BD31-4B8C-83A1-F6EECF244321}">
                <p14:modId xmlns:p14="http://schemas.microsoft.com/office/powerpoint/2010/main" val="1300477438"/>
              </p:ext>
            </p:extLst>
          </p:nvPr>
        </p:nvGraphicFramePr>
        <p:xfrm>
          <a:off x="5991932" y="2346752"/>
          <a:ext cx="5157849" cy="3857292"/>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p:cNvSpPr/>
          <p:nvPr/>
        </p:nvSpPr>
        <p:spPr>
          <a:xfrm>
            <a:off x="499147" y="6105832"/>
            <a:ext cx="10989847" cy="290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30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12</a:t>
            </a:fld>
            <a:endParaRPr lang="en-US" sz="1600" b="1">
              <a:solidFill>
                <a:schemeClr val="bg1"/>
              </a:solidFill>
            </a:endParaRPr>
          </a:p>
        </p:txBody>
      </p:sp>
      <p:grpSp>
        <p:nvGrpSpPr>
          <p:cNvPr id="3" name="Group 2"/>
          <p:cNvGrpSpPr/>
          <p:nvPr/>
        </p:nvGrpSpPr>
        <p:grpSpPr>
          <a:xfrm>
            <a:off x="1122218" y="1572584"/>
            <a:ext cx="9989127" cy="3139321"/>
            <a:chOff x="1122218" y="1572584"/>
            <a:chExt cx="9989127" cy="3139321"/>
          </a:xfrm>
        </p:grpSpPr>
        <p:sp>
          <p:nvSpPr>
            <p:cNvPr id="7" name="TextBox 6"/>
            <p:cNvSpPr txBox="1"/>
            <p:nvPr/>
          </p:nvSpPr>
          <p:spPr>
            <a:xfrm>
              <a:off x="5084619" y="1572584"/>
              <a:ext cx="2493818" cy="3139321"/>
            </a:xfrm>
            <a:prstGeom prst="rect">
              <a:avLst/>
            </a:prstGeom>
            <a:noFill/>
          </p:spPr>
          <p:txBody>
            <a:bodyPr wrap="square" lIns="91440" tIns="45720" rIns="91440" bIns="45720" rtlCol="0" anchor="t">
              <a:spAutoFit/>
            </a:bodyPr>
            <a:lstStyle/>
            <a:p>
              <a:r>
                <a:rPr lang="en-US" dirty="0">
                  <a:solidFill>
                    <a:srgbClr val="173D55"/>
                  </a:solidFill>
                </a:rPr>
                <a:t>The concept we are focusing on will be phonological and phonemic instruction in each class, every day. This instruction may improve reading, and also help students express themselves in writing easily and articulately. </a:t>
              </a:r>
              <a:endParaRPr lang="en-US">
                <a:solidFill>
                  <a:srgbClr val="173D55"/>
                </a:solidFill>
              </a:endParaRPr>
            </a:p>
          </p:txBody>
        </p:sp>
        <p:sp>
          <p:nvSpPr>
            <p:cNvPr id="8" name="TextBox 7"/>
            <p:cNvSpPr txBox="1"/>
            <p:nvPr/>
          </p:nvSpPr>
          <p:spPr>
            <a:xfrm>
              <a:off x="8643306" y="1572584"/>
              <a:ext cx="2468039" cy="2585323"/>
            </a:xfrm>
            <a:prstGeom prst="rect">
              <a:avLst/>
            </a:prstGeom>
            <a:noFill/>
          </p:spPr>
          <p:txBody>
            <a:bodyPr wrap="square" lIns="91440" tIns="45720" rIns="91440" bIns="45720" rtlCol="0" anchor="t">
              <a:spAutoFit/>
            </a:bodyPr>
            <a:lstStyle/>
            <a:p>
              <a:r>
                <a:rPr lang="en-US" dirty="0">
                  <a:solidFill>
                    <a:srgbClr val="173D55"/>
                  </a:solidFill>
                </a:rPr>
                <a:t>To what extent will reading and writing results improve, if teachers intentionally focus on instruction in phonemic and phonological awareness in each class on a daily basis?</a:t>
              </a:r>
            </a:p>
          </p:txBody>
        </p:sp>
        <p:sp>
          <p:nvSpPr>
            <p:cNvPr id="9" name="TextBox 8"/>
            <p:cNvSpPr txBox="1"/>
            <p:nvPr/>
          </p:nvSpPr>
          <p:spPr>
            <a:xfrm>
              <a:off x="1122218" y="1572584"/>
              <a:ext cx="2812473" cy="2308324"/>
            </a:xfrm>
            <a:prstGeom prst="rect">
              <a:avLst/>
            </a:prstGeom>
            <a:noFill/>
          </p:spPr>
          <p:txBody>
            <a:bodyPr wrap="square" rtlCol="0">
              <a:spAutoFit/>
            </a:bodyPr>
            <a:lstStyle/>
            <a:p>
              <a:r>
                <a:rPr lang="en-US">
                  <a:solidFill>
                    <a:srgbClr val="173D55"/>
                  </a:solidFill>
                </a:rPr>
                <a:t>Students are growing in their reading and writing, but there is still a significant percentage of students who are not yet meeting expectations in reading and writing. </a:t>
              </a:r>
            </a:p>
            <a:p>
              <a:endParaRPr lang="en-US">
                <a:solidFill>
                  <a:srgbClr val="173D55"/>
                </a:solidFill>
              </a:endParaRPr>
            </a:p>
          </p:txBody>
        </p:sp>
      </p:grpSp>
    </p:spTree>
    <p:extLst>
      <p:ext uri="{BB962C8B-B14F-4D97-AF65-F5344CB8AC3E}">
        <p14:creationId xmlns:p14="http://schemas.microsoft.com/office/powerpoint/2010/main" val="288886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13</a:t>
            </a:fld>
            <a:endParaRPr lang="en-US" sz="1600" b="1">
              <a:solidFill>
                <a:schemeClr val="bg1"/>
              </a:solidFill>
            </a:endParaRPr>
          </a:p>
        </p:txBody>
      </p:sp>
      <p:grpSp>
        <p:nvGrpSpPr>
          <p:cNvPr id="10" name="Group 9"/>
          <p:cNvGrpSpPr/>
          <p:nvPr/>
        </p:nvGrpSpPr>
        <p:grpSpPr>
          <a:xfrm>
            <a:off x="1740310" y="3995728"/>
            <a:ext cx="8706971" cy="1754326"/>
            <a:chOff x="1740310" y="3995728"/>
            <a:chExt cx="8706971" cy="1754326"/>
          </a:xfrm>
        </p:grpSpPr>
        <p:sp>
          <p:nvSpPr>
            <p:cNvPr id="11" name="TextBox 10">
              <a:extLst>
                <a:ext uri="{FF2B5EF4-FFF2-40B4-BE49-F238E27FC236}">
                  <a16:creationId xmlns:a16="http://schemas.microsoft.com/office/drawing/2014/main" id="{75CE531C-B6D8-43C7-9B8D-82153D03F9C9}"/>
                </a:ext>
              </a:extLst>
            </p:cNvPr>
            <p:cNvSpPr txBox="1"/>
            <p:nvPr/>
          </p:nvSpPr>
          <p:spPr>
            <a:xfrm>
              <a:off x="3517016" y="3995728"/>
              <a:ext cx="1673352" cy="1323439"/>
            </a:xfrm>
            <a:prstGeom prst="rect">
              <a:avLst/>
            </a:prstGeom>
            <a:noFill/>
          </p:spPr>
          <p:txBody>
            <a:bodyPr wrap="square" rtlCol="0">
              <a:spAutoFit/>
            </a:bodyPr>
            <a:lstStyle/>
            <a:p>
              <a:pPr marL="173736" indent="-173736">
                <a:buFont typeface="Arial" panose="020B0604020202020204" pitchFamily="34" charset="0"/>
                <a:buChar char="•"/>
              </a:pPr>
              <a:r>
                <a:rPr lang="en-US" sz="1600">
                  <a:solidFill>
                    <a:schemeClr val="bg1"/>
                  </a:solidFill>
                </a:rPr>
                <a:t>15% increase in Indigenous students on-track in reading.</a:t>
              </a:r>
            </a:p>
          </p:txBody>
        </p:sp>
        <p:sp>
          <p:nvSpPr>
            <p:cNvPr id="12" name="TextBox 11">
              <a:extLst>
                <a:ext uri="{FF2B5EF4-FFF2-40B4-BE49-F238E27FC236}">
                  <a16:creationId xmlns:a16="http://schemas.microsoft.com/office/drawing/2014/main" id="{D657E172-F5F8-422C-BC46-F677C79A4D65}"/>
                </a:ext>
              </a:extLst>
            </p:cNvPr>
            <p:cNvSpPr txBox="1"/>
            <p:nvPr/>
          </p:nvSpPr>
          <p:spPr>
            <a:xfrm>
              <a:off x="1740310" y="3995728"/>
              <a:ext cx="1674009" cy="1754326"/>
            </a:xfrm>
            <a:prstGeom prst="rect">
              <a:avLst/>
            </a:prstGeom>
            <a:noFill/>
          </p:spPr>
          <p:txBody>
            <a:bodyPr wrap="square" rtlCol="0">
              <a:spAutoFit/>
            </a:bodyPr>
            <a:lstStyle/>
            <a:p>
              <a:pPr marL="171450" indent="-171450">
                <a:buFont typeface="Arial" panose="020B0604020202020204" pitchFamily="34" charset="0"/>
                <a:buChar char="•"/>
              </a:pPr>
              <a:r>
                <a:rPr lang="en-US" sz="1600">
                  <a:solidFill>
                    <a:schemeClr val="bg1"/>
                  </a:solidFill>
                </a:rPr>
                <a:t>Literacy assessments October 2022 and May 2023</a:t>
              </a:r>
            </a:p>
            <a:p>
              <a:pPr marL="171450" indent="-171450">
                <a:buFont typeface="Arial" panose="020B0604020202020204" pitchFamily="34" charset="0"/>
                <a:buChar char="•"/>
              </a:pPr>
              <a:r>
                <a:rPr lang="en-US" sz="1600">
                  <a:solidFill>
                    <a:schemeClr val="bg1"/>
                  </a:solidFill>
                </a:rPr>
                <a:t>Mid-year scan as needed. </a:t>
              </a:r>
            </a:p>
            <a:p>
              <a:endParaRPr lang="en-US" sz="1200">
                <a:solidFill>
                  <a:schemeClr val="bg1"/>
                </a:solidFill>
              </a:endParaRPr>
            </a:p>
          </p:txBody>
        </p:sp>
        <p:sp>
          <p:nvSpPr>
            <p:cNvPr id="13" name="TextBox 12">
              <a:extLst>
                <a:ext uri="{FF2B5EF4-FFF2-40B4-BE49-F238E27FC236}">
                  <a16:creationId xmlns:a16="http://schemas.microsoft.com/office/drawing/2014/main" id="{EA44C58E-EC3C-4BBC-A78C-7E021E1D12E7}"/>
                </a:ext>
              </a:extLst>
            </p:cNvPr>
            <p:cNvSpPr txBox="1"/>
            <p:nvPr/>
          </p:nvSpPr>
          <p:spPr>
            <a:xfrm>
              <a:off x="5253269" y="3995728"/>
              <a:ext cx="1673352" cy="830997"/>
            </a:xfrm>
            <a:prstGeom prst="rect">
              <a:avLst/>
            </a:prstGeom>
            <a:noFill/>
          </p:spPr>
          <p:txBody>
            <a:bodyPr wrap="square" rtlCol="0">
              <a:spAutoFit/>
            </a:bodyPr>
            <a:lstStyle/>
            <a:p>
              <a:pPr marL="171450" indent="-171450">
                <a:buFont typeface="Arial" panose="020B0604020202020204" pitchFamily="34" charset="0"/>
                <a:buChar char="•"/>
              </a:pPr>
              <a:r>
                <a:rPr lang="en-US" sz="1600" b="1">
                  <a:solidFill>
                    <a:schemeClr val="bg1"/>
                  </a:solidFill>
                </a:rPr>
                <a:t>October</a:t>
              </a:r>
            </a:p>
            <a:p>
              <a:pPr marL="171450" indent="-171450">
                <a:buFont typeface="Arial" panose="020B0604020202020204" pitchFamily="34" charset="0"/>
                <a:buChar char="•"/>
              </a:pPr>
              <a:r>
                <a:rPr lang="en-US" sz="1600" b="1">
                  <a:solidFill>
                    <a:schemeClr val="bg1"/>
                  </a:solidFill>
                </a:rPr>
                <a:t>February</a:t>
              </a:r>
            </a:p>
            <a:p>
              <a:pPr marL="171450" indent="-171450">
                <a:buFont typeface="Arial" panose="020B0604020202020204" pitchFamily="34" charset="0"/>
                <a:buChar char="•"/>
              </a:pPr>
              <a:r>
                <a:rPr lang="en-US" sz="1600" b="1">
                  <a:solidFill>
                    <a:schemeClr val="bg1"/>
                  </a:solidFill>
                </a:rPr>
                <a:t>May</a:t>
              </a:r>
            </a:p>
          </p:txBody>
        </p:sp>
        <p:sp>
          <p:nvSpPr>
            <p:cNvPr id="14" name="TextBox 13">
              <a:extLst>
                <a:ext uri="{FF2B5EF4-FFF2-40B4-BE49-F238E27FC236}">
                  <a16:creationId xmlns:a16="http://schemas.microsoft.com/office/drawing/2014/main" id="{C0B0E2CF-4D1F-4C79-A4B5-093BEE6DB2B1}"/>
                </a:ext>
              </a:extLst>
            </p:cNvPr>
            <p:cNvSpPr txBox="1"/>
            <p:nvPr/>
          </p:nvSpPr>
          <p:spPr>
            <a:xfrm>
              <a:off x="7004270" y="3995728"/>
              <a:ext cx="1697278" cy="1569660"/>
            </a:xfrm>
            <a:prstGeom prst="rect">
              <a:avLst/>
            </a:prstGeom>
            <a:noFill/>
          </p:spPr>
          <p:txBody>
            <a:bodyPr wrap="square" rtlCol="0">
              <a:spAutoFit/>
            </a:bodyPr>
            <a:lstStyle/>
            <a:p>
              <a:pPr marL="171450" indent="-171450">
                <a:buFont typeface="Arial" panose="020B0604020202020204" pitchFamily="34" charset="0"/>
                <a:buChar char="•"/>
              </a:pPr>
              <a:r>
                <a:rPr lang="en-US" sz="1600" b="1">
                  <a:solidFill>
                    <a:schemeClr val="bg1"/>
                  </a:solidFill>
                </a:rPr>
                <a:t>Science of Reading</a:t>
              </a:r>
            </a:p>
            <a:p>
              <a:pPr marL="171450" indent="-171450">
                <a:buFont typeface="Arial" panose="020B0604020202020204" pitchFamily="34" charset="0"/>
                <a:buChar char="•"/>
              </a:pPr>
              <a:r>
                <a:rPr lang="en-US" sz="1600" b="1">
                  <a:solidFill>
                    <a:schemeClr val="bg1"/>
                  </a:solidFill>
                </a:rPr>
                <a:t>Words Their Way/</a:t>
              </a:r>
              <a:r>
                <a:rPr lang="en-US" sz="1600" b="1" err="1">
                  <a:solidFill>
                    <a:schemeClr val="bg1"/>
                  </a:solidFill>
                </a:rPr>
                <a:t>Heggerty</a:t>
              </a:r>
              <a:endParaRPr lang="en-US" sz="1600" b="1">
                <a:solidFill>
                  <a:schemeClr val="bg1"/>
                </a:solidFill>
              </a:endParaRPr>
            </a:p>
            <a:p>
              <a:pPr marL="171450" indent="-171450">
                <a:buFont typeface="Arial" panose="020B0604020202020204" pitchFamily="34" charset="0"/>
                <a:buChar char="•"/>
              </a:pPr>
              <a:r>
                <a:rPr lang="en-US" sz="1600" b="1">
                  <a:solidFill>
                    <a:schemeClr val="bg1"/>
                  </a:solidFill>
                </a:rPr>
                <a:t>Sound Connections</a:t>
              </a:r>
            </a:p>
          </p:txBody>
        </p:sp>
        <p:sp>
          <p:nvSpPr>
            <p:cNvPr id="15" name="TextBox 14">
              <a:extLst>
                <a:ext uri="{FF2B5EF4-FFF2-40B4-BE49-F238E27FC236}">
                  <a16:creationId xmlns:a16="http://schemas.microsoft.com/office/drawing/2014/main" id="{17120AEA-67DB-4BF1-95AA-D95D01D55D97}"/>
                </a:ext>
              </a:extLst>
            </p:cNvPr>
            <p:cNvSpPr txBox="1"/>
            <p:nvPr/>
          </p:nvSpPr>
          <p:spPr>
            <a:xfrm>
              <a:off x="8725775" y="3995728"/>
              <a:ext cx="1721506" cy="1323439"/>
            </a:xfrm>
            <a:prstGeom prst="rect">
              <a:avLst/>
            </a:prstGeom>
            <a:noFill/>
          </p:spPr>
          <p:txBody>
            <a:bodyPr wrap="square" rtlCol="0">
              <a:spAutoFit/>
            </a:bodyPr>
            <a:lstStyle/>
            <a:p>
              <a:pPr marL="173736" indent="-173736">
                <a:buFont typeface="Arial" panose="020B0604020202020204" pitchFamily="34" charset="0"/>
                <a:buChar char="•"/>
              </a:pPr>
              <a:r>
                <a:rPr lang="en-US" sz="1600" b="1">
                  <a:solidFill>
                    <a:schemeClr val="bg1"/>
                  </a:solidFill>
                </a:rPr>
                <a:t>August Pro-D</a:t>
              </a:r>
            </a:p>
            <a:p>
              <a:pPr marL="173736" indent="-173736">
                <a:buFont typeface="Arial" panose="020B0604020202020204" pitchFamily="34" charset="0"/>
                <a:buChar char="•"/>
              </a:pPr>
              <a:r>
                <a:rPr lang="en-US" sz="1600" b="1">
                  <a:solidFill>
                    <a:schemeClr val="bg1"/>
                  </a:solidFill>
                </a:rPr>
                <a:t>Class Reviews</a:t>
              </a:r>
            </a:p>
            <a:p>
              <a:pPr marL="173736" indent="-173736">
                <a:buFont typeface="Arial" panose="020B0604020202020204" pitchFamily="34" charset="0"/>
                <a:buChar char="•"/>
              </a:pPr>
              <a:r>
                <a:rPr lang="en-US" sz="1600" b="1">
                  <a:solidFill>
                    <a:schemeClr val="bg1"/>
                  </a:solidFill>
                </a:rPr>
                <a:t>Staff Meetings</a:t>
              </a:r>
            </a:p>
            <a:p>
              <a:pPr marL="173736" indent="-173736">
                <a:buFont typeface="Arial" panose="020B0604020202020204" pitchFamily="34" charset="0"/>
                <a:buChar char="•"/>
              </a:pPr>
              <a:r>
                <a:rPr lang="en-US" sz="1600" b="1">
                  <a:solidFill>
                    <a:schemeClr val="bg1"/>
                  </a:solidFill>
                </a:rPr>
                <a:t>Instructional Rounds</a:t>
              </a:r>
            </a:p>
          </p:txBody>
        </p:sp>
      </p:grpSp>
    </p:spTree>
    <p:extLst>
      <p:ext uri="{BB962C8B-B14F-4D97-AF65-F5344CB8AC3E}">
        <p14:creationId xmlns:p14="http://schemas.microsoft.com/office/powerpoint/2010/main" val="34699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14</a:t>
            </a:fld>
            <a:endParaRPr lang="en-US" sz="1600" b="1">
              <a:solidFill>
                <a:schemeClr val="bg1"/>
              </a:solidFill>
            </a:endParaRPr>
          </a:p>
        </p:txBody>
      </p:sp>
      <p:sp>
        <p:nvSpPr>
          <p:cNvPr id="6" name="TextBox 5"/>
          <p:cNvSpPr txBox="1"/>
          <p:nvPr/>
        </p:nvSpPr>
        <p:spPr>
          <a:xfrm>
            <a:off x="787862" y="3613666"/>
            <a:ext cx="4167596" cy="646331"/>
          </a:xfrm>
          <a:prstGeom prst="rect">
            <a:avLst/>
          </a:prstGeom>
          <a:noFill/>
        </p:spPr>
        <p:txBody>
          <a:bodyPr wrap="square" rtlCol="0">
            <a:spAutoFit/>
          </a:bodyPr>
          <a:lstStyle/>
          <a:p>
            <a:r>
              <a:rPr lang="en-US">
                <a:solidFill>
                  <a:srgbClr val="173D55"/>
                </a:solidFill>
              </a:rPr>
              <a:t>Numeracy: I</a:t>
            </a:r>
            <a:r>
              <a:rPr lang="en-US" b="0" i="0" u="none" strike="noStrike">
                <a:solidFill>
                  <a:srgbClr val="173D55"/>
                </a:solidFill>
                <a:effectLst/>
              </a:rPr>
              <a:t>ncrease understanding of and relationship with numbers in real-life.</a:t>
            </a:r>
            <a:endParaRPr lang="en-US">
              <a:solidFill>
                <a:srgbClr val="173D55"/>
              </a:solidFill>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rcRect l="4073" r="1576" b="554"/>
          <a:stretch>
            <a:fillRect/>
          </a:stretch>
        </p:blipFill>
        <p:spPr>
          <a:xfrm rot="5400000">
            <a:off x="6250865" y="90388"/>
            <a:ext cx="6692989" cy="5290844"/>
          </a:xfrm>
          <a:custGeom>
            <a:avLst/>
            <a:gdLst>
              <a:gd name="connsiteX0" fmla="*/ 0 w 6692989"/>
              <a:gd name="connsiteY0" fmla="*/ 0 h 5290844"/>
              <a:gd name="connsiteX1" fmla="*/ 55344 w 6692989"/>
              <a:gd name="connsiteY1" fmla="*/ 0 h 5290844"/>
              <a:gd name="connsiteX2" fmla="*/ 6692989 w 6692989"/>
              <a:gd name="connsiteY2" fmla="*/ 37490 h 5290844"/>
              <a:gd name="connsiteX3" fmla="*/ 4099080 w 6692989"/>
              <a:gd name="connsiteY3" fmla="*/ 5290844 h 5290844"/>
            </a:gdLst>
            <a:ahLst/>
            <a:cxnLst>
              <a:cxn ang="0">
                <a:pos x="connsiteX0" y="connsiteY0"/>
              </a:cxn>
              <a:cxn ang="0">
                <a:pos x="connsiteX1" y="connsiteY1"/>
              </a:cxn>
              <a:cxn ang="0">
                <a:pos x="connsiteX2" y="connsiteY2"/>
              </a:cxn>
              <a:cxn ang="0">
                <a:pos x="connsiteX3" y="connsiteY3"/>
              </a:cxn>
            </a:cxnLst>
            <a:rect l="l" t="t" r="r" b="b"/>
            <a:pathLst>
              <a:path w="6692989" h="5290844">
                <a:moveTo>
                  <a:pt x="0" y="0"/>
                </a:moveTo>
                <a:lnTo>
                  <a:pt x="55344" y="0"/>
                </a:lnTo>
                <a:lnTo>
                  <a:pt x="6692989" y="37490"/>
                </a:lnTo>
                <a:lnTo>
                  <a:pt x="4099080" y="5290844"/>
                </a:lnTo>
                <a:close/>
              </a:path>
            </a:pathLst>
          </a:custGeom>
        </p:spPr>
      </p:pic>
      <p:sp>
        <p:nvSpPr>
          <p:cNvPr id="7" name="TextBox 6">
            <a:extLst>
              <a:ext uri="{FF2B5EF4-FFF2-40B4-BE49-F238E27FC236}">
                <a16:creationId xmlns:a16="http://schemas.microsoft.com/office/drawing/2014/main" id="{3C3FF909-ED0D-4A74-9AA3-D7A079C33D69}"/>
              </a:ext>
            </a:extLst>
          </p:cNvPr>
          <p:cNvSpPr txBox="1"/>
          <p:nvPr/>
        </p:nvSpPr>
        <p:spPr>
          <a:xfrm>
            <a:off x="3825380" y="2004084"/>
            <a:ext cx="3357085" cy="492443"/>
          </a:xfrm>
          <a:prstGeom prst="rect">
            <a:avLst/>
          </a:prstGeom>
          <a:noFill/>
        </p:spPr>
        <p:txBody>
          <a:bodyPr wrap="square" rtlCol="0">
            <a:spAutoFit/>
          </a:bodyPr>
          <a:lstStyle/>
          <a:p>
            <a:r>
              <a:rPr lang="en-US" sz="2600">
                <a:solidFill>
                  <a:srgbClr val="173D55"/>
                </a:solidFill>
              </a:rPr>
              <a:t>Success for all Learners</a:t>
            </a:r>
          </a:p>
        </p:txBody>
      </p:sp>
    </p:spTree>
    <p:extLst>
      <p:ext uri="{BB962C8B-B14F-4D97-AF65-F5344CB8AC3E}">
        <p14:creationId xmlns:p14="http://schemas.microsoft.com/office/powerpoint/2010/main" val="372223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15</a:t>
            </a:fld>
            <a:endParaRPr lang="en-US" sz="1600" b="1">
              <a:solidFill>
                <a:schemeClr val="bg1"/>
              </a:solidFill>
            </a:endParaRPr>
          </a:p>
        </p:txBody>
      </p:sp>
      <p:graphicFrame>
        <p:nvGraphicFramePr>
          <p:cNvPr id="7" name="Chart 6">
            <a:extLst>
              <a:ext uri="{FF2B5EF4-FFF2-40B4-BE49-F238E27FC236}">
                <a16:creationId xmlns:a16="http://schemas.microsoft.com/office/drawing/2014/main" id="{D210A53F-0964-4636-8484-8A62D259CD83}"/>
              </a:ext>
            </a:extLst>
          </p:cNvPr>
          <p:cNvGraphicFramePr>
            <a:graphicFrameLocks/>
          </p:cNvGraphicFramePr>
          <p:nvPr>
            <p:extLst>
              <p:ext uri="{D42A27DB-BD31-4B8C-83A1-F6EECF244321}">
                <p14:modId xmlns:p14="http://schemas.microsoft.com/office/powerpoint/2010/main" val="1201379477"/>
              </p:ext>
            </p:extLst>
          </p:nvPr>
        </p:nvGraphicFramePr>
        <p:xfrm>
          <a:off x="619432" y="2346752"/>
          <a:ext cx="4900694" cy="39608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12">
            <a:extLst>
              <a:ext uri="{FF2B5EF4-FFF2-40B4-BE49-F238E27FC236}">
                <a16:creationId xmlns:a16="http://schemas.microsoft.com/office/drawing/2014/main" id="{E9FF4641-0048-4707-917C-30FB6F73B578}"/>
              </a:ext>
            </a:extLst>
          </p:cNvPr>
          <p:cNvGraphicFramePr>
            <a:graphicFrameLocks/>
          </p:cNvGraphicFramePr>
          <p:nvPr>
            <p:extLst>
              <p:ext uri="{D42A27DB-BD31-4B8C-83A1-F6EECF244321}">
                <p14:modId xmlns:p14="http://schemas.microsoft.com/office/powerpoint/2010/main" val="511756590"/>
              </p:ext>
            </p:extLst>
          </p:nvPr>
        </p:nvGraphicFramePr>
        <p:xfrm>
          <a:off x="5991932" y="2346752"/>
          <a:ext cx="5025255" cy="39608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10">
            <a:extLst>
              <a:ext uri="{FF2B5EF4-FFF2-40B4-BE49-F238E27FC236}">
                <a16:creationId xmlns:a16="http://schemas.microsoft.com/office/drawing/2014/main" id="{35789B88-5D67-46E7-97E5-CDAE8C1120D8}"/>
              </a:ext>
            </a:extLst>
          </p:cNvPr>
          <p:cNvGraphicFramePr>
            <a:graphicFrameLocks/>
          </p:cNvGraphicFramePr>
          <p:nvPr>
            <p:extLst>
              <p:ext uri="{D42A27DB-BD31-4B8C-83A1-F6EECF244321}">
                <p14:modId xmlns:p14="http://schemas.microsoft.com/office/powerpoint/2010/main" val="3356198817"/>
              </p:ext>
            </p:extLst>
          </p:nvPr>
        </p:nvGraphicFramePr>
        <p:xfrm>
          <a:off x="619433" y="2346752"/>
          <a:ext cx="4896620" cy="38782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5194715E-63E2-49A7-8D7F-28348857D595}"/>
              </a:ext>
            </a:extLst>
          </p:cNvPr>
          <p:cNvGraphicFramePr>
            <a:graphicFrameLocks/>
          </p:cNvGraphicFramePr>
          <p:nvPr>
            <p:extLst>
              <p:ext uri="{D42A27DB-BD31-4B8C-83A1-F6EECF244321}">
                <p14:modId xmlns:p14="http://schemas.microsoft.com/office/powerpoint/2010/main" val="1300477438"/>
              </p:ext>
            </p:extLst>
          </p:nvPr>
        </p:nvGraphicFramePr>
        <p:xfrm>
          <a:off x="5991932" y="2346752"/>
          <a:ext cx="5157849" cy="38572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B0149C9C-DAC9-4D27-B969-46449D43D197}"/>
              </a:ext>
            </a:extLst>
          </p:cNvPr>
          <p:cNvGraphicFramePr>
            <a:graphicFrameLocks/>
          </p:cNvGraphicFramePr>
          <p:nvPr>
            <p:extLst>
              <p:ext uri="{D42A27DB-BD31-4B8C-83A1-F6EECF244321}">
                <p14:modId xmlns:p14="http://schemas.microsoft.com/office/powerpoint/2010/main" val="836747390"/>
              </p:ext>
            </p:extLst>
          </p:nvPr>
        </p:nvGraphicFramePr>
        <p:xfrm>
          <a:off x="615359" y="1668336"/>
          <a:ext cx="4900694" cy="42394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ontent Placeholder 15">
            <a:extLst>
              <a:ext uri="{FF2B5EF4-FFF2-40B4-BE49-F238E27FC236}">
                <a16:creationId xmlns:a16="http://schemas.microsoft.com/office/drawing/2014/main" id="{F4316524-BE03-4941-AD60-4F16FC40DF11}"/>
              </a:ext>
            </a:extLst>
          </p:cNvPr>
          <p:cNvGraphicFramePr>
            <a:graphicFrameLocks/>
          </p:cNvGraphicFramePr>
          <p:nvPr>
            <p:extLst>
              <p:ext uri="{D42A27DB-BD31-4B8C-83A1-F6EECF244321}">
                <p14:modId xmlns:p14="http://schemas.microsoft.com/office/powerpoint/2010/main" val="1496751971"/>
              </p:ext>
            </p:extLst>
          </p:nvPr>
        </p:nvGraphicFramePr>
        <p:xfrm>
          <a:off x="5991931" y="1668336"/>
          <a:ext cx="5157849" cy="4367137"/>
        </p:xfrm>
        <a:graphic>
          <a:graphicData uri="http://schemas.openxmlformats.org/drawingml/2006/chart">
            <c:chart xmlns:c="http://schemas.openxmlformats.org/drawingml/2006/chart" xmlns:r="http://schemas.openxmlformats.org/officeDocument/2006/relationships" r:id="rId8"/>
          </a:graphicData>
        </a:graphic>
      </p:graphicFrame>
      <p:sp>
        <p:nvSpPr>
          <p:cNvPr id="2" name="Rectangle 1"/>
          <p:cNvSpPr/>
          <p:nvPr/>
        </p:nvSpPr>
        <p:spPr>
          <a:xfrm>
            <a:off x="499147" y="5235677"/>
            <a:ext cx="10989847" cy="1160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3895" y="5409845"/>
            <a:ext cx="10806545" cy="923330"/>
          </a:xfrm>
          <a:prstGeom prst="rect">
            <a:avLst/>
          </a:prstGeom>
          <a:noFill/>
        </p:spPr>
        <p:txBody>
          <a:bodyPr wrap="square" rtlCol="0">
            <a:spAutoFit/>
          </a:bodyPr>
          <a:lstStyle/>
          <a:p>
            <a:r>
              <a:rPr lang="en-US">
                <a:solidFill>
                  <a:srgbClr val="173D55"/>
                </a:solidFill>
              </a:rPr>
              <a:t>For the 2021-22 school year, the data indicates that 79% of Indigenous learners are meeting expectations in numeracy (by achieving a 3), while there are 78% of non-Indigenous learners meeting expectations.</a:t>
            </a:r>
            <a:endParaRPr lang="en-US"/>
          </a:p>
          <a:p>
            <a:endParaRPr lang="en-US"/>
          </a:p>
        </p:txBody>
      </p:sp>
    </p:spTree>
    <p:extLst>
      <p:ext uri="{BB962C8B-B14F-4D97-AF65-F5344CB8AC3E}">
        <p14:creationId xmlns:p14="http://schemas.microsoft.com/office/powerpoint/2010/main" val="93593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16</a:t>
            </a:fld>
            <a:endParaRPr lang="en-US" sz="1600" b="1">
              <a:solidFill>
                <a:schemeClr val="bg1"/>
              </a:solidFill>
            </a:endParaRPr>
          </a:p>
        </p:txBody>
      </p:sp>
      <p:grpSp>
        <p:nvGrpSpPr>
          <p:cNvPr id="7" name="Group 6"/>
          <p:cNvGrpSpPr/>
          <p:nvPr/>
        </p:nvGrpSpPr>
        <p:grpSpPr>
          <a:xfrm>
            <a:off x="1122218" y="1572584"/>
            <a:ext cx="9989127" cy="2862322"/>
            <a:chOff x="1122218" y="1572584"/>
            <a:chExt cx="9989127" cy="2862322"/>
          </a:xfrm>
        </p:grpSpPr>
        <p:sp>
          <p:nvSpPr>
            <p:cNvPr id="8" name="TextBox 7"/>
            <p:cNvSpPr txBox="1"/>
            <p:nvPr/>
          </p:nvSpPr>
          <p:spPr>
            <a:xfrm>
              <a:off x="5084619" y="1572584"/>
              <a:ext cx="2493818" cy="2308324"/>
            </a:xfrm>
            <a:prstGeom prst="rect">
              <a:avLst/>
            </a:prstGeom>
            <a:noFill/>
          </p:spPr>
          <p:txBody>
            <a:bodyPr wrap="square" lIns="91440" tIns="45720" rIns="91440" bIns="45720" rtlCol="0" anchor="t">
              <a:spAutoFit/>
            </a:bodyPr>
            <a:lstStyle/>
            <a:p>
              <a:r>
                <a:rPr lang="en-US" dirty="0">
                  <a:solidFill>
                    <a:srgbClr val="173D55"/>
                  </a:solidFill>
                </a:rPr>
                <a:t>The concept we are focusing on is to increase students understanding of numbers in real-life, so they have a relevant and personal connection to numbers.</a:t>
              </a:r>
            </a:p>
          </p:txBody>
        </p:sp>
        <p:sp>
          <p:nvSpPr>
            <p:cNvPr id="9" name="TextBox 8"/>
            <p:cNvSpPr txBox="1"/>
            <p:nvPr/>
          </p:nvSpPr>
          <p:spPr>
            <a:xfrm>
              <a:off x="8643306" y="1572584"/>
              <a:ext cx="2468039" cy="1754326"/>
            </a:xfrm>
            <a:prstGeom prst="rect">
              <a:avLst/>
            </a:prstGeom>
            <a:noFill/>
          </p:spPr>
          <p:txBody>
            <a:bodyPr wrap="square" lIns="91440" tIns="45720" rIns="91440" bIns="45720" rtlCol="0" anchor="t">
              <a:spAutoFit/>
            </a:bodyPr>
            <a:lstStyle/>
            <a:p>
              <a:r>
                <a:rPr lang="en-US" dirty="0">
                  <a:solidFill>
                    <a:srgbClr val="173D55"/>
                  </a:solidFill>
                </a:rPr>
                <a:t>To what extent will numeracy results improve if teachers instruct numeracy lessons with real-life tasks on a weekly basis?</a:t>
              </a:r>
            </a:p>
          </p:txBody>
        </p:sp>
        <p:sp>
          <p:nvSpPr>
            <p:cNvPr id="10" name="TextBox 9"/>
            <p:cNvSpPr txBox="1"/>
            <p:nvPr/>
          </p:nvSpPr>
          <p:spPr>
            <a:xfrm>
              <a:off x="1122218" y="1572584"/>
              <a:ext cx="2812473" cy="2862322"/>
            </a:xfrm>
            <a:prstGeom prst="rect">
              <a:avLst/>
            </a:prstGeom>
            <a:noFill/>
          </p:spPr>
          <p:txBody>
            <a:bodyPr wrap="square" lIns="91440" tIns="45720" rIns="91440" bIns="45720" rtlCol="0" anchor="t">
              <a:spAutoFit/>
            </a:bodyPr>
            <a:lstStyle/>
            <a:p>
              <a:r>
                <a:rPr lang="en-US" dirty="0">
                  <a:solidFill>
                    <a:srgbClr val="173D55"/>
                  </a:solidFill>
                </a:rPr>
                <a:t>The SNAP numeracy assessment data tells us that 78-79% of all students are on track in numeracy.  To deepen student understanding, we wonder if they need support seeing numbers in the real world using authentic numeracy tasks.</a:t>
              </a:r>
            </a:p>
          </p:txBody>
        </p:sp>
      </p:grpSp>
    </p:spTree>
    <p:extLst>
      <p:ext uri="{BB962C8B-B14F-4D97-AF65-F5344CB8AC3E}">
        <p14:creationId xmlns:p14="http://schemas.microsoft.com/office/powerpoint/2010/main" val="58042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17</a:t>
            </a:fld>
            <a:endParaRPr lang="en-US" sz="1600" b="1">
              <a:solidFill>
                <a:schemeClr val="bg1"/>
              </a:solidFill>
            </a:endParaRPr>
          </a:p>
        </p:txBody>
      </p:sp>
      <p:grpSp>
        <p:nvGrpSpPr>
          <p:cNvPr id="10" name="Group 9"/>
          <p:cNvGrpSpPr/>
          <p:nvPr/>
        </p:nvGrpSpPr>
        <p:grpSpPr>
          <a:xfrm>
            <a:off x="1740310" y="3995728"/>
            <a:ext cx="8706971" cy="1754326"/>
            <a:chOff x="1740310" y="3995728"/>
            <a:chExt cx="8706971" cy="1754326"/>
          </a:xfrm>
        </p:grpSpPr>
        <p:sp>
          <p:nvSpPr>
            <p:cNvPr id="11" name="TextBox 10">
              <a:extLst>
                <a:ext uri="{FF2B5EF4-FFF2-40B4-BE49-F238E27FC236}">
                  <a16:creationId xmlns:a16="http://schemas.microsoft.com/office/drawing/2014/main" id="{75CE531C-B6D8-43C7-9B8D-82153D03F9C9}"/>
                </a:ext>
              </a:extLst>
            </p:cNvPr>
            <p:cNvSpPr txBox="1"/>
            <p:nvPr/>
          </p:nvSpPr>
          <p:spPr>
            <a:xfrm>
              <a:off x="3517016" y="3995728"/>
              <a:ext cx="1673352" cy="1569660"/>
            </a:xfrm>
            <a:prstGeom prst="rect">
              <a:avLst/>
            </a:prstGeom>
            <a:noFill/>
          </p:spPr>
          <p:txBody>
            <a:bodyPr wrap="square" rtlCol="0">
              <a:spAutoFit/>
            </a:bodyPr>
            <a:lstStyle/>
            <a:p>
              <a:pPr marL="173736" indent="-173736">
                <a:buFont typeface="Arial" panose="020B0604020202020204" pitchFamily="34" charset="0"/>
                <a:buChar char="•"/>
              </a:pPr>
              <a:r>
                <a:rPr lang="en-US" sz="1600">
                  <a:solidFill>
                    <a:schemeClr val="bg1"/>
                  </a:solidFill>
                </a:rPr>
                <a:t>10% increase in students on-track, which would raise proficiency to 85%.</a:t>
              </a:r>
            </a:p>
          </p:txBody>
        </p:sp>
        <p:sp>
          <p:nvSpPr>
            <p:cNvPr id="12" name="TextBox 11">
              <a:extLst>
                <a:ext uri="{FF2B5EF4-FFF2-40B4-BE49-F238E27FC236}">
                  <a16:creationId xmlns:a16="http://schemas.microsoft.com/office/drawing/2014/main" id="{D657E172-F5F8-422C-BC46-F677C79A4D65}"/>
                </a:ext>
              </a:extLst>
            </p:cNvPr>
            <p:cNvSpPr txBox="1"/>
            <p:nvPr/>
          </p:nvSpPr>
          <p:spPr>
            <a:xfrm>
              <a:off x="1740310" y="3995728"/>
              <a:ext cx="1674009" cy="1754326"/>
            </a:xfrm>
            <a:prstGeom prst="rect">
              <a:avLst/>
            </a:prstGeom>
            <a:noFill/>
          </p:spPr>
          <p:txBody>
            <a:bodyPr wrap="square" rtlCol="0">
              <a:spAutoFit/>
            </a:bodyPr>
            <a:lstStyle/>
            <a:p>
              <a:pPr marL="171450" indent="-171450">
                <a:buFont typeface="Arial" panose="020B0604020202020204" pitchFamily="34" charset="0"/>
                <a:buChar char="•"/>
              </a:pPr>
              <a:r>
                <a:rPr lang="en-US" sz="1600">
                  <a:solidFill>
                    <a:schemeClr val="bg1"/>
                  </a:solidFill>
                </a:rPr>
                <a:t>SNAP numeracy assessments October 2022 and May 2023</a:t>
              </a:r>
            </a:p>
            <a:p>
              <a:pPr marL="171450" indent="-171450">
                <a:buFont typeface="Arial" panose="020B0604020202020204" pitchFamily="34" charset="0"/>
                <a:buChar char="•"/>
              </a:pPr>
              <a:r>
                <a:rPr lang="en-US" sz="1600">
                  <a:solidFill>
                    <a:schemeClr val="bg1"/>
                  </a:solidFill>
                </a:rPr>
                <a:t>Mid-year scan as needed. </a:t>
              </a:r>
            </a:p>
            <a:p>
              <a:endParaRPr lang="en-US" sz="1200">
                <a:solidFill>
                  <a:schemeClr val="bg1"/>
                </a:solidFill>
              </a:endParaRPr>
            </a:p>
          </p:txBody>
        </p:sp>
        <p:sp>
          <p:nvSpPr>
            <p:cNvPr id="13" name="TextBox 12">
              <a:extLst>
                <a:ext uri="{FF2B5EF4-FFF2-40B4-BE49-F238E27FC236}">
                  <a16:creationId xmlns:a16="http://schemas.microsoft.com/office/drawing/2014/main" id="{EA44C58E-EC3C-4BBC-A78C-7E021E1D12E7}"/>
                </a:ext>
              </a:extLst>
            </p:cNvPr>
            <p:cNvSpPr txBox="1"/>
            <p:nvPr/>
          </p:nvSpPr>
          <p:spPr>
            <a:xfrm>
              <a:off x="5253269" y="3995728"/>
              <a:ext cx="1673352" cy="830997"/>
            </a:xfrm>
            <a:prstGeom prst="rect">
              <a:avLst/>
            </a:prstGeom>
            <a:noFill/>
          </p:spPr>
          <p:txBody>
            <a:bodyPr wrap="square" rtlCol="0">
              <a:spAutoFit/>
            </a:bodyPr>
            <a:lstStyle/>
            <a:p>
              <a:pPr marL="171450" indent="-171450">
                <a:buFont typeface="Arial" panose="020B0604020202020204" pitchFamily="34" charset="0"/>
                <a:buChar char="•"/>
              </a:pPr>
              <a:r>
                <a:rPr lang="en-US" sz="1600" b="1">
                  <a:solidFill>
                    <a:schemeClr val="bg1"/>
                  </a:solidFill>
                </a:rPr>
                <a:t>October</a:t>
              </a:r>
            </a:p>
            <a:p>
              <a:pPr marL="171450" indent="-171450">
                <a:buFont typeface="Arial" panose="020B0604020202020204" pitchFamily="34" charset="0"/>
                <a:buChar char="•"/>
              </a:pPr>
              <a:r>
                <a:rPr lang="en-US" sz="1600" b="1">
                  <a:solidFill>
                    <a:schemeClr val="bg1"/>
                  </a:solidFill>
                </a:rPr>
                <a:t>February</a:t>
              </a:r>
            </a:p>
            <a:p>
              <a:pPr marL="171450" indent="-171450">
                <a:buFont typeface="Arial" panose="020B0604020202020204" pitchFamily="34" charset="0"/>
                <a:buChar char="•"/>
              </a:pPr>
              <a:r>
                <a:rPr lang="en-US" sz="1600" b="1">
                  <a:solidFill>
                    <a:schemeClr val="bg1"/>
                  </a:solidFill>
                </a:rPr>
                <a:t>May</a:t>
              </a:r>
            </a:p>
          </p:txBody>
        </p:sp>
        <p:sp>
          <p:nvSpPr>
            <p:cNvPr id="14" name="TextBox 13">
              <a:extLst>
                <a:ext uri="{FF2B5EF4-FFF2-40B4-BE49-F238E27FC236}">
                  <a16:creationId xmlns:a16="http://schemas.microsoft.com/office/drawing/2014/main" id="{C0B0E2CF-4D1F-4C79-A4B5-093BEE6DB2B1}"/>
                </a:ext>
              </a:extLst>
            </p:cNvPr>
            <p:cNvSpPr txBox="1"/>
            <p:nvPr/>
          </p:nvSpPr>
          <p:spPr>
            <a:xfrm>
              <a:off x="7004270" y="3995728"/>
              <a:ext cx="1697278" cy="1323439"/>
            </a:xfrm>
            <a:prstGeom prst="rect">
              <a:avLst/>
            </a:prstGeom>
            <a:noFill/>
          </p:spPr>
          <p:txBody>
            <a:bodyPr wrap="square" rtlCol="0">
              <a:spAutoFit/>
            </a:bodyPr>
            <a:lstStyle/>
            <a:p>
              <a:pPr marL="171450" indent="-171450">
                <a:buFont typeface="Arial" panose="020B0604020202020204" pitchFamily="34" charset="0"/>
                <a:buChar char="•"/>
              </a:pPr>
              <a:r>
                <a:rPr lang="en-US" sz="1600" b="1">
                  <a:solidFill>
                    <a:schemeClr val="bg1"/>
                  </a:solidFill>
                </a:rPr>
                <a:t>Mindset Mathematics</a:t>
              </a:r>
            </a:p>
            <a:p>
              <a:pPr marL="171450" indent="-171450">
                <a:buFont typeface="Arial" panose="020B0604020202020204" pitchFamily="34" charset="0"/>
                <a:buChar char="•"/>
              </a:pPr>
              <a:r>
                <a:rPr lang="en-US" sz="1600" b="1">
                  <a:solidFill>
                    <a:schemeClr val="bg1"/>
                  </a:solidFill>
                </a:rPr>
                <a:t>Thinking Classrooms</a:t>
              </a:r>
            </a:p>
            <a:p>
              <a:pPr marL="171450" indent="-171450">
                <a:buFont typeface="Arial" panose="020B0604020202020204" pitchFamily="34" charset="0"/>
                <a:buChar char="•"/>
              </a:pPr>
              <a:r>
                <a:rPr lang="en-US" sz="1600" b="1">
                  <a:solidFill>
                    <a:schemeClr val="bg1"/>
                  </a:solidFill>
                </a:rPr>
                <a:t>Number Talks</a:t>
              </a:r>
            </a:p>
          </p:txBody>
        </p:sp>
        <p:sp>
          <p:nvSpPr>
            <p:cNvPr id="15" name="TextBox 14">
              <a:extLst>
                <a:ext uri="{FF2B5EF4-FFF2-40B4-BE49-F238E27FC236}">
                  <a16:creationId xmlns:a16="http://schemas.microsoft.com/office/drawing/2014/main" id="{17120AEA-67DB-4BF1-95AA-D95D01D55D97}"/>
                </a:ext>
              </a:extLst>
            </p:cNvPr>
            <p:cNvSpPr txBox="1"/>
            <p:nvPr/>
          </p:nvSpPr>
          <p:spPr>
            <a:xfrm>
              <a:off x="8725775" y="3995728"/>
              <a:ext cx="1721506" cy="1323439"/>
            </a:xfrm>
            <a:prstGeom prst="rect">
              <a:avLst/>
            </a:prstGeom>
            <a:noFill/>
          </p:spPr>
          <p:txBody>
            <a:bodyPr wrap="square" rtlCol="0">
              <a:spAutoFit/>
            </a:bodyPr>
            <a:lstStyle/>
            <a:p>
              <a:pPr marL="173736" indent="-173736">
                <a:buFont typeface="Arial" panose="020B0604020202020204" pitchFamily="34" charset="0"/>
                <a:buChar char="•"/>
              </a:pPr>
              <a:r>
                <a:rPr lang="en-US" sz="1600" b="1">
                  <a:solidFill>
                    <a:schemeClr val="bg1"/>
                  </a:solidFill>
                </a:rPr>
                <a:t>August Pro-D</a:t>
              </a:r>
            </a:p>
            <a:p>
              <a:pPr marL="173736" indent="-173736">
                <a:buFont typeface="Arial" panose="020B0604020202020204" pitchFamily="34" charset="0"/>
                <a:buChar char="•"/>
              </a:pPr>
              <a:r>
                <a:rPr lang="en-US" sz="1600" b="1">
                  <a:solidFill>
                    <a:schemeClr val="bg1"/>
                  </a:solidFill>
                </a:rPr>
                <a:t>Class Reviews</a:t>
              </a:r>
            </a:p>
            <a:p>
              <a:pPr marL="173736" indent="-173736">
                <a:buFont typeface="Arial" panose="020B0604020202020204" pitchFamily="34" charset="0"/>
                <a:buChar char="•"/>
              </a:pPr>
              <a:r>
                <a:rPr lang="en-US" sz="1600" b="1">
                  <a:solidFill>
                    <a:schemeClr val="bg1"/>
                  </a:solidFill>
                </a:rPr>
                <a:t>Staff Meetings</a:t>
              </a:r>
            </a:p>
            <a:p>
              <a:pPr marL="173736" indent="-173736">
                <a:buFont typeface="Arial" panose="020B0604020202020204" pitchFamily="34" charset="0"/>
                <a:buChar char="•"/>
              </a:pPr>
              <a:r>
                <a:rPr lang="en-US" sz="1600" b="1">
                  <a:solidFill>
                    <a:schemeClr val="bg1"/>
                  </a:solidFill>
                </a:rPr>
                <a:t>Instructional Rounds</a:t>
              </a:r>
            </a:p>
          </p:txBody>
        </p:sp>
      </p:grpSp>
    </p:spTree>
    <p:extLst>
      <p:ext uri="{BB962C8B-B14F-4D97-AF65-F5344CB8AC3E}">
        <p14:creationId xmlns:p14="http://schemas.microsoft.com/office/powerpoint/2010/main" val="254836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t="3015" r="22755" b="2268"/>
          <a:stretch>
            <a:fillRect/>
          </a:stretch>
        </p:blipFill>
        <p:spPr>
          <a:xfrm rot="5580000">
            <a:off x="6745070" y="107211"/>
            <a:ext cx="5852190" cy="5381909"/>
          </a:xfrm>
          <a:custGeom>
            <a:avLst/>
            <a:gdLst>
              <a:gd name="connsiteX0" fmla="*/ 0 w 5852190"/>
              <a:gd name="connsiteY0" fmla="*/ 1279702 h 5381909"/>
              <a:gd name="connsiteX1" fmla="*/ 0 w 5852190"/>
              <a:gd name="connsiteY1" fmla="*/ 273566 h 5381909"/>
              <a:gd name="connsiteX2" fmla="*/ 5852190 w 5852190"/>
              <a:gd name="connsiteY2" fmla="*/ 0 h 5381909"/>
              <a:gd name="connsiteX3" fmla="*/ 3536775 w 5852190"/>
              <a:gd name="connsiteY3" fmla="*/ 5381909 h 5381909"/>
            </a:gdLst>
            <a:ahLst/>
            <a:cxnLst>
              <a:cxn ang="0">
                <a:pos x="connsiteX0" y="connsiteY0"/>
              </a:cxn>
              <a:cxn ang="0">
                <a:pos x="connsiteX1" y="connsiteY1"/>
              </a:cxn>
              <a:cxn ang="0">
                <a:pos x="connsiteX2" y="connsiteY2"/>
              </a:cxn>
              <a:cxn ang="0">
                <a:pos x="connsiteX3" y="connsiteY3"/>
              </a:cxn>
            </a:cxnLst>
            <a:rect l="l" t="t" r="r" b="b"/>
            <a:pathLst>
              <a:path w="5852190" h="5381909">
                <a:moveTo>
                  <a:pt x="0" y="1279702"/>
                </a:moveTo>
                <a:lnTo>
                  <a:pt x="0" y="273566"/>
                </a:lnTo>
                <a:lnTo>
                  <a:pt x="5852190" y="0"/>
                </a:lnTo>
                <a:lnTo>
                  <a:pt x="3536775" y="5381909"/>
                </a:lnTo>
                <a:close/>
              </a:path>
            </a:pathLst>
          </a:custGeom>
          <a:solidFill>
            <a:srgbClr val="FFFFFF">
              <a:shade val="85000"/>
            </a:srgbClr>
          </a:solidFill>
          <a:ln w="190500" cap="sq">
            <a:noFill/>
            <a:miter lim="800000"/>
          </a:ln>
          <a:effectLst/>
        </p:spPr>
      </p:pic>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18</a:t>
            </a:fld>
            <a:endParaRPr lang="en-US" sz="1600" b="1">
              <a:solidFill>
                <a:schemeClr val="bg1"/>
              </a:solidFill>
            </a:endParaRPr>
          </a:p>
        </p:txBody>
      </p:sp>
      <p:sp>
        <p:nvSpPr>
          <p:cNvPr id="6" name="TextBox 5"/>
          <p:cNvSpPr txBox="1"/>
          <p:nvPr/>
        </p:nvSpPr>
        <p:spPr>
          <a:xfrm>
            <a:off x="1999375" y="3735750"/>
            <a:ext cx="5634182" cy="369332"/>
          </a:xfrm>
          <a:prstGeom prst="rect">
            <a:avLst/>
          </a:prstGeom>
          <a:noFill/>
        </p:spPr>
        <p:txBody>
          <a:bodyPr wrap="square" rtlCol="0">
            <a:spAutoFit/>
          </a:bodyPr>
          <a:lstStyle/>
          <a:p>
            <a:r>
              <a:rPr lang="en-US">
                <a:solidFill>
                  <a:srgbClr val="173D55"/>
                </a:solidFill>
              </a:rPr>
              <a:t>Increase quality and frequency of staff collaboration.</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t="2127" r="26710" b="22107"/>
          <a:stretch>
            <a:fillRect/>
          </a:stretch>
        </p:blipFill>
        <p:spPr>
          <a:xfrm rot="5400000">
            <a:off x="-294791" y="3480868"/>
            <a:ext cx="3141052" cy="2551471"/>
          </a:xfrm>
          <a:custGeom>
            <a:avLst/>
            <a:gdLst>
              <a:gd name="connsiteX0" fmla="*/ 0 w 2586519"/>
              <a:gd name="connsiteY0" fmla="*/ 2101025 h 2101025"/>
              <a:gd name="connsiteX1" fmla="*/ 1278516 w 2586519"/>
              <a:gd name="connsiteY1" fmla="*/ 0 h 2101025"/>
              <a:gd name="connsiteX2" fmla="*/ 2586519 w 2586519"/>
              <a:gd name="connsiteY2" fmla="*/ 2101025 h 2101025"/>
            </a:gdLst>
            <a:ahLst/>
            <a:cxnLst>
              <a:cxn ang="0">
                <a:pos x="connsiteX0" y="connsiteY0"/>
              </a:cxn>
              <a:cxn ang="0">
                <a:pos x="connsiteX1" y="connsiteY1"/>
              </a:cxn>
              <a:cxn ang="0">
                <a:pos x="connsiteX2" y="connsiteY2"/>
              </a:cxn>
            </a:cxnLst>
            <a:rect l="l" t="t" r="r" b="b"/>
            <a:pathLst>
              <a:path w="2586519" h="2101025">
                <a:moveTo>
                  <a:pt x="0" y="2101025"/>
                </a:moveTo>
                <a:lnTo>
                  <a:pt x="1278516" y="0"/>
                </a:lnTo>
                <a:lnTo>
                  <a:pt x="2586519" y="2101025"/>
                </a:lnTo>
                <a:close/>
              </a:path>
            </a:pathLst>
          </a:custGeom>
        </p:spPr>
      </p:pic>
      <p:sp>
        <p:nvSpPr>
          <p:cNvPr id="7" name="TextBox 6">
            <a:extLst>
              <a:ext uri="{FF2B5EF4-FFF2-40B4-BE49-F238E27FC236}">
                <a16:creationId xmlns:a16="http://schemas.microsoft.com/office/drawing/2014/main" id="{3C3FF909-ED0D-4A74-9AA3-D7A079C33D69}"/>
              </a:ext>
            </a:extLst>
          </p:cNvPr>
          <p:cNvSpPr txBox="1"/>
          <p:nvPr/>
        </p:nvSpPr>
        <p:spPr>
          <a:xfrm>
            <a:off x="3825381" y="2004084"/>
            <a:ext cx="3808176" cy="492443"/>
          </a:xfrm>
          <a:prstGeom prst="rect">
            <a:avLst/>
          </a:prstGeom>
          <a:noFill/>
        </p:spPr>
        <p:txBody>
          <a:bodyPr wrap="square" rtlCol="0">
            <a:spAutoFit/>
          </a:bodyPr>
          <a:lstStyle/>
          <a:p>
            <a:r>
              <a:rPr lang="en-US" sz="2600">
                <a:solidFill>
                  <a:srgbClr val="173D55"/>
                </a:solidFill>
              </a:rPr>
              <a:t>Leadership and Excellence</a:t>
            </a:r>
          </a:p>
        </p:txBody>
      </p:sp>
    </p:spTree>
    <p:extLst>
      <p:ext uri="{BB962C8B-B14F-4D97-AF65-F5344CB8AC3E}">
        <p14:creationId xmlns:p14="http://schemas.microsoft.com/office/powerpoint/2010/main" val="258785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19</a:t>
            </a:fld>
            <a:endParaRPr lang="en-US" sz="1600" b="1">
              <a:solidFill>
                <a:schemeClr val="bg1"/>
              </a:solidFill>
            </a:endParaRPr>
          </a:p>
        </p:txBody>
      </p:sp>
      <p:sp>
        <p:nvSpPr>
          <p:cNvPr id="5" name="TextBox 4"/>
          <p:cNvSpPr txBox="1"/>
          <p:nvPr/>
        </p:nvSpPr>
        <p:spPr>
          <a:xfrm>
            <a:off x="507346" y="1897984"/>
            <a:ext cx="3474720" cy="3693319"/>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173D55"/>
                </a:solidFill>
              </a:rPr>
              <a:t>10/10 teachers participated in 2 collaborations in 2019-2020.</a:t>
            </a:r>
          </a:p>
          <a:p>
            <a:endParaRPr lang="en-US">
              <a:solidFill>
                <a:srgbClr val="173D55"/>
              </a:solidFill>
            </a:endParaRPr>
          </a:p>
          <a:p>
            <a:pPr marL="285750" indent="-285750">
              <a:buFont typeface="Arial" panose="020B0604020202020204" pitchFamily="34" charset="0"/>
              <a:buChar char="•"/>
            </a:pPr>
            <a:r>
              <a:rPr lang="en-US">
                <a:solidFill>
                  <a:srgbClr val="173D55"/>
                </a:solidFill>
              </a:rPr>
              <a:t>0/10 in 2020-2021</a:t>
            </a:r>
          </a:p>
          <a:p>
            <a:endParaRPr lang="en-US">
              <a:solidFill>
                <a:srgbClr val="173D55"/>
              </a:solidFill>
            </a:endParaRPr>
          </a:p>
          <a:p>
            <a:pPr marL="285750" indent="-285750">
              <a:buFont typeface="Arial" panose="020B0604020202020204" pitchFamily="34" charset="0"/>
              <a:buChar char="•"/>
            </a:pPr>
            <a:r>
              <a:rPr lang="en-US">
                <a:solidFill>
                  <a:srgbClr val="173D55"/>
                </a:solidFill>
              </a:rPr>
              <a:t>6/10 teachers participated in co-teach lessons in 2021-2022.</a:t>
            </a:r>
          </a:p>
          <a:p>
            <a:pPr marL="285750" indent="-285750">
              <a:buFont typeface="Arial" panose="020B0604020202020204" pitchFamily="34" charset="0"/>
              <a:buChar char="•"/>
            </a:pPr>
            <a:endParaRPr lang="en-US">
              <a:solidFill>
                <a:srgbClr val="173D55"/>
              </a:solidFill>
            </a:endParaRPr>
          </a:p>
          <a:p>
            <a:pPr marL="285750" indent="-285750">
              <a:buFont typeface="Arial" panose="020B0604020202020204" pitchFamily="34" charset="0"/>
              <a:buChar char="•"/>
            </a:pPr>
            <a:r>
              <a:rPr lang="en-US">
                <a:solidFill>
                  <a:srgbClr val="173D55"/>
                </a:solidFill>
              </a:rPr>
              <a:t>Goal for 2022-2023 – 100% of teachers participate in co-plan and co-teach lessons around school goals. </a:t>
            </a:r>
          </a:p>
          <a:p>
            <a:pPr marL="285750" indent="-285750">
              <a:buFont typeface="Arial" panose="020B0604020202020204" pitchFamily="34" charset="0"/>
              <a:buChar char="•"/>
            </a:pPr>
            <a:endParaRPr lang="en-US">
              <a:solidFill>
                <a:srgbClr val="173D55"/>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33138" flipH="1">
            <a:off x="3989640" y="-220977"/>
            <a:ext cx="8385329" cy="6288997"/>
          </a:xfrm>
          <a:custGeom>
            <a:avLst/>
            <a:gdLst>
              <a:gd name="connsiteX0" fmla="*/ 0 w 5852190"/>
              <a:gd name="connsiteY0" fmla="*/ 1279702 h 5381909"/>
              <a:gd name="connsiteX1" fmla="*/ 0 w 5852190"/>
              <a:gd name="connsiteY1" fmla="*/ 273566 h 5381909"/>
              <a:gd name="connsiteX2" fmla="*/ 5852190 w 5852190"/>
              <a:gd name="connsiteY2" fmla="*/ 0 h 5381909"/>
              <a:gd name="connsiteX3" fmla="*/ 3536775 w 5852190"/>
              <a:gd name="connsiteY3" fmla="*/ 5381909 h 5381909"/>
            </a:gdLst>
            <a:ahLst/>
            <a:cxnLst>
              <a:cxn ang="0">
                <a:pos x="connsiteX0" y="connsiteY0"/>
              </a:cxn>
              <a:cxn ang="0">
                <a:pos x="connsiteX1" y="connsiteY1"/>
              </a:cxn>
              <a:cxn ang="0">
                <a:pos x="connsiteX2" y="connsiteY2"/>
              </a:cxn>
              <a:cxn ang="0">
                <a:pos x="connsiteX3" y="connsiteY3"/>
              </a:cxn>
            </a:cxnLst>
            <a:rect l="l" t="t" r="r" b="b"/>
            <a:pathLst>
              <a:path w="5852190" h="5381909">
                <a:moveTo>
                  <a:pt x="0" y="1279702"/>
                </a:moveTo>
                <a:lnTo>
                  <a:pt x="0" y="273566"/>
                </a:lnTo>
                <a:lnTo>
                  <a:pt x="5852190" y="0"/>
                </a:lnTo>
                <a:lnTo>
                  <a:pt x="3536775" y="5381909"/>
                </a:lnTo>
                <a:close/>
              </a:path>
            </a:pathLst>
          </a:custGeom>
          <a:solidFill>
            <a:srgbClr val="FFFFFF">
              <a:shade val="85000"/>
            </a:srgbClr>
          </a:solidFill>
          <a:ln w="190500" cap="sq">
            <a:noFill/>
            <a:miter lim="800000"/>
          </a:ln>
          <a:effectLst/>
        </p:spPr>
      </p:pic>
    </p:spTree>
    <p:extLst>
      <p:ext uri="{BB962C8B-B14F-4D97-AF65-F5344CB8AC3E}">
        <p14:creationId xmlns:p14="http://schemas.microsoft.com/office/powerpoint/2010/main" val="188887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06341-4448-4503-B29F-1016E0D654C0}"/>
              </a:ext>
            </a:extLst>
          </p:cNvPr>
          <p:cNvSpPr txBox="1"/>
          <p:nvPr/>
        </p:nvSpPr>
        <p:spPr>
          <a:xfrm>
            <a:off x="669173" y="1596772"/>
            <a:ext cx="7501434" cy="4616648"/>
          </a:xfrm>
          <a:prstGeom prst="rect">
            <a:avLst/>
          </a:prstGeom>
          <a:noFill/>
        </p:spPr>
        <p:txBody>
          <a:bodyPr wrap="square" rtlCol="0">
            <a:spAutoFit/>
          </a:bodyPr>
          <a:lstStyle/>
          <a:p>
            <a:r>
              <a:rPr lang="en-US" sz="1400">
                <a:solidFill>
                  <a:schemeClr val="bg1"/>
                </a:solidFill>
              </a:rPr>
              <a:t>At Lindsay Park Elementary School, we acknowledge that we learn and play on the </a:t>
            </a:r>
            <a:r>
              <a:rPr lang="en-US" sz="1400" err="1">
                <a:solidFill>
                  <a:schemeClr val="bg1"/>
                </a:solidFill>
              </a:rPr>
              <a:t>unceded</a:t>
            </a:r>
            <a:r>
              <a:rPr lang="en-US" sz="1400">
                <a:solidFill>
                  <a:schemeClr val="bg1"/>
                </a:solidFill>
              </a:rPr>
              <a:t> territory of the Ktunaxa First Peoples. Lindsay Park is a K-3 primary school that prides itself on having a learning community that strives to create an inclusive, caring environment where our students and families feel safe, valued, and respected. We are committed to paddling together in one direction towards truth and reconciliation, and equity for all.</a:t>
            </a:r>
          </a:p>
          <a:p>
            <a:endParaRPr lang="en-US" sz="1400">
              <a:solidFill>
                <a:schemeClr val="bg1"/>
              </a:solidFill>
            </a:endParaRPr>
          </a:p>
          <a:p>
            <a:r>
              <a:rPr lang="en-US" sz="1400">
                <a:solidFill>
                  <a:schemeClr val="bg1"/>
                </a:solidFill>
              </a:rPr>
              <a:t>To develop an inclusive learning environment, it is our goal to support students in making good choices and developing positive behaviors through social/emotional lessons. This work should help create a strong sense of belonging for all students in our school. </a:t>
            </a:r>
          </a:p>
          <a:p>
            <a:endParaRPr lang="en-US" sz="1400">
              <a:solidFill>
                <a:schemeClr val="bg1"/>
              </a:solidFill>
            </a:endParaRPr>
          </a:p>
          <a:p>
            <a:r>
              <a:rPr lang="en-US" sz="1400">
                <a:solidFill>
                  <a:schemeClr val="bg1"/>
                </a:solidFill>
              </a:rPr>
              <a:t>Our academic goal is success for all learners in literacy and numeracy. With literacy, intentional guided reading and small group work will help students understand how sound functions in words. This focus may improve reading and writing for all learners, in particular Indigenous students. In numeracy, our goal is to develop and implement rich tasks that are real-life, experiential and meaningful to children ages 5-8.</a:t>
            </a:r>
          </a:p>
          <a:p>
            <a:endParaRPr lang="en-US" sz="1400">
              <a:solidFill>
                <a:schemeClr val="bg1"/>
              </a:solidFill>
            </a:endParaRPr>
          </a:p>
          <a:p>
            <a:r>
              <a:rPr lang="en-US" sz="1400">
                <a:solidFill>
                  <a:schemeClr val="bg1"/>
                </a:solidFill>
              </a:rPr>
              <a:t>Our last goal is focused on creating opportunities for staff to collaborate and engage in rich discussions about teaching and learning in lessons related to school goals. </a:t>
            </a:r>
          </a:p>
          <a:p>
            <a:endParaRPr lang="en-US" sz="1400">
              <a:solidFill>
                <a:schemeClr val="bg1"/>
              </a:solidFill>
            </a:endParaRPr>
          </a:p>
          <a:p>
            <a:r>
              <a:rPr lang="en-US" sz="1400">
                <a:solidFill>
                  <a:schemeClr val="bg1"/>
                </a:solidFill>
              </a:rPr>
              <a:t>We are excited about continuing the journey of school success with equity, literacy, numeracy, and collaboration as key focus areas for our work during 2022-2023. </a:t>
            </a:r>
          </a:p>
        </p:txBody>
      </p:sp>
      <p:sp>
        <p:nvSpPr>
          <p:cNvPr id="5" name="Slide Number Placeholder 1">
            <a:extLst>
              <a:ext uri="{FF2B5EF4-FFF2-40B4-BE49-F238E27FC236}">
                <a16:creationId xmlns:a16="http://schemas.microsoft.com/office/drawing/2014/main" id="{F11F7181-62C3-4C35-8325-87F5FC7075F2}"/>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a:t>
            </a:fld>
            <a:endParaRPr lang="en-US" sz="1600" b="1">
              <a:solidFill>
                <a:schemeClr val="bg1"/>
              </a:solidFill>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00503" y="623977"/>
            <a:ext cx="2687975" cy="3359731"/>
          </a:xfrm>
          <a:prstGeom prst="rect">
            <a:avLst/>
          </a:prstGeom>
        </p:spPr>
      </p:pic>
      <p:sp>
        <p:nvSpPr>
          <p:cNvPr id="6" name="TextBox 5">
            <a:extLst>
              <a:ext uri="{FF2B5EF4-FFF2-40B4-BE49-F238E27FC236}">
                <a16:creationId xmlns:a16="http://schemas.microsoft.com/office/drawing/2014/main" id="{DFD06341-4448-4503-B29F-1016E0D654C0}"/>
              </a:ext>
            </a:extLst>
          </p:cNvPr>
          <p:cNvSpPr txBox="1"/>
          <p:nvPr/>
        </p:nvSpPr>
        <p:spPr>
          <a:xfrm>
            <a:off x="9154414" y="4094166"/>
            <a:ext cx="2305086" cy="307777"/>
          </a:xfrm>
          <a:prstGeom prst="rect">
            <a:avLst/>
          </a:prstGeom>
          <a:noFill/>
        </p:spPr>
        <p:txBody>
          <a:bodyPr wrap="square" rtlCol="0">
            <a:spAutoFit/>
          </a:bodyPr>
          <a:lstStyle/>
          <a:p>
            <a:pPr algn="r"/>
            <a:r>
              <a:rPr lang="en-US" sz="1400">
                <a:solidFill>
                  <a:schemeClr val="bg1"/>
                </a:solidFill>
              </a:rPr>
              <a:t>Dan Clark</a:t>
            </a:r>
          </a:p>
        </p:txBody>
      </p:sp>
    </p:spTree>
    <p:extLst>
      <p:ext uri="{BB962C8B-B14F-4D97-AF65-F5344CB8AC3E}">
        <p14:creationId xmlns:p14="http://schemas.microsoft.com/office/powerpoint/2010/main" val="128064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20</a:t>
            </a:fld>
            <a:endParaRPr lang="en-US" sz="1600" b="1">
              <a:solidFill>
                <a:schemeClr val="bg1"/>
              </a:solidFill>
            </a:endParaRPr>
          </a:p>
        </p:txBody>
      </p:sp>
      <p:grpSp>
        <p:nvGrpSpPr>
          <p:cNvPr id="7" name="Group 6"/>
          <p:cNvGrpSpPr/>
          <p:nvPr/>
        </p:nvGrpSpPr>
        <p:grpSpPr>
          <a:xfrm>
            <a:off x="1122218" y="1572584"/>
            <a:ext cx="9989127" cy="3416320"/>
            <a:chOff x="1122218" y="1572584"/>
            <a:chExt cx="9989127" cy="3416320"/>
          </a:xfrm>
        </p:grpSpPr>
        <p:sp>
          <p:nvSpPr>
            <p:cNvPr id="8" name="TextBox 7"/>
            <p:cNvSpPr txBox="1"/>
            <p:nvPr/>
          </p:nvSpPr>
          <p:spPr>
            <a:xfrm>
              <a:off x="5084619" y="1572584"/>
              <a:ext cx="2493818" cy="1754326"/>
            </a:xfrm>
            <a:prstGeom prst="rect">
              <a:avLst/>
            </a:prstGeom>
            <a:noFill/>
          </p:spPr>
          <p:txBody>
            <a:bodyPr wrap="square" rtlCol="0">
              <a:spAutoFit/>
            </a:bodyPr>
            <a:lstStyle/>
            <a:p>
              <a:r>
                <a:rPr lang="en-US">
                  <a:solidFill>
                    <a:srgbClr val="173D55"/>
                  </a:solidFill>
                </a:rPr>
                <a:t>The concept we are focusing are groups of teachers co-planning, co-teaching, and reflecting on lessons related to school goals. </a:t>
              </a:r>
            </a:p>
          </p:txBody>
        </p:sp>
        <p:sp>
          <p:nvSpPr>
            <p:cNvPr id="9" name="TextBox 8"/>
            <p:cNvSpPr txBox="1"/>
            <p:nvPr/>
          </p:nvSpPr>
          <p:spPr>
            <a:xfrm>
              <a:off x="8643306" y="1572584"/>
              <a:ext cx="2468039" cy="2308324"/>
            </a:xfrm>
            <a:prstGeom prst="rect">
              <a:avLst/>
            </a:prstGeom>
            <a:noFill/>
          </p:spPr>
          <p:txBody>
            <a:bodyPr wrap="square" rtlCol="0">
              <a:spAutoFit/>
            </a:bodyPr>
            <a:lstStyle/>
            <a:p>
              <a:r>
                <a:rPr lang="en-US">
                  <a:solidFill>
                    <a:srgbClr val="173D55"/>
                  </a:solidFill>
                </a:rPr>
                <a:t>To what extent will teacher collaboration increase with structured opportunities to co-plan, co-teach and debrief lessons on literacy, numeracy and inclusion goals? </a:t>
              </a:r>
            </a:p>
          </p:txBody>
        </p:sp>
        <p:sp>
          <p:nvSpPr>
            <p:cNvPr id="10" name="TextBox 9"/>
            <p:cNvSpPr txBox="1"/>
            <p:nvPr/>
          </p:nvSpPr>
          <p:spPr>
            <a:xfrm>
              <a:off x="1122218" y="1572584"/>
              <a:ext cx="2812473" cy="3416320"/>
            </a:xfrm>
            <a:prstGeom prst="rect">
              <a:avLst/>
            </a:prstGeom>
            <a:noFill/>
          </p:spPr>
          <p:txBody>
            <a:bodyPr wrap="square" lIns="91440" tIns="45720" rIns="91440" bIns="45720" rtlCol="0" anchor="t">
              <a:spAutoFit/>
            </a:bodyPr>
            <a:lstStyle/>
            <a:p>
              <a:r>
                <a:rPr lang="en-US" dirty="0">
                  <a:solidFill>
                    <a:srgbClr val="173D55"/>
                  </a:solidFill>
                </a:rPr>
                <a:t>Learning is a lifelong process and LPES staff have had few collaborative opportunities with two years of interrupted collaboration. Staff have expressed an interest to meet with more frequency in small teams to collaborate by co-planning, co-teaching, and reflecting on their learning. </a:t>
              </a:r>
              <a:endParaRPr lang="en-US">
                <a:solidFill>
                  <a:srgbClr val="173D55"/>
                </a:solidFill>
              </a:endParaRPr>
            </a:p>
          </p:txBody>
        </p:sp>
      </p:grpSp>
    </p:spTree>
    <p:extLst>
      <p:ext uri="{BB962C8B-B14F-4D97-AF65-F5344CB8AC3E}">
        <p14:creationId xmlns:p14="http://schemas.microsoft.com/office/powerpoint/2010/main" val="3044251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21</a:t>
            </a:fld>
            <a:endParaRPr lang="en-US" sz="1600" b="1">
              <a:solidFill>
                <a:schemeClr val="bg1"/>
              </a:solidFill>
            </a:endParaRPr>
          </a:p>
        </p:txBody>
      </p:sp>
      <p:grpSp>
        <p:nvGrpSpPr>
          <p:cNvPr id="9" name="Group 8"/>
          <p:cNvGrpSpPr/>
          <p:nvPr/>
        </p:nvGrpSpPr>
        <p:grpSpPr>
          <a:xfrm>
            <a:off x="1740310" y="3995728"/>
            <a:ext cx="8706971" cy="1754326"/>
            <a:chOff x="1740310" y="3995728"/>
            <a:chExt cx="8706971" cy="1754326"/>
          </a:xfrm>
        </p:grpSpPr>
        <p:sp>
          <p:nvSpPr>
            <p:cNvPr id="10" name="TextBox 9">
              <a:extLst>
                <a:ext uri="{FF2B5EF4-FFF2-40B4-BE49-F238E27FC236}">
                  <a16:creationId xmlns:a16="http://schemas.microsoft.com/office/drawing/2014/main" id="{75CE531C-B6D8-43C7-9B8D-82153D03F9C9}"/>
                </a:ext>
              </a:extLst>
            </p:cNvPr>
            <p:cNvSpPr txBox="1"/>
            <p:nvPr/>
          </p:nvSpPr>
          <p:spPr>
            <a:xfrm>
              <a:off x="3517016" y="3995728"/>
              <a:ext cx="1673352" cy="1569660"/>
            </a:xfrm>
            <a:prstGeom prst="rect">
              <a:avLst/>
            </a:prstGeom>
            <a:noFill/>
          </p:spPr>
          <p:txBody>
            <a:bodyPr wrap="square" rtlCol="0">
              <a:spAutoFit/>
            </a:bodyPr>
            <a:lstStyle/>
            <a:p>
              <a:pPr marL="173736" indent="-173736">
                <a:buFont typeface="Arial" panose="020B0604020202020204" pitchFamily="34" charset="0"/>
                <a:buChar char="•"/>
              </a:pPr>
              <a:r>
                <a:rPr lang="en-US" sz="1600">
                  <a:solidFill>
                    <a:schemeClr val="bg1"/>
                  </a:solidFill>
                </a:rPr>
                <a:t>100% of teachers participate in four Instructional Rounds.</a:t>
              </a:r>
            </a:p>
          </p:txBody>
        </p:sp>
        <p:sp>
          <p:nvSpPr>
            <p:cNvPr id="11" name="TextBox 10">
              <a:extLst>
                <a:ext uri="{FF2B5EF4-FFF2-40B4-BE49-F238E27FC236}">
                  <a16:creationId xmlns:a16="http://schemas.microsoft.com/office/drawing/2014/main" id="{D657E172-F5F8-422C-BC46-F677C79A4D65}"/>
                </a:ext>
              </a:extLst>
            </p:cNvPr>
            <p:cNvSpPr txBox="1"/>
            <p:nvPr/>
          </p:nvSpPr>
          <p:spPr>
            <a:xfrm>
              <a:off x="1740310" y="3995728"/>
              <a:ext cx="1674009" cy="1754326"/>
            </a:xfrm>
            <a:prstGeom prst="rect">
              <a:avLst/>
            </a:prstGeom>
            <a:noFill/>
          </p:spPr>
          <p:txBody>
            <a:bodyPr wrap="square" rtlCol="0">
              <a:spAutoFit/>
            </a:bodyPr>
            <a:lstStyle/>
            <a:p>
              <a:pPr marL="171450" indent="-171450">
                <a:buFont typeface="Arial" panose="020B0604020202020204" pitchFamily="34" charset="0"/>
                <a:buChar char="•"/>
              </a:pPr>
              <a:r>
                <a:rPr lang="en-US" sz="1600">
                  <a:solidFill>
                    <a:schemeClr val="bg1"/>
                  </a:solidFill>
                </a:rPr>
                <a:t>October &amp; May survey of staff.</a:t>
              </a:r>
            </a:p>
            <a:p>
              <a:pPr marL="171450" indent="-171450">
                <a:buFont typeface="Arial" panose="020B0604020202020204" pitchFamily="34" charset="0"/>
                <a:buChar char="•"/>
              </a:pPr>
              <a:r>
                <a:rPr lang="en-US" sz="1600">
                  <a:solidFill>
                    <a:schemeClr val="bg1"/>
                  </a:solidFill>
                </a:rPr>
                <a:t>Monthly debrief of Instructional Rounds.</a:t>
              </a:r>
            </a:p>
            <a:p>
              <a:endParaRPr lang="en-US" sz="1200">
                <a:solidFill>
                  <a:schemeClr val="bg1"/>
                </a:solidFill>
              </a:endParaRPr>
            </a:p>
          </p:txBody>
        </p:sp>
        <p:sp>
          <p:nvSpPr>
            <p:cNvPr id="12" name="TextBox 11">
              <a:extLst>
                <a:ext uri="{FF2B5EF4-FFF2-40B4-BE49-F238E27FC236}">
                  <a16:creationId xmlns:a16="http://schemas.microsoft.com/office/drawing/2014/main" id="{EA44C58E-EC3C-4BBC-A78C-7E021E1D12E7}"/>
                </a:ext>
              </a:extLst>
            </p:cNvPr>
            <p:cNvSpPr txBox="1"/>
            <p:nvPr/>
          </p:nvSpPr>
          <p:spPr>
            <a:xfrm>
              <a:off x="5253269" y="3995728"/>
              <a:ext cx="1673352" cy="1077218"/>
            </a:xfrm>
            <a:prstGeom prst="rect">
              <a:avLst/>
            </a:prstGeom>
            <a:noFill/>
          </p:spPr>
          <p:txBody>
            <a:bodyPr wrap="square" rtlCol="0">
              <a:spAutoFit/>
            </a:bodyPr>
            <a:lstStyle/>
            <a:p>
              <a:pPr marL="171450" indent="-171450">
                <a:buFont typeface="Arial" panose="020B0604020202020204" pitchFamily="34" charset="0"/>
                <a:buChar char="•"/>
              </a:pPr>
              <a:r>
                <a:rPr lang="en-US" sz="1600" b="1">
                  <a:solidFill>
                    <a:schemeClr val="bg1"/>
                  </a:solidFill>
                </a:rPr>
                <a:t>Oct., Nov., Dec., Jan., Feb., Mar., Apr., May, June</a:t>
              </a:r>
            </a:p>
          </p:txBody>
        </p:sp>
        <p:sp>
          <p:nvSpPr>
            <p:cNvPr id="13" name="TextBox 12">
              <a:extLst>
                <a:ext uri="{FF2B5EF4-FFF2-40B4-BE49-F238E27FC236}">
                  <a16:creationId xmlns:a16="http://schemas.microsoft.com/office/drawing/2014/main" id="{C0B0E2CF-4D1F-4C79-A4B5-093BEE6DB2B1}"/>
                </a:ext>
              </a:extLst>
            </p:cNvPr>
            <p:cNvSpPr txBox="1"/>
            <p:nvPr/>
          </p:nvSpPr>
          <p:spPr>
            <a:xfrm>
              <a:off x="7004270" y="3995728"/>
              <a:ext cx="1697278" cy="1323439"/>
            </a:xfrm>
            <a:prstGeom prst="rect">
              <a:avLst/>
            </a:prstGeom>
            <a:noFill/>
          </p:spPr>
          <p:txBody>
            <a:bodyPr wrap="square" rtlCol="0">
              <a:spAutoFit/>
            </a:bodyPr>
            <a:lstStyle/>
            <a:p>
              <a:pPr marL="171450" indent="-171450">
                <a:buFont typeface="Arial" panose="020B0604020202020204" pitchFamily="34" charset="0"/>
                <a:buChar char="•"/>
              </a:pPr>
              <a:r>
                <a:rPr lang="en-US" sz="1600" b="1">
                  <a:solidFill>
                    <a:schemeClr val="bg1"/>
                  </a:solidFill>
                </a:rPr>
                <a:t>Science of Reading </a:t>
              </a:r>
            </a:p>
            <a:p>
              <a:pPr marL="171450" indent="-171450">
                <a:buFont typeface="Arial" panose="020B0604020202020204" pitchFamily="34" charset="0"/>
                <a:buChar char="•"/>
              </a:pPr>
              <a:r>
                <a:rPr lang="en-US" sz="1600" b="1">
                  <a:solidFill>
                    <a:schemeClr val="bg1"/>
                  </a:solidFill>
                </a:rPr>
                <a:t>Thinking Classrooms</a:t>
              </a:r>
            </a:p>
            <a:p>
              <a:pPr marL="171450" indent="-171450">
                <a:buFont typeface="Arial" panose="020B0604020202020204" pitchFamily="34" charset="0"/>
                <a:buChar char="•"/>
              </a:pPr>
              <a:r>
                <a:rPr lang="en-US" sz="1600" b="1">
                  <a:solidFill>
                    <a:schemeClr val="bg1"/>
                  </a:solidFill>
                </a:rPr>
                <a:t>We Thinkers</a:t>
              </a:r>
            </a:p>
          </p:txBody>
        </p:sp>
        <p:sp>
          <p:nvSpPr>
            <p:cNvPr id="14" name="TextBox 13">
              <a:extLst>
                <a:ext uri="{FF2B5EF4-FFF2-40B4-BE49-F238E27FC236}">
                  <a16:creationId xmlns:a16="http://schemas.microsoft.com/office/drawing/2014/main" id="{17120AEA-67DB-4BF1-95AA-D95D01D55D97}"/>
                </a:ext>
              </a:extLst>
            </p:cNvPr>
            <p:cNvSpPr txBox="1"/>
            <p:nvPr/>
          </p:nvSpPr>
          <p:spPr>
            <a:xfrm>
              <a:off x="8725775" y="3995728"/>
              <a:ext cx="1721506" cy="1323439"/>
            </a:xfrm>
            <a:prstGeom prst="rect">
              <a:avLst/>
            </a:prstGeom>
            <a:noFill/>
          </p:spPr>
          <p:txBody>
            <a:bodyPr wrap="square" rtlCol="0">
              <a:spAutoFit/>
            </a:bodyPr>
            <a:lstStyle/>
            <a:p>
              <a:pPr marL="173736" indent="-173736">
                <a:buFont typeface="Arial" panose="020B0604020202020204" pitchFamily="34" charset="0"/>
                <a:buChar char="•"/>
              </a:pPr>
              <a:r>
                <a:rPr lang="en-US" sz="1600" b="1">
                  <a:solidFill>
                    <a:schemeClr val="bg1"/>
                  </a:solidFill>
                </a:rPr>
                <a:t>Staff meetings</a:t>
              </a:r>
            </a:p>
            <a:p>
              <a:pPr marL="173736" indent="-173736">
                <a:buFont typeface="Arial" panose="020B0604020202020204" pitchFamily="34" charset="0"/>
                <a:buChar char="•"/>
              </a:pPr>
              <a:r>
                <a:rPr lang="en-US" sz="1600" b="1">
                  <a:solidFill>
                    <a:schemeClr val="bg1"/>
                  </a:solidFill>
                </a:rPr>
                <a:t>Instructional Rounds</a:t>
              </a:r>
            </a:p>
            <a:p>
              <a:pPr marL="173736" indent="-173736">
                <a:buFont typeface="Arial" panose="020B0604020202020204" pitchFamily="34" charset="0"/>
                <a:buChar char="•"/>
              </a:pPr>
              <a:r>
                <a:rPr lang="en-US" sz="1600" b="1">
                  <a:solidFill>
                    <a:schemeClr val="bg1"/>
                  </a:solidFill>
                </a:rPr>
                <a:t>Collaboration release time</a:t>
              </a:r>
            </a:p>
          </p:txBody>
        </p:sp>
      </p:grpSp>
    </p:spTree>
    <p:extLst>
      <p:ext uri="{BB962C8B-B14F-4D97-AF65-F5344CB8AC3E}">
        <p14:creationId xmlns:p14="http://schemas.microsoft.com/office/powerpoint/2010/main" val="406946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831273" y="5451850"/>
            <a:ext cx="3127248" cy="477040"/>
          </a:xfrm>
          <a:prstGeom prst="rect">
            <a:avLst/>
          </a:prstGeom>
          <a:solidFill>
            <a:srgbClr val="CC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1">
            <a:extLst>
              <a:ext uri="{FF2B5EF4-FFF2-40B4-BE49-F238E27FC236}">
                <a16:creationId xmlns:a16="http://schemas.microsoft.com/office/drawing/2014/main" id="{4CDD2C62-6581-47A3-BE8E-B532CBEF6B14}"/>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3</a:t>
            </a:fld>
            <a:endParaRPr lang="en-US" sz="1600" b="1">
              <a:solidFill>
                <a:schemeClr val="bg1"/>
              </a:solidFill>
            </a:endParaRPr>
          </a:p>
        </p:txBody>
      </p:sp>
      <p:sp>
        <p:nvSpPr>
          <p:cNvPr id="2" name="TextBox 1"/>
          <p:cNvSpPr txBox="1"/>
          <p:nvPr/>
        </p:nvSpPr>
        <p:spPr>
          <a:xfrm>
            <a:off x="831273" y="3398986"/>
            <a:ext cx="3103418" cy="2308324"/>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173D55"/>
                </a:solidFill>
              </a:rPr>
              <a:t>11 Classroom teachers</a:t>
            </a:r>
          </a:p>
          <a:p>
            <a:pPr marL="285750" indent="-285750">
              <a:buFont typeface="Arial" panose="020B0604020202020204" pitchFamily="34" charset="0"/>
              <a:buChar char="•"/>
            </a:pPr>
            <a:r>
              <a:rPr lang="en-US">
                <a:solidFill>
                  <a:srgbClr val="173D55"/>
                </a:solidFill>
              </a:rPr>
              <a:t>1 Learning Services Teacher</a:t>
            </a:r>
          </a:p>
          <a:p>
            <a:pPr marL="285750" indent="-285750">
              <a:buFont typeface="Arial" panose="020B0604020202020204" pitchFamily="34" charset="0"/>
              <a:buChar char="•"/>
            </a:pPr>
            <a:r>
              <a:rPr lang="en-US">
                <a:solidFill>
                  <a:srgbClr val="173D55"/>
                </a:solidFill>
              </a:rPr>
              <a:t>1 Teacher-librarian</a:t>
            </a:r>
          </a:p>
          <a:p>
            <a:pPr marL="285750" indent="-285750">
              <a:buFont typeface="Arial" panose="020B0604020202020204" pitchFamily="34" charset="0"/>
              <a:buChar char="•"/>
            </a:pPr>
            <a:r>
              <a:rPr lang="en-US">
                <a:solidFill>
                  <a:srgbClr val="173D55"/>
                </a:solidFill>
              </a:rPr>
              <a:t>3 Education Assistants</a:t>
            </a:r>
          </a:p>
          <a:p>
            <a:pPr marL="285750" indent="-285750">
              <a:buFont typeface="Arial" panose="020B0604020202020204" pitchFamily="34" charset="0"/>
              <a:buChar char="•"/>
            </a:pPr>
            <a:r>
              <a:rPr lang="en-US">
                <a:solidFill>
                  <a:srgbClr val="173D55"/>
                </a:solidFill>
              </a:rPr>
              <a:t>1 Indigenous Education Student Support Worker</a:t>
            </a:r>
          </a:p>
          <a:p>
            <a:pPr marL="285750" indent="-285750">
              <a:buFont typeface="Arial" panose="020B0604020202020204" pitchFamily="34" charset="0"/>
              <a:buChar char="•"/>
            </a:pPr>
            <a:r>
              <a:rPr lang="en-US">
                <a:solidFill>
                  <a:srgbClr val="173D55"/>
                </a:solidFill>
              </a:rPr>
              <a:t>1 Admin Assistant</a:t>
            </a:r>
          </a:p>
          <a:p>
            <a:pPr marL="285750" indent="-285750">
              <a:buFont typeface="Arial" panose="020B0604020202020204" pitchFamily="34" charset="0"/>
              <a:buChar char="•"/>
            </a:pPr>
            <a:r>
              <a:rPr lang="en-US">
                <a:solidFill>
                  <a:srgbClr val="173D55"/>
                </a:solidFill>
              </a:rPr>
              <a:t>1 Principal</a:t>
            </a:r>
          </a:p>
        </p:txBody>
      </p:sp>
      <p:sp>
        <p:nvSpPr>
          <p:cNvPr id="4" name="TextBox 3"/>
          <p:cNvSpPr txBox="1"/>
          <p:nvPr/>
        </p:nvSpPr>
        <p:spPr>
          <a:xfrm>
            <a:off x="4073236" y="3398986"/>
            <a:ext cx="3034145"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solidFill>
                  <a:srgbClr val="173D55"/>
                </a:solidFill>
              </a:rPr>
              <a:t>176 students</a:t>
            </a:r>
          </a:p>
          <a:p>
            <a:pPr marL="285750" indent="-285750">
              <a:buFont typeface="Arial" panose="020B0604020202020204" pitchFamily="34" charset="0"/>
              <a:buChar char="•"/>
            </a:pPr>
            <a:r>
              <a:rPr lang="en-US" dirty="0">
                <a:solidFill>
                  <a:srgbClr val="173D55"/>
                </a:solidFill>
              </a:rPr>
              <a:t>22 Indigenous students</a:t>
            </a:r>
            <a:endParaRPr lang="en-US" dirty="0">
              <a:solidFill>
                <a:srgbClr val="173D55"/>
              </a:solidFill>
              <a:cs typeface="Calibri"/>
            </a:endParaRPr>
          </a:p>
          <a:p>
            <a:pPr marL="285750" indent="-285750">
              <a:buFont typeface="Arial" panose="020B0604020202020204" pitchFamily="34" charset="0"/>
              <a:buChar char="•"/>
            </a:pPr>
            <a:endParaRPr lang="en-US">
              <a:solidFill>
                <a:srgbClr val="173D55"/>
              </a:solidFill>
            </a:endParaRPr>
          </a:p>
        </p:txBody>
      </p:sp>
      <p:sp>
        <p:nvSpPr>
          <p:cNvPr id="5" name="TextBox 4"/>
          <p:cNvSpPr txBox="1"/>
          <p:nvPr/>
        </p:nvSpPr>
        <p:spPr>
          <a:xfrm>
            <a:off x="7245926" y="3398986"/>
            <a:ext cx="3006438"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solidFill>
                  <a:srgbClr val="173D55"/>
                </a:solidFill>
              </a:rPr>
              <a:t>Kindergarten - 43</a:t>
            </a:r>
          </a:p>
          <a:p>
            <a:pPr marL="285750" indent="-285750">
              <a:buFont typeface="Arial" panose="020B0604020202020204" pitchFamily="34" charset="0"/>
              <a:buChar char="•"/>
            </a:pPr>
            <a:r>
              <a:rPr lang="en-US" dirty="0">
                <a:solidFill>
                  <a:srgbClr val="173D55"/>
                </a:solidFill>
                <a:cs typeface="Calibri"/>
              </a:rPr>
              <a:t>Grade 1 - 39</a:t>
            </a:r>
            <a:endParaRPr lang="en-US" dirty="0">
              <a:solidFill>
                <a:srgbClr val="173D55"/>
              </a:solidFill>
              <a:ea typeface="Calibri"/>
              <a:cs typeface="Calibri"/>
            </a:endParaRPr>
          </a:p>
          <a:p>
            <a:pPr marL="285750" indent="-285750">
              <a:buFont typeface="Arial" panose="020B0604020202020204" pitchFamily="34" charset="0"/>
              <a:buChar char="•"/>
            </a:pPr>
            <a:r>
              <a:rPr lang="en-US" dirty="0">
                <a:solidFill>
                  <a:srgbClr val="173D55"/>
                </a:solidFill>
                <a:cs typeface="Calibri"/>
              </a:rPr>
              <a:t>Grade 2 - 45</a:t>
            </a:r>
            <a:endParaRPr lang="en-US" dirty="0">
              <a:solidFill>
                <a:srgbClr val="173D55"/>
              </a:solidFill>
              <a:ea typeface="Calibri" panose="020F0502020204030204"/>
              <a:cs typeface="Calibri"/>
            </a:endParaRPr>
          </a:p>
          <a:p>
            <a:pPr marL="285750" indent="-285750">
              <a:buFont typeface="Arial" panose="020B0604020202020204" pitchFamily="34" charset="0"/>
              <a:buChar char="•"/>
            </a:pPr>
            <a:r>
              <a:rPr lang="en-US" dirty="0">
                <a:solidFill>
                  <a:srgbClr val="173D55"/>
                </a:solidFill>
                <a:cs typeface="Calibri"/>
              </a:rPr>
              <a:t>Grade 3 - 49</a:t>
            </a:r>
            <a:endParaRPr lang="en-US" dirty="0">
              <a:solidFill>
                <a:srgbClr val="173D55"/>
              </a:solidFill>
              <a:ea typeface="Calibri" panose="020F0502020204030204"/>
              <a:cs typeface="Calibri"/>
            </a:endParaRPr>
          </a:p>
        </p:txBody>
      </p:sp>
      <p:sp>
        <p:nvSpPr>
          <p:cNvPr id="7" name="Rectangle 6"/>
          <p:cNvSpPr/>
          <p:nvPr/>
        </p:nvSpPr>
        <p:spPr>
          <a:xfrm>
            <a:off x="7218216" y="4988665"/>
            <a:ext cx="3117274" cy="477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F099A49-9040-4BCF-A32E-E7EC76483CDA}"/>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4</a:t>
            </a:fld>
            <a:endParaRPr lang="en-US" sz="1600" b="1">
              <a:solidFill>
                <a:schemeClr val="bg1"/>
              </a:solidFill>
            </a:endParaRPr>
          </a:p>
        </p:txBody>
      </p:sp>
      <p:sp>
        <p:nvSpPr>
          <p:cNvPr id="2" name="TextBox 1"/>
          <p:cNvSpPr txBox="1"/>
          <p:nvPr/>
        </p:nvSpPr>
        <p:spPr>
          <a:xfrm>
            <a:off x="267855" y="1330036"/>
            <a:ext cx="4276436" cy="2092881"/>
          </a:xfrm>
          <a:prstGeom prst="rect">
            <a:avLst/>
          </a:prstGeom>
          <a:noFill/>
        </p:spPr>
        <p:txBody>
          <a:bodyPr wrap="square" rtlCol="0">
            <a:spAutoFit/>
          </a:bodyPr>
          <a:lstStyle/>
          <a:p>
            <a:r>
              <a:rPr lang="en-US" sz="2800">
                <a:solidFill>
                  <a:schemeClr val="bg1"/>
                </a:solidFill>
              </a:rPr>
              <a:t>We take care of ourselves,</a:t>
            </a:r>
          </a:p>
          <a:p>
            <a:r>
              <a:rPr lang="en-US" sz="2800">
                <a:solidFill>
                  <a:schemeClr val="bg1"/>
                </a:solidFill>
              </a:rPr>
              <a:t>Each other, </a:t>
            </a:r>
          </a:p>
          <a:p>
            <a:r>
              <a:rPr lang="en-US" sz="2800">
                <a:solidFill>
                  <a:schemeClr val="bg1"/>
                </a:solidFill>
              </a:rPr>
              <a:t>This place, and </a:t>
            </a:r>
          </a:p>
          <a:p>
            <a:r>
              <a:rPr lang="en-US" sz="2800">
                <a:solidFill>
                  <a:schemeClr val="bg1"/>
                </a:solidFill>
              </a:rPr>
              <a:t>This land.</a:t>
            </a:r>
          </a:p>
          <a:p>
            <a:endParaRPr lang="en-US"/>
          </a:p>
        </p:txBody>
      </p:sp>
      <p:sp>
        <p:nvSpPr>
          <p:cNvPr id="4" name="TextBox 3"/>
          <p:cNvSpPr txBox="1"/>
          <p:nvPr/>
        </p:nvSpPr>
        <p:spPr>
          <a:xfrm>
            <a:off x="267855" y="4603120"/>
            <a:ext cx="3943927" cy="954107"/>
          </a:xfrm>
          <a:prstGeom prst="rect">
            <a:avLst/>
          </a:prstGeom>
          <a:noFill/>
        </p:spPr>
        <p:txBody>
          <a:bodyPr wrap="square" rtlCol="0">
            <a:spAutoFit/>
          </a:bodyPr>
          <a:lstStyle/>
          <a:p>
            <a:r>
              <a:rPr lang="en-US" sz="2800">
                <a:solidFill>
                  <a:schemeClr val="bg1"/>
                </a:solidFill>
              </a:rPr>
              <a:t>Everyone belongs and learns here.</a:t>
            </a:r>
          </a:p>
        </p:txBody>
      </p:sp>
      <p:sp>
        <p:nvSpPr>
          <p:cNvPr id="5" name="TextBox 4"/>
          <p:cNvSpPr txBox="1"/>
          <p:nvPr/>
        </p:nvSpPr>
        <p:spPr>
          <a:xfrm>
            <a:off x="5112328" y="1330036"/>
            <a:ext cx="3740728"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solidFill>
                  <a:srgbClr val="173D55"/>
                </a:solidFill>
              </a:rPr>
              <a:t>Relationships</a:t>
            </a:r>
            <a:endParaRPr lang="en-US" dirty="0"/>
          </a:p>
          <a:p>
            <a:pPr marL="285750" indent="-285750">
              <a:buFont typeface="Arial" panose="020B0604020202020204" pitchFamily="34" charset="0"/>
              <a:buChar char="•"/>
            </a:pPr>
            <a:r>
              <a:rPr lang="en-US" sz="2800" dirty="0">
                <a:solidFill>
                  <a:srgbClr val="173D55"/>
                </a:solidFill>
              </a:rPr>
              <a:t>Kindness</a:t>
            </a:r>
            <a:endParaRPr lang="en-US" dirty="0">
              <a:solidFill>
                <a:srgbClr val="000000"/>
              </a:solidFill>
            </a:endParaRPr>
          </a:p>
          <a:p>
            <a:pPr marL="285750" indent="-285750">
              <a:buFont typeface="Arial" panose="020B0604020202020204" pitchFamily="34" charset="0"/>
              <a:buChar char="•"/>
            </a:pPr>
            <a:r>
              <a:rPr lang="en-US" sz="2800" dirty="0">
                <a:solidFill>
                  <a:srgbClr val="173D55"/>
                </a:solidFill>
              </a:rPr>
              <a:t>Wellbeing</a:t>
            </a:r>
            <a:endParaRPr lang="en-US" dirty="0">
              <a:solidFill>
                <a:srgbClr val="000000"/>
              </a:solidFill>
            </a:endParaRPr>
          </a:p>
          <a:p>
            <a:pPr marL="285750" indent="-285750">
              <a:buFont typeface="Arial" panose="020B0604020202020204" pitchFamily="34" charset="0"/>
              <a:buChar char="•"/>
            </a:pPr>
            <a:r>
              <a:rPr lang="en-US" sz="2800" dirty="0">
                <a:solidFill>
                  <a:srgbClr val="173D55"/>
                </a:solidFill>
              </a:rPr>
              <a:t>Creativity</a:t>
            </a:r>
            <a:endParaRPr lang="en-US" dirty="0">
              <a:solidFill>
                <a:srgbClr val="000000"/>
              </a:solidFill>
            </a:endParaRPr>
          </a:p>
          <a:p>
            <a:pPr marL="285750" indent="-285750">
              <a:buFont typeface="Arial" panose="020B0604020202020204" pitchFamily="34" charset="0"/>
              <a:buChar char="•"/>
            </a:pPr>
            <a:r>
              <a:rPr lang="en-US" sz="2800" dirty="0">
                <a:solidFill>
                  <a:srgbClr val="173D55"/>
                </a:solidFill>
              </a:rPr>
              <a:t>Communication</a:t>
            </a:r>
            <a:endParaRPr lang="en-US" sz="2800" dirty="0">
              <a:solidFill>
                <a:srgbClr val="173D55"/>
              </a:solidFill>
              <a:cs typeface="Calibri"/>
            </a:endParaRPr>
          </a:p>
          <a:p>
            <a:pPr marL="285750" indent="-285750">
              <a:buFont typeface="Arial" panose="020B0604020202020204" pitchFamily="34" charset="0"/>
              <a:buChar char="•"/>
            </a:pPr>
            <a:r>
              <a:rPr lang="en-US" sz="2800" dirty="0">
                <a:solidFill>
                  <a:srgbClr val="173D55"/>
                </a:solidFill>
              </a:rPr>
              <a:t>Trust</a:t>
            </a:r>
            <a:endParaRPr lang="en-US" sz="2800" dirty="0">
              <a:solidFill>
                <a:srgbClr val="173D55"/>
              </a:solidFill>
              <a:cs typeface="Calibri"/>
            </a:endParaRPr>
          </a:p>
          <a:p>
            <a:pPr marL="285750" indent="-285750">
              <a:buFont typeface="Arial" panose="020B0604020202020204" pitchFamily="34" charset="0"/>
              <a:buChar char="•"/>
            </a:pPr>
            <a:endParaRPr lang="en-US" sz="2800" dirty="0">
              <a:solidFill>
                <a:srgbClr val="173D55"/>
              </a:solidFill>
              <a:cs typeface="Calibri"/>
            </a:endParaRPr>
          </a:p>
        </p:txBody>
      </p:sp>
    </p:spTree>
    <p:extLst>
      <p:ext uri="{BB962C8B-B14F-4D97-AF65-F5344CB8AC3E}">
        <p14:creationId xmlns:p14="http://schemas.microsoft.com/office/powerpoint/2010/main" val="32093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5</a:t>
            </a:fld>
            <a:endParaRPr lang="en-US" sz="1600" b="1">
              <a:solidFill>
                <a:schemeClr val="bg1"/>
              </a:solidFill>
            </a:endParaRPr>
          </a:p>
        </p:txBody>
      </p:sp>
      <p:sp>
        <p:nvSpPr>
          <p:cNvPr id="6" name="TextBox 5"/>
          <p:cNvSpPr txBox="1"/>
          <p:nvPr/>
        </p:nvSpPr>
        <p:spPr>
          <a:xfrm>
            <a:off x="757382" y="3627520"/>
            <a:ext cx="5634182" cy="369332"/>
          </a:xfrm>
          <a:prstGeom prst="rect">
            <a:avLst/>
          </a:prstGeom>
          <a:noFill/>
        </p:spPr>
        <p:txBody>
          <a:bodyPr wrap="square" rtlCol="0">
            <a:spAutoFit/>
          </a:bodyPr>
          <a:lstStyle/>
          <a:p>
            <a:r>
              <a:rPr lang="en-US" i="0" u="none" strike="noStrike">
                <a:solidFill>
                  <a:srgbClr val="173D55"/>
                </a:solidFill>
                <a:effectLst/>
                <a:latin typeface="Calibri" panose="020F0502020204030204" pitchFamily="34" charset="0"/>
              </a:rPr>
              <a:t>Increase positive behaviors around the school. </a:t>
            </a:r>
            <a:endParaRPr lang="en-US">
              <a:solidFill>
                <a:srgbClr val="173D55"/>
              </a:solidFill>
            </a:endParaRPr>
          </a:p>
        </p:txBody>
      </p:sp>
      <p:sp>
        <p:nvSpPr>
          <p:cNvPr id="7" name="TextBox 6">
            <a:extLst>
              <a:ext uri="{FF2B5EF4-FFF2-40B4-BE49-F238E27FC236}">
                <a16:creationId xmlns:a16="http://schemas.microsoft.com/office/drawing/2014/main" id="{3C3FF909-ED0D-4A74-9AA3-D7A079C33D69}"/>
              </a:ext>
            </a:extLst>
          </p:cNvPr>
          <p:cNvSpPr txBox="1"/>
          <p:nvPr/>
        </p:nvSpPr>
        <p:spPr>
          <a:xfrm>
            <a:off x="3825380" y="2004084"/>
            <a:ext cx="3126559" cy="492443"/>
          </a:xfrm>
          <a:prstGeom prst="rect">
            <a:avLst/>
          </a:prstGeom>
          <a:noFill/>
        </p:spPr>
        <p:txBody>
          <a:bodyPr wrap="square" rtlCol="0">
            <a:spAutoFit/>
          </a:bodyPr>
          <a:lstStyle/>
          <a:p>
            <a:r>
              <a:rPr lang="en-US" sz="2600">
                <a:solidFill>
                  <a:srgbClr val="173D55"/>
                </a:solidFill>
              </a:rPr>
              <a:t>Equity and Inclusion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r="36787"/>
          <a:stretch>
            <a:fillRect/>
          </a:stretch>
        </p:blipFill>
        <p:spPr>
          <a:xfrm>
            <a:off x="6951939" y="-192660"/>
            <a:ext cx="5288795" cy="6274965"/>
          </a:xfrm>
          <a:custGeom>
            <a:avLst/>
            <a:gdLst>
              <a:gd name="connsiteX0" fmla="*/ 4751283 w 5288795"/>
              <a:gd name="connsiteY0" fmla="*/ 0 h 6274965"/>
              <a:gd name="connsiteX1" fmla="*/ 5288795 w 5288795"/>
              <a:gd name="connsiteY1" fmla="*/ 0 h 6274965"/>
              <a:gd name="connsiteX2" fmla="*/ 5253353 w 5288795"/>
              <a:gd name="connsiteY2" fmla="*/ 6274965 h 6274965"/>
              <a:gd name="connsiteX3" fmla="*/ 0 w 5288795"/>
              <a:gd name="connsiteY3" fmla="*/ 3681056 h 6274965"/>
            </a:gdLst>
            <a:ahLst/>
            <a:cxnLst>
              <a:cxn ang="0">
                <a:pos x="connsiteX0" y="connsiteY0"/>
              </a:cxn>
              <a:cxn ang="0">
                <a:pos x="connsiteX1" y="connsiteY1"/>
              </a:cxn>
              <a:cxn ang="0">
                <a:pos x="connsiteX2" y="connsiteY2"/>
              </a:cxn>
              <a:cxn ang="0">
                <a:pos x="connsiteX3" y="connsiteY3"/>
              </a:cxn>
            </a:cxnLst>
            <a:rect l="l" t="t" r="r" b="b"/>
            <a:pathLst>
              <a:path w="5288795" h="6274965">
                <a:moveTo>
                  <a:pt x="4751283" y="0"/>
                </a:moveTo>
                <a:lnTo>
                  <a:pt x="5288795" y="0"/>
                </a:lnTo>
                <a:lnTo>
                  <a:pt x="5253353" y="6274965"/>
                </a:lnTo>
                <a:lnTo>
                  <a:pt x="0" y="3681056"/>
                </a:lnTo>
                <a:close/>
              </a:path>
            </a:pathLst>
          </a:custGeom>
        </p:spPr>
      </p:pic>
    </p:spTree>
    <p:extLst>
      <p:ext uri="{BB962C8B-B14F-4D97-AF65-F5344CB8AC3E}">
        <p14:creationId xmlns:p14="http://schemas.microsoft.com/office/powerpoint/2010/main" val="243250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6</a:t>
            </a:fld>
            <a:endParaRPr lang="en-US" sz="1600" b="1">
              <a:solidFill>
                <a:schemeClr val="bg1"/>
              </a:solidFill>
            </a:endParaRPr>
          </a:p>
        </p:txBody>
      </p:sp>
      <p:sp>
        <p:nvSpPr>
          <p:cNvPr id="5" name="TextBox 4"/>
          <p:cNvSpPr txBox="1"/>
          <p:nvPr/>
        </p:nvSpPr>
        <p:spPr>
          <a:xfrm>
            <a:off x="513895" y="1556631"/>
            <a:ext cx="10806545" cy="1200329"/>
          </a:xfrm>
          <a:prstGeom prst="rect">
            <a:avLst/>
          </a:prstGeom>
          <a:noFill/>
        </p:spPr>
        <p:txBody>
          <a:bodyPr wrap="square" rtlCol="0">
            <a:spAutoFit/>
          </a:bodyPr>
          <a:lstStyle/>
          <a:p>
            <a:r>
              <a:rPr lang="en-US">
                <a:solidFill>
                  <a:srgbClr val="173D55"/>
                </a:solidFill>
              </a:rPr>
              <a:t>During the spring of 2022, staff noticed an increase in office referrals and behavior interventions. We surveyed staff and students with the finding that behavior incidents were increasing within the washrooms and on unstructured times in the field. </a:t>
            </a:r>
            <a:endParaRPr lang="en-US"/>
          </a:p>
          <a:p>
            <a:endParaRPr lang="en-US"/>
          </a:p>
        </p:txBody>
      </p:sp>
      <p:graphicFrame>
        <p:nvGraphicFramePr>
          <p:cNvPr id="4" name="Chart 3">
            <a:extLst>
              <a:ext uri="{FF2B5EF4-FFF2-40B4-BE49-F238E27FC236}">
                <a16:creationId xmlns:a16="http://schemas.microsoft.com/office/drawing/2014/main" id="{D6BCFEC5-FC3D-45F4-A88B-763FA37C31BA}"/>
              </a:ext>
            </a:extLst>
          </p:cNvPr>
          <p:cNvGraphicFramePr>
            <a:graphicFrameLocks/>
          </p:cNvGraphicFramePr>
          <p:nvPr>
            <p:extLst>
              <p:ext uri="{D42A27DB-BD31-4B8C-83A1-F6EECF244321}">
                <p14:modId xmlns:p14="http://schemas.microsoft.com/office/powerpoint/2010/main" val="812816360"/>
              </p:ext>
            </p:extLst>
          </p:nvPr>
        </p:nvGraphicFramePr>
        <p:xfrm>
          <a:off x="634500" y="2600301"/>
          <a:ext cx="5016612" cy="3580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8400441-C681-4F9A-B7B6-754DC1ED2C0D}"/>
              </a:ext>
            </a:extLst>
          </p:cNvPr>
          <p:cNvGraphicFramePr>
            <a:graphicFrameLocks/>
          </p:cNvGraphicFramePr>
          <p:nvPr>
            <p:extLst>
              <p:ext uri="{D42A27DB-BD31-4B8C-83A1-F6EECF244321}">
                <p14:modId xmlns:p14="http://schemas.microsoft.com/office/powerpoint/2010/main" val="1164995089"/>
              </p:ext>
            </p:extLst>
          </p:nvPr>
        </p:nvGraphicFramePr>
        <p:xfrm>
          <a:off x="6137565" y="2600301"/>
          <a:ext cx="5168128" cy="358077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499147" y="5958348"/>
            <a:ext cx="10989847" cy="32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22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7</a:t>
            </a:fld>
            <a:endParaRPr lang="en-US" sz="1600" b="1">
              <a:solidFill>
                <a:schemeClr val="bg1"/>
              </a:solidFill>
            </a:endParaRPr>
          </a:p>
        </p:txBody>
      </p:sp>
      <p:sp>
        <p:nvSpPr>
          <p:cNvPr id="4" name="TextBox 3"/>
          <p:cNvSpPr txBox="1"/>
          <p:nvPr/>
        </p:nvSpPr>
        <p:spPr>
          <a:xfrm>
            <a:off x="5084619" y="1572584"/>
            <a:ext cx="2493818" cy="1754326"/>
          </a:xfrm>
          <a:prstGeom prst="rect">
            <a:avLst/>
          </a:prstGeom>
          <a:noFill/>
        </p:spPr>
        <p:txBody>
          <a:bodyPr wrap="square" rtlCol="0">
            <a:spAutoFit/>
          </a:bodyPr>
          <a:lstStyle/>
          <a:p>
            <a:r>
              <a:rPr lang="en-US">
                <a:solidFill>
                  <a:srgbClr val="173D55"/>
                </a:solidFill>
              </a:rPr>
              <a:t>We will focus on improved conduct and positive behavior supports, which includes teaching about making good decisions.</a:t>
            </a:r>
            <a:endParaRPr lang="en-US" sz="1600">
              <a:solidFill>
                <a:srgbClr val="173D55"/>
              </a:solidFill>
            </a:endParaRPr>
          </a:p>
        </p:txBody>
      </p:sp>
      <p:sp>
        <p:nvSpPr>
          <p:cNvPr id="5" name="TextBox 4"/>
          <p:cNvSpPr txBox="1"/>
          <p:nvPr/>
        </p:nvSpPr>
        <p:spPr>
          <a:xfrm>
            <a:off x="8643306" y="1572584"/>
            <a:ext cx="2468039" cy="2585323"/>
          </a:xfrm>
          <a:prstGeom prst="rect">
            <a:avLst/>
          </a:prstGeom>
          <a:noFill/>
        </p:spPr>
        <p:txBody>
          <a:bodyPr wrap="square" rtlCol="0">
            <a:spAutoFit/>
          </a:bodyPr>
          <a:lstStyle/>
          <a:p>
            <a:r>
              <a:rPr lang="en-US">
                <a:solidFill>
                  <a:srgbClr val="173D55"/>
                </a:solidFill>
              </a:rPr>
              <a:t>To what extent will we see more positive behaviors around the school, if teachers intentionally teach </a:t>
            </a:r>
            <a:r>
              <a:rPr lang="en-US" b="0" i="0" u="none" strike="noStrike">
                <a:solidFill>
                  <a:srgbClr val="173D55"/>
                </a:solidFill>
                <a:effectLst/>
                <a:latin typeface="Calibri" panose="020F0502020204030204" pitchFamily="34" charset="0"/>
              </a:rPr>
              <a:t>social/emotional </a:t>
            </a:r>
            <a:br>
              <a:rPr lang="en-US" b="0" i="0" u="none" strike="noStrike">
                <a:solidFill>
                  <a:srgbClr val="173D55"/>
                </a:solidFill>
                <a:effectLst/>
                <a:latin typeface="Calibri" panose="020F0502020204030204" pitchFamily="34" charset="0"/>
              </a:rPr>
            </a:br>
            <a:r>
              <a:rPr lang="en-US" b="0" i="0" u="none" strike="noStrike">
                <a:solidFill>
                  <a:srgbClr val="173D55"/>
                </a:solidFill>
                <a:effectLst/>
                <a:latin typeface="Calibri" panose="020F0502020204030204" pitchFamily="34" charset="0"/>
              </a:rPr>
              <a:t>learning lessons with a focu</a:t>
            </a:r>
            <a:r>
              <a:rPr lang="en-US">
                <a:solidFill>
                  <a:srgbClr val="173D55"/>
                </a:solidFill>
                <a:latin typeface="Calibri" panose="020F0502020204030204" pitchFamily="34" charset="0"/>
              </a:rPr>
              <a:t>s on making good decisions?</a:t>
            </a:r>
            <a:endParaRPr lang="en-US">
              <a:solidFill>
                <a:srgbClr val="173D55"/>
              </a:solidFill>
            </a:endParaRPr>
          </a:p>
        </p:txBody>
      </p:sp>
      <p:sp>
        <p:nvSpPr>
          <p:cNvPr id="6" name="TextBox 5"/>
          <p:cNvSpPr txBox="1"/>
          <p:nvPr/>
        </p:nvSpPr>
        <p:spPr>
          <a:xfrm>
            <a:off x="1122218" y="1572584"/>
            <a:ext cx="2812473" cy="3139321"/>
          </a:xfrm>
          <a:prstGeom prst="rect">
            <a:avLst/>
          </a:prstGeom>
          <a:noFill/>
        </p:spPr>
        <p:txBody>
          <a:bodyPr wrap="square" lIns="91440" tIns="45720" rIns="91440" bIns="45720" rtlCol="0" anchor="t">
            <a:spAutoFit/>
          </a:bodyPr>
          <a:lstStyle/>
          <a:p>
            <a:r>
              <a:rPr lang="en-US" dirty="0">
                <a:solidFill>
                  <a:srgbClr val="173D55"/>
                </a:solidFill>
              </a:rPr>
              <a:t>To improve equity and inclusion, we want to know more about how student behavior issues during unstructured times impact student feelings of inclusion. Data shows that in some school situations, students are having a hard time making good decisions. </a:t>
            </a:r>
            <a:endParaRPr lang="en-US">
              <a:solidFill>
                <a:srgbClr val="173D55"/>
              </a:solidFill>
            </a:endParaRPr>
          </a:p>
        </p:txBody>
      </p:sp>
    </p:spTree>
    <p:extLst>
      <p:ext uri="{BB962C8B-B14F-4D97-AF65-F5344CB8AC3E}">
        <p14:creationId xmlns:p14="http://schemas.microsoft.com/office/powerpoint/2010/main" val="123795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8</a:t>
            </a:fld>
            <a:endParaRPr lang="en-US" sz="1600" b="1">
              <a:solidFill>
                <a:schemeClr val="bg1"/>
              </a:solidFill>
            </a:endParaRPr>
          </a:p>
        </p:txBody>
      </p:sp>
      <p:grpSp>
        <p:nvGrpSpPr>
          <p:cNvPr id="8" name="Group 7"/>
          <p:cNvGrpSpPr/>
          <p:nvPr/>
        </p:nvGrpSpPr>
        <p:grpSpPr>
          <a:xfrm>
            <a:off x="1740310" y="3995728"/>
            <a:ext cx="8706971" cy="1754326"/>
            <a:chOff x="1740310" y="3995728"/>
            <a:chExt cx="8706971" cy="1754326"/>
          </a:xfrm>
        </p:grpSpPr>
        <p:sp>
          <p:nvSpPr>
            <p:cNvPr id="2" name="TextBox 1">
              <a:extLst>
                <a:ext uri="{FF2B5EF4-FFF2-40B4-BE49-F238E27FC236}">
                  <a16:creationId xmlns:a16="http://schemas.microsoft.com/office/drawing/2014/main" id="{75CE531C-B6D8-43C7-9B8D-82153D03F9C9}"/>
                </a:ext>
              </a:extLst>
            </p:cNvPr>
            <p:cNvSpPr txBox="1"/>
            <p:nvPr/>
          </p:nvSpPr>
          <p:spPr>
            <a:xfrm>
              <a:off x="3517016" y="3995728"/>
              <a:ext cx="1673352" cy="1323439"/>
            </a:xfrm>
            <a:prstGeom prst="rect">
              <a:avLst/>
            </a:prstGeom>
            <a:noFill/>
          </p:spPr>
          <p:txBody>
            <a:bodyPr wrap="square" rtlCol="0">
              <a:spAutoFit/>
            </a:bodyPr>
            <a:lstStyle/>
            <a:p>
              <a:pPr marL="173736" indent="-173736">
                <a:buFont typeface="Arial" panose="020B0604020202020204" pitchFamily="34" charset="0"/>
                <a:buChar char="•"/>
              </a:pPr>
              <a:r>
                <a:rPr lang="en-US" sz="1600">
                  <a:solidFill>
                    <a:schemeClr val="bg1"/>
                  </a:solidFill>
                </a:rPr>
                <a:t>10% decrease of behavior referrals in washrooms and playground</a:t>
              </a:r>
            </a:p>
          </p:txBody>
        </p:sp>
        <p:sp>
          <p:nvSpPr>
            <p:cNvPr id="4" name="TextBox 3">
              <a:extLst>
                <a:ext uri="{FF2B5EF4-FFF2-40B4-BE49-F238E27FC236}">
                  <a16:creationId xmlns:a16="http://schemas.microsoft.com/office/drawing/2014/main" id="{D657E172-F5F8-422C-BC46-F677C79A4D65}"/>
                </a:ext>
              </a:extLst>
            </p:cNvPr>
            <p:cNvSpPr txBox="1"/>
            <p:nvPr/>
          </p:nvSpPr>
          <p:spPr>
            <a:xfrm>
              <a:off x="1740310" y="3995728"/>
              <a:ext cx="1674009" cy="1754326"/>
            </a:xfrm>
            <a:prstGeom prst="rect">
              <a:avLst/>
            </a:prstGeom>
            <a:noFill/>
          </p:spPr>
          <p:txBody>
            <a:bodyPr wrap="square" rtlCol="0">
              <a:spAutoFit/>
            </a:bodyPr>
            <a:lstStyle/>
            <a:p>
              <a:pPr marL="171450" indent="-171450">
                <a:buFont typeface="Arial" panose="020B0604020202020204" pitchFamily="34" charset="0"/>
                <a:buChar char="•"/>
              </a:pPr>
              <a:r>
                <a:rPr lang="en-US" sz="1600">
                  <a:solidFill>
                    <a:schemeClr val="bg1"/>
                  </a:solidFill>
                </a:rPr>
                <a:t>3 times/year review at staff meetings</a:t>
              </a:r>
            </a:p>
            <a:p>
              <a:pPr marL="171450" indent="-171450">
                <a:buFont typeface="Arial" panose="020B0604020202020204" pitchFamily="34" charset="0"/>
                <a:buChar char="•"/>
              </a:pPr>
              <a:r>
                <a:rPr lang="en-US" sz="1600">
                  <a:solidFill>
                    <a:schemeClr val="bg1"/>
                  </a:solidFill>
                </a:rPr>
                <a:t>Monthly review of office referrals</a:t>
              </a:r>
            </a:p>
            <a:p>
              <a:endParaRPr lang="en-US" sz="1200">
                <a:solidFill>
                  <a:schemeClr val="bg1"/>
                </a:solidFill>
              </a:endParaRPr>
            </a:p>
          </p:txBody>
        </p:sp>
        <p:sp>
          <p:nvSpPr>
            <p:cNvPr id="5" name="TextBox 4">
              <a:extLst>
                <a:ext uri="{FF2B5EF4-FFF2-40B4-BE49-F238E27FC236}">
                  <a16:creationId xmlns:a16="http://schemas.microsoft.com/office/drawing/2014/main" id="{EA44C58E-EC3C-4BBC-A78C-7E021E1D12E7}"/>
                </a:ext>
              </a:extLst>
            </p:cNvPr>
            <p:cNvSpPr txBox="1"/>
            <p:nvPr/>
          </p:nvSpPr>
          <p:spPr>
            <a:xfrm>
              <a:off x="5253269" y="3995728"/>
              <a:ext cx="1673352" cy="830997"/>
            </a:xfrm>
            <a:prstGeom prst="rect">
              <a:avLst/>
            </a:prstGeom>
            <a:noFill/>
          </p:spPr>
          <p:txBody>
            <a:bodyPr wrap="square" rtlCol="0">
              <a:spAutoFit/>
            </a:bodyPr>
            <a:lstStyle/>
            <a:p>
              <a:pPr marL="171450" indent="-171450">
                <a:buFont typeface="Arial" panose="020B0604020202020204" pitchFamily="34" charset="0"/>
                <a:buChar char="•"/>
              </a:pPr>
              <a:r>
                <a:rPr lang="en-US" sz="1600" b="1">
                  <a:solidFill>
                    <a:schemeClr val="bg1"/>
                  </a:solidFill>
                </a:rPr>
                <a:t>November</a:t>
              </a:r>
            </a:p>
            <a:p>
              <a:pPr marL="171450" indent="-171450">
                <a:buFont typeface="Arial" panose="020B0604020202020204" pitchFamily="34" charset="0"/>
                <a:buChar char="•"/>
              </a:pPr>
              <a:r>
                <a:rPr lang="en-US" sz="1600" b="1">
                  <a:solidFill>
                    <a:schemeClr val="bg1"/>
                  </a:solidFill>
                </a:rPr>
                <a:t>February</a:t>
              </a:r>
            </a:p>
            <a:p>
              <a:pPr marL="171450" indent="-171450">
                <a:buFont typeface="Arial" panose="020B0604020202020204" pitchFamily="34" charset="0"/>
                <a:buChar char="•"/>
              </a:pPr>
              <a:r>
                <a:rPr lang="en-US" sz="1600" b="1">
                  <a:solidFill>
                    <a:schemeClr val="bg1"/>
                  </a:solidFill>
                </a:rPr>
                <a:t>May</a:t>
              </a:r>
            </a:p>
          </p:txBody>
        </p:sp>
        <p:sp>
          <p:nvSpPr>
            <p:cNvPr id="6" name="TextBox 5">
              <a:extLst>
                <a:ext uri="{FF2B5EF4-FFF2-40B4-BE49-F238E27FC236}">
                  <a16:creationId xmlns:a16="http://schemas.microsoft.com/office/drawing/2014/main" id="{C0B0E2CF-4D1F-4C79-A4B5-093BEE6DB2B1}"/>
                </a:ext>
              </a:extLst>
            </p:cNvPr>
            <p:cNvSpPr txBox="1"/>
            <p:nvPr/>
          </p:nvSpPr>
          <p:spPr>
            <a:xfrm>
              <a:off x="7004270" y="3995728"/>
              <a:ext cx="1697278" cy="1077218"/>
            </a:xfrm>
            <a:prstGeom prst="rect">
              <a:avLst/>
            </a:prstGeom>
            <a:noFill/>
          </p:spPr>
          <p:txBody>
            <a:bodyPr wrap="square" rtlCol="0">
              <a:spAutoFit/>
            </a:bodyPr>
            <a:lstStyle/>
            <a:p>
              <a:pPr marL="171450" indent="-171450">
                <a:buFont typeface="Arial" panose="020B0604020202020204" pitchFamily="34" charset="0"/>
                <a:buChar char="•"/>
              </a:pPr>
              <a:r>
                <a:rPr lang="en-US" sz="1600" b="1">
                  <a:solidFill>
                    <a:schemeClr val="bg1"/>
                  </a:solidFill>
                </a:rPr>
                <a:t>We Thinkers and Zones of Regulation training.</a:t>
              </a:r>
            </a:p>
          </p:txBody>
        </p:sp>
        <p:sp>
          <p:nvSpPr>
            <p:cNvPr id="7" name="TextBox 6">
              <a:extLst>
                <a:ext uri="{FF2B5EF4-FFF2-40B4-BE49-F238E27FC236}">
                  <a16:creationId xmlns:a16="http://schemas.microsoft.com/office/drawing/2014/main" id="{17120AEA-67DB-4BF1-95AA-D95D01D55D97}"/>
                </a:ext>
              </a:extLst>
            </p:cNvPr>
            <p:cNvSpPr txBox="1"/>
            <p:nvPr/>
          </p:nvSpPr>
          <p:spPr>
            <a:xfrm>
              <a:off x="8725775" y="3995728"/>
              <a:ext cx="1721506" cy="1077218"/>
            </a:xfrm>
            <a:prstGeom prst="rect">
              <a:avLst/>
            </a:prstGeom>
            <a:noFill/>
          </p:spPr>
          <p:txBody>
            <a:bodyPr wrap="square" rtlCol="0">
              <a:spAutoFit/>
            </a:bodyPr>
            <a:lstStyle/>
            <a:p>
              <a:pPr marL="173736" indent="-173736">
                <a:buFont typeface="Arial" panose="020B0604020202020204" pitchFamily="34" charset="0"/>
                <a:buChar char="•"/>
              </a:pPr>
              <a:r>
                <a:rPr lang="en-US" sz="1600" b="1">
                  <a:solidFill>
                    <a:schemeClr val="bg1"/>
                  </a:solidFill>
                </a:rPr>
                <a:t>Presence of visual supports for Zones of Regulation</a:t>
              </a:r>
            </a:p>
          </p:txBody>
        </p:sp>
      </p:grpSp>
    </p:spTree>
    <p:extLst>
      <p:ext uri="{BB962C8B-B14F-4D97-AF65-F5344CB8AC3E}">
        <p14:creationId xmlns:p14="http://schemas.microsoft.com/office/powerpoint/2010/main" val="14025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431" t="17836" r="21617"/>
          <a:stretch>
            <a:fillRect/>
          </a:stretch>
        </p:blipFill>
        <p:spPr>
          <a:xfrm rot="5400000">
            <a:off x="6250899" y="90109"/>
            <a:ext cx="6693232" cy="5291158"/>
          </a:xfrm>
          <a:custGeom>
            <a:avLst/>
            <a:gdLst>
              <a:gd name="connsiteX0" fmla="*/ 0 w 6693232"/>
              <a:gd name="connsiteY0" fmla="*/ 0 h 5291158"/>
              <a:gd name="connsiteX1" fmla="*/ 6693232 w 6693232"/>
              <a:gd name="connsiteY1" fmla="*/ 37804 h 5291158"/>
              <a:gd name="connsiteX2" fmla="*/ 4099323 w 6693232"/>
              <a:gd name="connsiteY2" fmla="*/ 5291158 h 5291158"/>
            </a:gdLst>
            <a:ahLst/>
            <a:cxnLst>
              <a:cxn ang="0">
                <a:pos x="connsiteX0" y="connsiteY0"/>
              </a:cxn>
              <a:cxn ang="0">
                <a:pos x="connsiteX1" y="connsiteY1"/>
              </a:cxn>
              <a:cxn ang="0">
                <a:pos x="connsiteX2" y="connsiteY2"/>
              </a:cxn>
            </a:cxnLst>
            <a:rect l="l" t="t" r="r" b="b"/>
            <a:pathLst>
              <a:path w="6693232" h="5291158">
                <a:moveTo>
                  <a:pt x="0" y="0"/>
                </a:moveTo>
                <a:lnTo>
                  <a:pt x="6693232" y="37804"/>
                </a:lnTo>
                <a:lnTo>
                  <a:pt x="4099323" y="5291158"/>
                </a:lnTo>
                <a:close/>
              </a:path>
            </a:pathLst>
          </a:custGeom>
        </p:spPr>
      </p:pic>
      <p:sp>
        <p:nvSpPr>
          <p:cNvPr id="3" name="TextBox 2">
            <a:extLst>
              <a:ext uri="{FF2B5EF4-FFF2-40B4-BE49-F238E27FC236}">
                <a16:creationId xmlns:a16="http://schemas.microsoft.com/office/drawing/2014/main" id="{B7C56CFC-7158-434D-AD10-F54B1B18572E}"/>
              </a:ext>
            </a:extLst>
          </p:cNvPr>
          <p:cNvSpPr txBox="1"/>
          <p:nvPr/>
        </p:nvSpPr>
        <p:spPr>
          <a:xfrm>
            <a:off x="7879703" y="3244334"/>
            <a:ext cx="2064398" cy="369332"/>
          </a:xfrm>
          <a:prstGeom prst="rect">
            <a:avLst/>
          </a:prstGeom>
          <a:noFill/>
        </p:spPr>
        <p:txBody>
          <a:bodyPr wrap="square" rtlCol="0">
            <a:spAutoFit/>
          </a:bodyPr>
          <a:lstStyle/>
          <a:p>
            <a:endParaRPr lang="en-US">
              <a:solidFill>
                <a:schemeClr val="bg1"/>
              </a:solidFill>
              <a:latin typeface="Roboto" panose="02000000000000000000" pitchFamily="2" charset="0"/>
              <a:ea typeface="Roboto" panose="02000000000000000000" pitchFamily="2" charset="0"/>
            </a:endParaRPr>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9</a:t>
            </a:fld>
            <a:endParaRPr lang="en-US" sz="1600" b="1">
              <a:solidFill>
                <a:schemeClr val="bg1"/>
              </a:solidFill>
            </a:endParaRPr>
          </a:p>
        </p:txBody>
      </p:sp>
      <p:sp>
        <p:nvSpPr>
          <p:cNvPr id="6" name="TextBox 5"/>
          <p:cNvSpPr txBox="1"/>
          <p:nvPr/>
        </p:nvSpPr>
        <p:spPr>
          <a:xfrm>
            <a:off x="726567" y="3720980"/>
            <a:ext cx="3948672" cy="646331"/>
          </a:xfrm>
          <a:prstGeom prst="rect">
            <a:avLst/>
          </a:prstGeom>
          <a:noFill/>
        </p:spPr>
        <p:txBody>
          <a:bodyPr wrap="square" rtlCol="0">
            <a:spAutoFit/>
          </a:bodyPr>
          <a:lstStyle/>
          <a:p>
            <a:r>
              <a:rPr lang="en-US">
                <a:solidFill>
                  <a:srgbClr val="173D55"/>
                </a:solidFill>
              </a:rPr>
              <a:t>Literacy: Improve literacy achievement for all students.</a:t>
            </a:r>
          </a:p>
        </p:txBody>
      </p:sp>
      <p:sp>
        <p:nvSpPr>
          <p:cNvPr id="8" name="TextBox 7">
            <a:extLst>
              <a:ext uri="{FF2B5EF4-FFF2-40B4-BE49-F238E27FC236}">
                <a16:creationId xmlns:a16="http://schemas.microsoft.com/office/drawing/2014/main" id="{3C3FF909-ED0D-4A74-9AA3-D7A079C33D69}"/>
              </a:ext>
            </a:extLst>
          </p:cNvPr>
          <p:cNvSpPr txBox="1"/>
          <p:nvPr/>
        </p:nvSpPr>
        <p:spPr>
          <a:xfrm>
            <a:off x="3825380" y="2004084"/>
            <a:ext cx="3430825" cy="492443"/>
          </a:xfrm>
          <a:prstGeom prst="rect">
            <a:avLst/>
          </a:prstGeom>
          <a:noFill/>
        </p:spPr>
        <p:txBody>
          <a:bodyPr wrap="square" rtlCol="0">
            <a:spAutoFit/>
          </a:bodyPr>
          <a:lstStyle/>
          <a:p>
            <a:r>
              <a:rPr lang="en-US" sz="2600">
                <a:solidFill>
                  <a:srgbClr val="173D55"/>
                </a:solidFill>
              </a:rPr>
              <a:t>Success for all Learners</a:t>
            </a:r>
          </a:p>
        </p:txBody>
      </p:sp>
    </p:spTree>
    <p:extLst>
      <p:ext uri="{BB962C8B-B14F-4D97-AF65-F5344CB8AC3E}">
        <p14:creationId xmlns:p14="http://schemas.microsoft.com/office/powerpoint/2010/main" val="121926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2023_School Success Plan" id="{A1E0B409-E288-42FC-B7E2-63DBE0ECB2B6}" vid="{F4AAA400-D476-4CDE-A317-9BB3C05257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1B88C6FEDD7946B53DC49017737DAC" ma:contentTypeVersion="7" ma:contentTypeDescription="Create a new document." ma:contentTypeScope="" ma:versionID="bef5f454ec1b50030cff3aa9fbf50f63">
  <xsd:schema xmlns:xsd="http://www.w3.org/2001/XMLSchema" xmlns:xs="http://www.w3.org/2001/XMLSchema" xmlns:p="http://schemas.microsoft.com/office/2006/metadata/properties" xmlns:ns2="88ee2c2b-433e-486b-92a1-58d5aa0fbcb8" xmlns:ns3="716f62c3-4cfb-4063-9af5-326a9cb309b4" targetNamespace="http://schemas.microsoft.com/office/2006/metadata/properties" ma:root="true" ma:fieldsID="1fd3c58dc9f185bc122c6fd275e22ee1" ns2:_="" ns3:_="">
    <xsd:import namespace="88ee2c2b-433e-486b-92a1-58d5aa0fbcb8"/>
    <xsd:import namespace="716f62c3-4cfb-4063-9af5-326a9cb309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ee2c2b-433e-486b-92a1-58d5aa0fbc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6f62c3-4cfb-4063-9af5-326a9cb309b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E713D-F60F-492E-BE01-0F29DD5BE3FE}">
  <ds:schemaRefs>
    <ds:schemaRef ds:uri="716f62c3-4cfb-4063-9af5-326a9cb309b4"/>
    <ds:schemaRef ds:uri="88ee2c2b-433e-486b-92a1-58d5aa0fbc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56E1322-F036-4E24-95AC-FA6CAC48C1A6}">
  <ds:schemaRefs>
    <ds:schemaRef ds:uri="http://schemas.microsoft.com/sharepoint/v3/contenttype/forms"/>
  </ds:schemaRefs>
</ds:datastoreItem>
</file>

<file path=customXml/itemProps3.xml><?xml version="1.0" encoding="utf-8"?>
<ds:datastoreItem xmlns:ds="http://schemas.openxmlformats.org/officeDocument/2006/customXml" ds:itemID="{10D674FC-DDDB-4B10-982A-6C7962AEDD6B}">
  <ds:schemaRefs>
    <ds:schemaRef ds:uri="716f62c3-4cfb-4063-9af5-326a9cb309b4"/>
    <ds:schemaRef ds:uri="88ee2c2b-433e-486b-92a1-58d5aa0fbc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2022-2023_School Success Plan</Template>
  <Application>Microsoft Office PowerPoint</Application>
  <PresentationFormat>Widescreen</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Iacobucci</dc:creator>
  <cp:revision>66</cp:revision>
  <cp:lastPrinted>2022-06-03T21:16:53Z</cp:lastPrinted>
  <dcterms:created xsi:type="dcterms:W3CDTF">2022-05-27T19:35:41Z</dcterms:created>
  <dcterms:modified xsi:type="dcterms:W3CDTF">2022-09-09T13:31:17Z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0x0101002F1B88C6FEDD7946B53DC49017737DAC</vt:lpwstr>
  </property>
</Properties>
</file>