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7" r:id="rId8"/>
    <p:sldId id="262" r:id="rId9"/>
    <p:sldId id="263" r:id="rId10"/>
    <p:sldId id="264" r:id="rId11"/>
    <p:sldId id="265" r:id="rId12"/>
    <p:sldId id="267" r:id="rId13"/>
    <p:sldId id="268" r:id="rId14"/>
    <p:sldId id="280" r:id="rId15"/>
    <p:sldId id="281" r:id="rId16"/>
    <p:sldId id="284" r:id="rId17"/>
    <p:sldId id="273" r:id="rId18"/>
    <p:sldId id="283" r:id="rId19"/>
    <p:sldId id="282" r:id="rId20"/>
  </p:sldIdLst>
  <p:sldSz cx="12192000" cy="6858000"/>
  <p:notesSz cx="6858000" cy="9144000"/>
  <p:embeddedFontLst>
    <p:embeddedFont>
      <p:font typeface="Calibri Light" panose="020F0302020204030204" pitchFamily="34" charset="0"/>
      <p:regular r:id="rId22"/>
      <p:italic r:id="rId23"/>
    </p:embeddedFont>
    <p:embeddedFont>
      <p:font typeface="Lato" panose="020B0604020202020204" charset="0"/>
      <p:regular r:id="rId24"/>
      <p:bold r:id="rId25"/>
      <p:italic r:id="rId26"/>
      <p:boldItalic r:id="rId27"/>
    </p:embeddedFont>
    <p:embeddedFont>
      <p:font typeface="Bodoni MT" panose="02070603080606020203" pitchFamily="18" charset="0"/>
      <p:regular r:id="rId28"/>
      <p:bold r:id="rId29"/>
      <p:italic r:id="rId30"/>
      <p:boldItalic r:id="rId31"/>
    </p:embeddedFont>
    <p:embeddedFont>
      <p:font typeface="Roboto" panose="020B0604020202020204" charset="0"/>
      <p:regular r:id="rId32"/>
      <p:bold r:id="rId33"/>
      <p:italic r:id="rId34"/>
      <p:boldItalic r:id="rId35"/>
    </p:embeddedFont>
    <p:embeddedFont>
      <p:font typeface="Lato Black" panose="020B0604020202020204" charset="0"/>
      <p:bold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V9BV9rs5vCh2YE3QGJrUMmnsA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660"/>
  </p:normalViewPr>
  <p:slideViewPr>
    <p:cSldViewPr snapToGrid="0">
      <p:cViewPr>
        <p:scale>
          <a:sx n="125" d="100"/>
          <a:sy n="125" d="100"/>
        </p:scale>
        <p:origin x="-3100" y="-2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88583c4d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288583c4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88583c4d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1288583c4d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88583c4d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288583c4d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88583c4d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288583c4d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88583c4d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1288583c4d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746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88583c4d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288583c4d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22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88583c4d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288583c4d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31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288583c4d3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1288583c4d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88583c4d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288583c4d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55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88583c4d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288583c4d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94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57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p:nvPr/>
        </p:nvSpPr>
        <p:spPr>
          <a:xfrm>
            <a:off x="8584162" y="2351315"/>
            <a:ext cx="25131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a:solidFill>
                  <a:schemeClr val="lt1"/>
                </a:solidFill>
                <a:latin typeface="Roboto"/>
                <a:ea typeface="Roboto"/>
                <a:cs typeface="Roboto"/>
                <a:sym typeface="Roboto"/>
              </a:rPr>
              <a:t>2022-2023</a:t>
            </a:r>
            <a:endParaRPr/>
          </a:p>
        </p:txBody>
      </p:sp>
      <p:sp>
        <p:nvSpPr>
          <p:cNvPr id="89" name="Google Shape;89;p1"/>
          <p:cNvSpPr txBox="1"/>
          <p:nvPr/>
        </p:nvSpPr>
        <p:spPr>
          <a:xfrm>
            <a:off x="5993301" y="3562528"/>
            <a:ext cx="4091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smtClean="0">
                <a:solidFill>
                  <a:schemeClr val="accent2"/>
                </a:solidFill>
                <a:latin typeface="Roboto"/>
                <a:ea typeface="Roboto"/>
                <a:cs typeface="Roboto"/>
                <a:sym typeface="Roboto"/>
              </a:rPr>
              <a:t>Rocky Mountain Online Learning </a:t>
            </a:r>
          </a:p>
          <a:p>
            <a:pPr marL="0" marR="0" lvl="0" indent="0" algn="l" rtl="0">
              <a:spcBef>
                <a:spcPts val="0"/>
              </a:spcBef>
              <a:spcAft>
                <a:spcPts val="0"/>
              </a:spcAft>
              <a:buNone/>
            </a:pPr>
            <a:r>
              <a:rPr lang="en-US" sz="2000" dirty="0" smtClean="0">
                <a:solidFill>
                  <a:schemeClr val="accent2"/>
                </a:solidFill>
                <a:latin typeface="New Century Schoolbook Bold" pitchFamily="18" charset="0"/>
                <a:ea typeface="Roboto"/>
                <a:sym typeface="Roboto"/>
              </a:rPr>
              <a:t>Learn at Home </a:t>
            </a:r>
            <a:endParaRPr sz="2000" dirty="0">
              <a:solidFill>
                <a:schemeClr val="accent2"/>
              </a:solidFill>
              <a:latin typeface="New Century Schoolbook Bold" pitchFamily="18" charset="0"/>
            </a:endParaRPr>
          </a:p>
        </p:txBody>
      </p:sp>
      <p:sp>
        <p:nvSpPr>
          <p:cNvPr id="90" name="Google Shape;90;p1"/>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a:t>
            </a:fld>
            <a:endParaRPr sz="1600" b="1">
              <a:solidFill>
                <a:schemeClr val="lt1"/>
              </a:solidFill>
            </a:endParaRPr>
          </a:p>
        </p:txBody>
      </p:sp>
      <p:pic>
        <p:nvPicPr>
          <p:cNvPr id="7" name="Image" descr="Image"/>
          <p:cNvPicPr>
            <a:picLocks noChangeAspect="1"/>
          </p:cNvPicPr>
          <p:nvPr/>
        </p:nvPicPr>
        <p:blipFill>
          <a:blip r:embed="rId4">
            <a:extLst/>
          </a:blip>
          <a:stretch>
            <a:fillRect/>
          </a:stretch>
        </p:blipFill>
        <p:spPr>
          <a:xfrm>
            <a:off x="310550" y="449305"/>
            <a:ext cx="3094010" cy="2887366"/>
          </a:xfrm>
          <a:prstGeom prst="rect">
            <a:avLst/>
          </a:prstGeom>
          <a:ln w="12700">
            <a:miter lim="400000"/>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g1288583c4d3_0_0"/>
          <p:cNvSpPr/>
          <p:nvPr/>
        </p:nvSpPr>
        <p:spPr>
          <a:xfrm rot="1576663">
            <a:off x="7981392" y="-921987"/>
            <a:ext cx="5858751" cy="6018407"/>
          </a:xfrm>
          <a:prstGeom prst="triangle">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
              <a:solidFill>
                <a:schemeClr val="lt1"/>
              </a:solidFill>
              <a:latin typeface="Calibri"/>
              <a:ea typeface="Calibri"/>
              <a:cs typeface="Calibri"/>
              <a:sym typeface="Calibri"/>
            </a:endParaRPr>
          </a:p>
        </p:txBody>
      </p:sp>
      <p:sp>
        <p:nvSpPr>
          <p:cNvPr id="161" name="Google Shape;161;g1288583c4d3_0_0"/>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10</a:t>
            </a:fld>
            <a:endParaRPr sz="1600" b="1">
              <a:solidFill>
                <a:schemeClr val="lt1"/>
              </a:solidFill>
            </a:endParaRPr>
          </a:p>
        </p:txBody>
      </p:sp>
      <p:sp>
        <p:nvSpPr>
          <p:cNvPr id="162" name="Google Shape;162;g1288583c4d3_0_0"/>
          <p:cNvSpPr txBox="1"/>
          <p:nvPr/>
        </p:nvSpPr>
        <p:spPr>
          <a:xfrm>
            <a:off x="749025" y="3613625"/>
            <a:ext cx="60624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dirty="0">
              <a:solidFill>
                <a:schemeClr val="dk1"/>
              </a:solidFill>
              <a:latin typeface="Lato Black"/>
              <a:ea typeface="Lato Black"/>
              <a:cs typeface="Lato Black"/>
              <a:sym typeface="Lato Black"/>
            </a:endParaRPr>
          </a:p>
          <a:p>
            <a:pPr marL="0" lvl="0" indent="0" algn="l" rtl="0">
              <a:spcBef>
                <a:spcPts val="0"/>
              </a:spcBef>
              <a:spcAft>
                <a:spcPts val="0"/>
              </a:spcAft>
              <a:buNone/>
            </a:pPr>
            <a:r>
              <a:rPr lang="en-US" sz="2000" dirty="0" smtClean="0">
                <a:solidFill>
                  <a:schemeClr val="dk1"/>
                </a:solidFill>
                <a:latin typeface="+mj-lt"/>
                <a:ea typeface="Lato"/>
                <a:cs typeface="Lato"/>
                <a:sym typeface="Lato"/>
              </a:rPr>
              <a:t>To improve student outcomes in literacy</a:t>
            </a:r>
            <a:endParaRPr sz="2000" dirty="0">
              <a:solidFill>
                <a:schemeClr val="dk1"/>
              </a:solidFill>
              <a:latin typeface="+mj-lt"/>
              <a:ea typeface="Lato"/>
              <a:cs typeface="Lato"/>
              <a:sym typeface="Lato"/>
            </a:endParaRPr>
          </a:p>
          <a:p>
            <a:pPr lvl="0"/>
            <a:endParaRPr lang="en-US" sz="2000" dirty="0" smtClean="0">
              <a:solidFill>
                <a:schemeClr val="dk1"/>
              </a:solidFill>
              <a:latin typeface="Lato Black"/>
              <a:ea typeface="Lato Black"/>
              <a:cs typeface="Lato Black"/>
              <a:sym typeface="Lato Black"/>
            </a:endParaRPr>
          </a:p>
          <a:p>
            <a:pPr lvl="0"/>
            <a:r>
              <a:rPr lang="en-US" sz="2000" dirty="0" smtClean="0">
                <a:solidFill>
                  <a:schemeClr val="dk1"/>
                </a:solidFill>
                <a:latin typeface="Lato"/>
                <a:ea typeface="Lato"/>
                <a:cs typeface="Lato"/>
                <a:sym typeface="Lato"/>
              </a:rPr>
              <a:t>To improve student outcomes in numeracy</a:t>
            </a:r>
            <a:endParaRPr lang="en-US" sz="2000" dirty="0">
              <a:solidFill>
                <a:schemeClr val="dk1"/>
              </a:solidFill>
              <a:latin typeface="Lato"/>
              <a:ea typeface="Lato"/>
              <a:cs typeface="Lato"/>
              <a:sym typeface="Lato"/>
            </a:endParaRPr>
          </a:p>
          <a:p>
            <a:pPr marL="457200" lvl="0" indent="0" algn="l" rtl="0">
              <a:spcBef>
                <a:spcPts val="0"/>
              </a:spcBef>
              <a:spcAft>
                <a:spcPts val="0"/>
              </a:spcAft>
              <a:buNone/>
            </a:pPr>
            <a:endParaRPr sz="2000" dirty="0">
              <a:solidFill>
                <a:schemeClr val="dk1"/>
              </a:solidFill>
              <a:latin typeface="Lato"/>
              <a:ea typeface="Lato"/>
              <a:cs typeface="Lato"/>
              <a:sym typeface="Lato"/>
            </a:endParaRPr>
          </a:p>
          <a:p>
            <a:pPr marL="0" lvl="0" indent="0" algn="l" rtl="0">
              <a:spcBef>
                <a:spcPts val="0"/>
              </a:spcBef>
              <a:spcAft>
                <a:spcPts val="0"/>
              </a:spcAft>
              <a:buNone/>
            </a:pPr>
            <a:endParaRPr sz="2000" dirty="0">
              <a:solidFill>
                <a:schemeClr val="dk1"/>
              </a:solidFill>
              <a:latin typeface="Lato"/>
              <a:ea typeface="Lato"/>
              <a:cs typeface="Lato"/>
              <a:sym typeface="Lato"/>
            </a:endParaRPr>
          </a:p>
        </p:txBody>
      </p:sp>
      <p:sp>
        <p:nvSpPr>
          <p:cNvPr id="163" name="Google Shape;163;g1288583c4d3_0_0"/>
          <p:cNvSpPr txBox="1"/>
          <p:nvPr/>
        </p:nvSpPr>
        <p:spPr>
          <a:xfrm>
            <a:off x="276250" y="828600"/>
            <a:ext cx="5970000" cy="718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750"/>
              <a:buFont typeface="Lato"/>
              <a:buNone/>
            </a:pPr>
            <a:r>
              <a:rPr lang="en-US" sz="4000" b="1" i="0" u="none" strike="noStrike" cap="none">
                <a:solidFill>
                  <a:srgbClr val="FFFFFF"/>
                </a:solidFill>
                <a:latin typeface="Lato"/>
                <a:ea typeface="Lato"/>
                <a:cs typeface="Lato"/>
                <a:sym typeface="Lato"/>
              </a:rPr>
              <a:t>Success for all learners</a:t>
            </a:r>
            <a:endParaRPr sz="4000" b="0" i="0" u="none" strike="noStrike" cap="none">
              <a:solidFill>
                <a:srgbClr val="000000"/>
              </a:solidFill>
              <a:latin typeface="Arial"/>
              <a:ea typeface="Arial"/>
              <a:cs typeface="Arial"/>
              <a:sym typeface="Arial"/>
            </a:endParaRPr>
          </a:p>
        </p:txBody>
      </p:sp>
      <p:sp>
        <p:nvSpPr>
          <p:cNvPr id="6" name="TextBox 5"/>
          <p:cNvSpPr txBox="1"/>
          <p:nvPr/>
        </p:nvSpPr>
        <p:spPr>
          <a:xfrm>
            <a:off x="659379" y="5374460"/>
            <a:ext cx="6890657" cy="707886"/>
          </a:xfrm>
          <a:prstGeom prst="rect">
            <a:avLst/>
          </a:prstGeom>
          <a:noFill/>
        </p:spPr>
        <p:txBody>
          <a:bodyPr wrap="square" rtlCol="0">
            <a:spAutoFit/>
          </a:bodyPr>
          <a:lstStyle/>
          <a:p>
            <a:r>
              <a:rPr lang="en-US" sz="2000" dirty="0" smtClean="0">
                <a:latin typeface="Bodoni MT" panose="02070603080606020203" pitchFamily="18" charset="0"/>
              </a:rPr>
              <a:t>“Learning involves patience and time”</a:t>
            </a:r>
          </a:p>
          <a:p>
            <a:r>
              <a:rPr lang="en-US" sz="2000" dirty="0" smtClean="0">
                <a:latin typeface="Bodoni MT" panose="02070603080606020203" pitchFamily="18" charset="0"/>
              </a:rPr>
              <a:t>(First Peoples Principles of Learning) </a:t>
            </a:r>
            <a:endParaRPr lang="en-US" sz="2000" dirty="0">
              <a:latin typeface="Bodoni MT" panose="02070603080606020203" pitchFamily="18" charset="0"/>
            </a:endParaRPr>
          </a:p>
        </p:txBody>
      </p:sp>
      <p:pic>
        <p:nvPicPr>
          <p:cNvPr id="15" name="Picture 14" descr="C:\Users\lisa.tenta\AppData\Local\Microsoft\Windows\INetCache\Content.MSO\A03839BD.tmp"/>
          <p:cNvPicPr/>
          <p:nvPr/>
        </p:nvPicPr>
        <p:blipFill>
          <a:blip r:embed="rId4">
            <a:extLst>
              <a:ext uri="{28A0092B-C50C-407E-A947-70E740481C1C}">
                <a14:useLocalDpi xmlns:a14="http://schemas.microsoft.com/office/drawing/2010/main" val="0"/>
              </a:ext>
            </a:extLst>
          </a:blip>
          <a:srcRect/>
          <a:stretch>
            <a:fillRect/>
          </a:stretch>
        </p:blipFill>
        <p:spPr bwMode="auto">
          <a:xfrm>
            <a:off x="8980716" y="1546800"/>
            <a:ext cx="2923720" cy="2829259"/>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g1288583c4d3_0_8"/>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11</a:t>
            </a:fld>
            <a:endParaRPr sz="1600" b="1">
              <a:solidFill>
                <a:schemeClr val="lt1"/>
              </a:solidFill>
            </a:endParaRPr>
          </a:p>
        </p:txBody>
      </p:sp>
      <p:sp>
        <p:nvSpPr>
          <p:cNvPr id="2" name="Rectangle 1"/>
          <p:cNvSpPr/>
          <p:nvPr/>
        </p:nvSpPr>
        <p:spPr>
          <a:xfrm>
            <a:off x="423334" y="1856922"/>
            <a:ext cx="6096000" cy="1190582"/>
          </a:xfrm>
          <a:prstGeom prst="rect">
            <a:avLst/>
          </a:prstGeom>
        </p:spPr>
        <p:txBody>
          <a:bodyPr>
            <a:spAutoFit/>
          </a:bodyPr>
          <a:lstStyle/>
          <a:p>
            <a:pPr lvl="0">
              <a:lnSpc>
                <a:spcPct val="107000"/>
              </a:lnSpc>
              <a:spcAft>
                <a:spcPts val="800"/>
              </a:spcAft>
            </a:pPr>
            <a:endParaRPr lang="en-US" sz="1200" dirty="0" smtClean="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37408" y="1095769"/>
            <a:ext cx="3993723" cy="523220"/>
          </a:xfrm>
          <a:prstGeom prst="rect">
            <a:avLst/>
          </a:prstGeom>
        </p:spPr>
        <p:txBody>
          <a:bodyPr wrap="square">
            <a:spAutoFit/>
          </a:bodyPr>
          <a:lstStyle/>
          <a:p>
            <a:r>
              <a:rPr lang="en-US" b="1" dirty="0"/>
              <a:t>K – 9 Learn at Home: Literacy </a:t>
            </a:r>
            <a:endParaRPr lang="en-US" b="1" dirty="0" smtClean="0"/>
          </a:p>
          <a:p>
            <a:r>
              <a:rPr lang="en-US" b="1" dirty="0" smtClean="0"/>
              <a:t>June </a:t>
            </a:r>
            <a:r>
              <a:rPr lang="en-US" b="1" dirty="0"/>
              <a:t>2022 Report </a:t>
            </a:r>
            <a:r>
              <a:rPr lang="en-US" b="1" dirty="0" smtClean="0"/>
              <a:t>Cards</a:t>
            </a:r>
            <a:endParaRPr lang="en-US"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59" y="2332789"/>
            <a:ext cx="3867349" cy="25464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131" y="2297863"/>
            <a:ext cx="3333921" cy="261633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1288583c4d3_0_13"/>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12</a:t>
            </a:fld>
            <a:endParaRPr sz="1600" b="1">
              <a:solidFill>
                <a:schemeClr val="lt1"/>
              </a:solidFill>
            </a:endParaRPr>
          </a:p>
        </p:txBody>
      </p:sp>
      <p:sp>
        <p:nvSpPr>
          <p:cNvPr id="186" name="Google Shape;186;g1288583c4d3_0_13"/>
          <p:cNvSpPr txBox="1"/>
          <p:nvPr/>
        </p:nvSpPr>
        <p:spPr>
          <a:xfrm>
            <a:off x="616945" y="1489500"/>
            <a:ext cx="3285732" cy="2585293"/>
          </a:xfrm>
          <a:prstGeom prst="rect">
            <a:avLst/>
          </a:prstGeom>
          <a:noFill/>
          <a:ln>
            <a:noFill/>
          </a:ln>
        </p:spPr>
        <p:txBody>
          <a:bodyPr spcFirstLastPara="1" wrap="square" lIns="91425" tIns="91425" rIns="91425" bIns="91425" anchor="t" anchorCtr="0">
            <a:spAutoFit/>
          </a:bodyPr>
          <a:lstStyle/>
          <a:p>
            <a:pPr lvl="0" algn="ctr">
              <a:buClr>
                <a:srgbClr val="5DBFA0"/>
              </a:buClr>
              <a:buSzPts val="2000"/>
            </a:pPr>
            <a:r>
              <a:rPr lang="en-US" sz="1200" dirty="0" smtClean="0">
                <a:solidFill>
                  <a:srgbClr val="151515"/>
                </a:solidFill>
                <a:latin typeface="+mn-lt"/>
                <a:ea typeface="Lato"/>
                <a:cs typeface="Lato"/>
                <a:sym typeface="Lato"/>
              </a:rPr>
              <a:t>Year end performance scores  indicate that 46% of our K- 3 learners are emerging or developing in Literacy, 23% of Grade 4-7 are </a:t>
            </a:r>
            <a:r>
              <a:rPr lang="en-US" sz="1200" dirty="0">
                <a:solidFill>
                  <a:srgbClr val="151515"/>
                </a:solidFill>
                <a:ea typeface="Lato"/>
                <a:cs typeface="Lato"/>
                <a:sym typeface="Lato"/>
              </a:rPr>
              <a:t>emerging or developing in </a:t>
            </a:r>
            <a:r>
              <a:rPr lang="en-US" sz="1200" dirty="0" smtClean="0">
                <a:solidFill>
                  <a:srgbClr val="151515"/>
                </a:solidFill>
                <a:ea typeface="Lato"/>
                <a:cs typeface="Lato"/>
                <a:sym typeface="Lato"/>
              </a:rPr>
              <a:t>Literacy. </a:t>
            </a:r>
            <a:r>
              <a:rPr lang="en-US" sz="1200" dirty="0" smtClean="0">
                <a:solidFill>
                  <a:srgbClr val="151515"/>
                </a:solidFill>
                <a:latin typeface="+mn-lt"/>
                <a:ea typeface="Lato"/>
                <a:cs typeface="Lato"/>
                <a:sym typeface="Lato"/>
              </a:rPr>
              <a:t> This data is supported by District and school based writing reading assessments. </a:t>
            </a:r>
          </a:p>
          <a:p>
            <a:pPr lvl="0" algn="ctr">
              <a:buClr>
                <a:srgbClr val="5DBFA0"/>
              </a:buClr>
              <a:buSzPts val="2000"/>
            </a:pPr>
            <a:endParaRPr lang="en-US" sz="1200" dirty="0">
              <a:solidFill>
                <a:srgbClr val="151515"/>
              </a:solidFill>
              <a:latin typeface="+mn-lt"/>
              <a:ea typeface="Lato"/>
              <a:cs typeface="Lato"/>
              <a:sym typeface="Lato"/>
            </a:endParaRPr>
          </a:p>
          <a:p>
            <a:pPr lvl="0" algn="ctr">
              <a:buClr>
                <a:srgbClr val="5DBFA0"/>
              </a:buClr>
              <a:buSzPts val="2000"/>
            </a:pPr>
            <a:r>
              <a:rPr lang="en-US" sz="1200" dirty="0" smtClean="0">
                <a:solidFill>
                  <a:srgbClr val="151515"/>
                </a:solidFill>
                <a:latin typeface="+mn-lt"/>
                <a:ea typeface="Lato"/>
                <a:cs typeface="Lato"/>
                <a:sym typeface="Lato"/>
              </a:rPr>
              <a:t>Learn at Home parents are tasked with being a learning coach and provide daily Literacy instruction to their child. Resources that provide parents with comprehensive, step by step instructions are key to strengthening instruction at home and building literacy skills. </a:t>
            </a:r>
            <a:endParaRPr sz="1200" dirty="0">
              <a:latin typeface="+mn-lt"/>
              <a:ea typeface="Lato"/>
              <a:cs typeface="Lato"/>
              <a:sym typeface="Lato"/>
            </a:endParaRPr>
          </a:p>
        </p:txBody>
      </p:sp>
      <p:sp>
        <p:nvSpPr>
          <p:cNvPr id="187" name="Google Shape;187;g1288583c4d3_0_13"/>
          <p:cNvSpPr txBox="1"/>
          <p:nvPr/>
        </p:nvSpPr>
        <p:spPr>
          <a:xfrm>
            <a:off x="5007072" y="1841368"/>
            <a:ext cx="3276000" cy="1107965"/>
          </a:xfrm>
          <a:prstGeom prst="rect">
            <a:avLst/>
          </a:prstGeom>
          <a:noFill/>
          <a:ln>
            <a:noFill/>
          </a:ln>
        </p:spPr>
        <p:txBody>
          <a:bodyPr spcFirstLastPara="1" wrap="square" lIns="91425" tIns="91425" rIns="91425" bIns="91425" anchor="t" anchorCtr="0">
            <a:spAutoFit/>
          </a:bodyPr>
          <a:lstStyle/>
          <a:p>
            <a:r>
              <a:rPr lang="en-US" sz="1200" dirty="0" smtClean="0"/>
              <a:t>Provide comprehensive, age appropriate decoding strategies and resources to parents. Along with structured supports and workshops for parents and students.  </a:t>
            </a:r>
          </a:p>
          <a:p>
            <a:endParaRPr lang="en-US" sz="1200" dirty="0"/>
          </a:p>
        </p:txBody>
      </p:sp>
      <p:sp>
        <p:nvSpPr>
          <p:cNvPr id="188" name="Google Shape;188;g1288583c4d3_0_13"/>
          <p:cNvSpPr txBox="1"/>
          <p:nvPr/>
        </p:nvSpPr>
        <p:spPr>
          <a:xfrm>
            <a:off x="8827189" y="1841368"/>
            <a:ext cx="2830500" cy="1661963"/>
          </a:xfrm>
          <a:prstGeom prst="rect">
            <a:avLst/>
          </a:prstGeom>
          <a:noFill/>
          <a:ln>
            <a:noFill/>
          </a:ln>
        </p:spPr>
        <p:txBody>
          <a:bodyPr spcFirstLastPara="1" wrap="square" lIns="91425" tIns="91425" rIns="91425" bIns="91425" anchor="t" anchorCtr="0">
            <a:spAutoFit/>
          </a:bodyPr>
          <a:lstStyle/>
          <a:p>
            <a:pPr algn="ctr"/>
            <a:r>
              <a:rPr lang="en-US" sz="1200" dirty="0" smtClean="0"/>
              <a:t>To what extent will providing decoding materials at developmentally appropriate levels, and support for parents, impact student achievement in Literacy?</a:t>
            </a:r>
            <a:endParaRPr lang="en-US" sz="1200" dirty="0"/>
          </a:p>
          <a:p>
            <a:pPr marL="0" lvl="0" indent="0" algn="l" rtl="0">
              <a:spcBef>
                <a:spcPts val="0"/>
              </a:spcBef>
              <a:spcAft>
                <a:spcPts val="0"/>
              </a:spcAft>
              <a:buNone/>
            </a:pPr>
            <a:r>
              <a:rPr lang="en-US" sz="1800" dirty="0">
                <a:solidFill>
                  <a:srgbClr val="225572"/>
                </a:solidFill>
                <a:latin typeface="Lato Black"/>
                <a:ea typeface="Lato Black"/>
                <a:cs typeface="Lato Black"/>
                <a:sym typeface="Lato Black"/>
              </a:rPr>
              <a:t/>
            </a:r>
            <a:br>
              <a:rPr lang="en-US" sz="1800" dirty="0">
                <a:solidFill>
                  <a:srgbClr val="225572"/>
                </a:solidFill>
                <a:latin typeface="Lato Black"/>
                <a:ea typeface="Lato Black"/>
                <a:cs typeface="Lato Black"/>
                <a:sym typeface="Lato Black"/>
              </a:rPr>
            </a:br>
            <a:r>
              <a:rPr lang="en-US" sz="1800" dirty="0">
                <a:solidFill>
                  <a:srgbClr val="5E5E5E"/>
                </a:solidFill>
                <a:latin typeface="Lato"/>
                <a:ea typeface="Lato"/>
                <a:cs typeface="Lato"/>
                <a:sym typeface="Lato"/>
              </a:rPr>
              <a:t>  </a:t>
            </a:r>
            <a:r>
              <a:rPr lang="en-US" sz="1800" dirty="0">
                <a:solidFill>
                  <a:srgbClr val="5E5E5E"/>
                </a:solidFill>
                <a:latin typeface="Lato Black"/>
                <a:ea typeface="Lato Black"/>
                <a:cs typeface="Lato Black"/>
                <a:sym typeface="Lato Black"/>
              </a:rPr>
              <a:t>  </a:t>
            </a:r>
            <a:endParaRPr dirty="0"/>
          </a:p>
        </p:txBody>
      </p:sp>
      <p:sp>
        <p:nvSpPr>
          <p:cNvPr id="189" name="Google Shape;189;g1288583c4d3_0_13"/>
          <p:cNvSpPr txBox="1"/>
          <p:nvPr/>
        </p:nvSpPr>
        <p:spPr>
          <a:xfrm>
            <a:off x="4255216" y="0"/>
            <a:ext cx="5592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dirty="0" smtClean="0">
                <a:solidFill>
                  <a:srgbClr val="225572"/>
                </a:solidFill>
                <a:latin typeface="Lato Black"/>
                <a:ea typeface="Lato Black"/>
                <a:cs typeface="Lato Black"/>
                <a:sym typeface="Lato Black"/>
              </a:rPr>
              <a:t>Literacy </a:t>
            </a:r>
            <a:endParaRPr sz="2600" dirty="0">
              <a:solidFill>
                <a:srgbClr val="225572"/>
              </a:solidFill>
              <a:latin typeface="Lato Black"/>
              <a:ea typeface="Lato Black"/>
              <a:cs typeface="Lato Black"/>
              <a:sym typeface="Lato Black"/>
            </a:endParaRPr>
          </a:p>
        </p:txBody>
      </p:sp>
      <p:pic>
        <p:nvPicPr>
          <p:cNvPr id="7" name="Picture 6" descr="C:\Users\lisa.tenta\AppData\Local\Microsoft\Windows\INetCache\Content.MSO\A03839BD.tmp"/>
          <p:cNvPicPr/>
          <p:nvPr/>
        </p:nvPicPr>
        <p:blipFill>
          <a:blip r:embed="rId4">
            <a:extLst>
              <a:ext uri="{28A0092B-C50C-407E-A947-70E740481C1C}">
                <a14:useLocalDpi xmlns:a14="http://schemas.microsoft.com/office/drawing/2010/main" val="0"/>
              </a:ext>
            </a:extLst>
          </a:blip>
          <a:srcRect/>
          <a:stretch>
            <a:fillRect/>
          </a:stretch>
        </p:blipFill>
        <p:spPr bwMode="auto">
          <a:xfrm>
            <a:off x="9223954" y="3954642"/>
            <a:ext cx="2433735" cy="2015710"/>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g1288583c4d3_0_20"/>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13</a:t>
            </a:fld>
            <a:endParaRPr sz="1600" b="1">
              <a:solidFill>
                <a:schemeClr val="lt1"/>
              </a:solidFill>
            </a:endParaRPr>
          </a:p>
        </p:txBody>
      </p:sp>
      <p:sp>
        <p:nvSpPr>
          <p:cNvPr id="195" name="Google Shape;195;g1288583c4d3_0_20"/>
          <p:cNvSpPr txBox="1"/>
          <p:nvPr/>
        </p:nvSpPr>
        <p:spPr>
          <a:xfrm>
            <a:off x="1861700" y="4196164"/>
            <a:ext cx="1541700" cy="1025922"/>
          </a:xfrm>
          <a:prstGeom prst="rect">
            <a:avLst/>
          </a:prstGeom>
          <a:noFill/>
          <a:ln>
            <a:noFill/>
          </a:ln>
        </p:spPr>
        <p:txBody>
          <a:bodyPr spcFirstLastPara="1" wrap="square" lIns="50800" tIns="50800" rIns="50800" bIns="50800" anchor="ctr" anchorCtr="0">
            <a:spAutoFit/>
          </a:bodyPr>
          <a:lstStyle/>
          <a:p>
            <a:pPr marL="171450" marR="0" lvl="0" indent="-171450" algn="ctr" rtl="0">
              <a:lnSpc>
                <a:spcPct val="100000"/>
              </a:lnSpc>
              <a:spcBef>
                <a:spcPts val="0"/>
              </a:spcBef>
              <a:spcAft>
                <a:spcPts val="0"/>
              </a:spcAft>
              <a:buClr>
                <a:srgbClr val="FFFFFF"/>
              </a:buClr>
              <a:buSzPts val="1300"/>
              <a:buFont typeface="Arial" panose="020B0604020202020204" pitchFamily="34" charset="0"/>
              <a:buChar char="•"/>
            </a:pPr>
            <a:r>
              <a:rPr lang="en-US" sz="1000" dirty="0" smtClean="0">
                <a:solidFill>
                  <a:schemeClr val="bg1"/>
                </a:solidFill>
                <a:latin typeface="+mn-lt"/>
                <a:ea typeface="Lato"/>
                <a:cs typeface="Lato"/>
                <a:sym typeface="Lato"/>
              </a:rPr>
              <a:t>WTW Assessment 4/year</a:t>
            </a:r>
          </a:p>
          <a:p>
            <a:pPr marL="171450" marR="0" lvl="0" indent="-171450" algn="ctr" rtl="0">
              <a:lnSpc>
                <a:spcPct val="100000"/>
              </a:lnSpc>
              <a:spcBef>
                <a:spcPts val="0"/>
              </a:spcBef>
              <a:spcAft>
                <a:spcPts val="0"/>
              </a:spcAft>
              <a:buClr>
                <a:srgbClr val="FFFFFF"/>
              </a:buClr>
              <a:buSzPts val="1300"/>
              <a:buFont typeface="Arial" panose="020B0604020202020204" pitchFamily="34" charset="0"/>
              <a:buChar char="•"/>
            </a:pPr>
            <a:r>
              <a:rPr lang="en-US" sz="1000" dirty="0" smtClean="0">
                <a:solidFill>
                  <a:schemeClr val="bg1"/>
                </a:solidFill>
                <a:latin typeface="+mn-lt"/>
                <a:ea typeface="Lato"/>
                <a:cs typeface="Lato"/>
                <a:sym typeface="Lato"/>
              </a:rPr>
              <a:t>Reading Assessments</a:t>
            </a:r>
          </a:p>
          <a:p>
            <a:pPr marL="0" marR="0" lvl="0" indent="0" algn="ctr" rtl="0">
              <a:lnSpc>
                <a:spcPct val="100000"/>
              </a:lnSpc>
              <a:spcBef>
                <a:spcPts val="0"/>
              </a:spcBef>
              <a:spcAft>
                <a:spcPts val="0"/>
              </a:spcAft>
              <a:buClr>
                <a:srgbClr val="FFFFFF"/>
              </a:buClr>
              <a:buSzPts val="1300"/>
              <a:buFont typeface="Lato"/>
              <a:buNone/>
            </a:pPr>
            <a:r>
              <a:rPr lang="en-US" sz="1000" dirty="0" smtClean="0">
                <a:solidFill>
                  <a:schemeClr val="bg1"/>
                </a:solidFill>
                <a:latin typeface="+mn-lt"/>
                <a:ea typeface="Lato"/>
                <a:cs typeface="Lato"/>
                <a:sym typeface="Lato"/>
              </a:rPr>
              <a:t>3 x  year </a:t>
            </a:r>
          </a:p>
          <a:p>
            <a:pPr marL="171450" indent="-171450" algn="ctr">
              <a:buClr>
                <a:srgbClr val="FFFFFF"/>
              </a:buClr>
              <a:buSzPts val="1300"/>
              <a:buFont typeface="Arial" panose="020B0604020202020204" pitchFamily="34" charset="0"/>
              <a:buChar char="•"/>
            </a:pPr>
            <a:r>
              <a:rPr lang="en-US" sz="1000" dirty="0" smtClean="0">
                <a:solidFill>
                  <a:schemeClr val="bg1"/>
                </a:solidFill>
                <a:latin typeface="+mn-lt"/>
                <a:ea typeface="Lato"/>
                <a:cs typeface="Lato"/>
                <a:sym typeface="Lato"/>
              </a:rPr>
              <a:t>Report Cards </a:t>
            </a:r>
            <a:endParaRPr lang="en-US" sz="1000" dirty="0">
              <a:solidFill>
                <a:schemeClr val="bg1"/>
              </a:solidFill>
              <a:latin typeface="+mn-lt"/>
              <a:ea typeface="Lato"/>
              <a:cs typeface="Lato"/>
              <a:sym typeface="Lato"/>
            </a:endParaRPr>
          </a:p>
          <a:p>
            <a:pPr marL="0" marR="0" lvl="0" indent="0" algn="ctr" rtl="0">
              <a:lnSpc>
                <a:spcPct val="100000"/>
              </a:lnSpc>
              <a:spcBef>
                <a:spcPts val="0"/>
              </a:spcBef>
              <a:spcAft>
                <a:spcPts val="0"/>
              </a:spcAft>
              <a:buClr>
                <a:srgbClr val="FFFFFF"/>
              </a:buClr>
              <a:buSzPts val="1300"/>
              <a:buFont typeface="Lato"/>
              <a:buNone/>
            </a:pPr>
            <a:endParaRPr lang="en-US" sz="1000" dirty="0" smtClean="0">
              <a:solidFill>
                <a:schemeClr val="bg1"/>
              </a:solidFill>
              <a:latin typeface="+mn-lt"/>
              <a:ea typeface="Lato"/>
              <a:cs typeface="Lato"/>
              <a:sym typeface="Lato"/>
            </a:endParaRPr>
          </a:p>
        </p:txBody>
      </p:sp>
      <p:sp>
        <p:nvSpPr>
          <p:cNvPr id="5" name="Rectangle 4"/>
          <p:cNvSpPr/>
          <p:nvPr/>
        </p:nvSpPr>
        <p:spPr>
          <a:xfrm>
            <a:off x="8643205" y="4042275"/>
            <a:ext cx="1964675" cy="1015663"/>
          </a:xfrm>
          <a:prstGeom prst="rect">
            <a:avLst/>
          </a:prstGeom>
        </p:spPr>
        <p:txBody>
          <a:bodyPr wrap="square">
            <a:spAutoFit/>
          </a:bodyPr>
          <a:lstStyle/>
          <a:p>
            <a:pPr algn="ctr" fontAlgn="base"/>
            <a:r>
              <a:rPr lang="en-US" sz="1000" dirty="0" smtClean="0">
                <a:solidFill>
                  <a:srgbClr val="FFFFFF"/>
                </a:solidFill>
                <a:latin typeface="+mj-lt"/>
              </a:rPr>
              <a:t>RMOL Teachers join Pro-D sessions offered at Bricks and Mortar Schools</a:t>
            </a:r>
          </a:p>
          <a:p>
            <a:pPr algn="ctr" fontAlgn="base"/>
            <a:r>
              <a:rPr lang="en-US" sz="1000" dirty="0" smtClean="0">
                <a:solidFill>
                  <a:srgbClr val="FFFFFF"/>
                </a:solidFill>
                <a:latin typeface="+mj-lt"/>
              </a:rPr>
              <a:t>Instructional Rounds</a:t>
            </a:r>
          </a:p>
          <a:p>
            <a:pPr algn="ctr" fontAlgn="base"/>
            <a:r>
              <a:rPr lang="en-US" sz="1000" dirty="0" smtClean="0">
                <a:solidFill>
                  <a:srgbClr val="FFFFFF"/>
                </a:solidFill>
                <a:latin typeface="+mj-lt"/>
              </a:rPr>
              <a:t>Provide Literacy Workshops </a:t>
            </a:r>
          </a:p>
          <a:p>
            <a:pPr algn="ctr" fontAlgn="base"/>
            <a:r>
              <a:rPr lang="en-US" sz="1000" dirty="0" smtClean="0">
                <a:solidFill>
                  <a:srgbClr val="FFFFFF"/>
                </a:solidFill>
                <a:latin typeface="+mj-lt"/>
              </a:rPr>
              <a:t>for parents </a:t>
            </a:r>
            <a:endParaRPr lang="en-US" sz="1000" dirty="0">
              <a:solidFill>
                <a:srgbClr val="FFFFFF"/>
              </a:solidFill>
              <a:latin typeface="+mj-lt"/>
            </a:endParaRPr>
          </a:p>
        </p:txBody>
      </p:sp>
      <p:sp>
        <p:nvSpPr>
          <p:cNvPr id="8" name="Rectangle 7"/>
          <p:cNvSpPr/>
          <p:nvPr/>
        </p:nvSpPr>
        <p:spPr>
          <a:xfrm>
            <a:off x="7083602" y="4196164"/>
            <a:ext cx="1964675" cy="861774"/>
          </a:xfrm>
          <a:prstGeom prst="rect">
            <a:avLst/>
          </a:prstGeom>
        </p:spPr>
        <p:txBody>
          <a:bodyPr wrap="square">
            <a:spAutoFit/>
          </a:bodyPr>
          <a:lstStyle/>
          <a:p>
            <a:pPr fontAlgn="base"/>
            <a:r>
              <a:rPr lang="en-US" sz="1000" dirty="0" err="1">
                <a:solidFill>
                  <a:srgbClr val="FFFFFF"/>
                </a:solidFill>
                <a:latin typeface="+mn-lt"/>
              </a:rPr>
              <a:t>Heggerty</a:t>
            </a:r>
            <a:r>
              <a:rPr lang="en-US" sz="1000" dirty="0">
                <a:solidFill>
                  <a:srgbClr val="FFFFFF"/>
                </a:solidFill>
                <a:latin typeface="+mn-lt"/>
              </a:rPr>
              <a:t> Literacy</a:t>
            </a:r>
          </a:p>
          <a:p>
            <a:pPr fontAlgn="base"/>
            <a:endParaRPr lang="en-US" sz="1000" dirty="0" smtClean="0">
              <a:solidFill>
                <a:srgbClr val="FFFFFF"/>
              </a:solidFill>
              <a:latin typeface="+mn-lt"/>
            </a:endParaRPr>
          </a:p>
          <a:p>
            <a:pPr fontAlgn="base"/>
            <a:r>
              <a:rPr lang="en-US" sz="1000" dirty="0" smtClean="0">
                <a:solidFill>
                  <a:srgbClr val="FFFFFF"/>
                </a:solidFill>
                <a:latin typeface="+mn-lt"/>
              </a:rPr>
              <a:t>Sound Connections</a:t>
            </a:r>
          </a:p>
          <a:p>
            <a:pPr fontAlgn="base"/>
            <a:endParaRPr lang="en-US" sz="1000" dirty="0" smtClean="0">
              <a:solidFill>
                <a:srgbClr val="FFFFFF"/>
              </a:solidFill>
              <a:latin typeface="+mn-lt"/>
            </a:endParaRPr>
          </a:p>
          <a:p>
            <a:pPr fontAlgn="base"/>
            <a:r>
              <a:rPr lang="en-US" sz="1000" dirty="0" smtClean="0">
                <a:solidFill>
                  <a:srgbClr val="FFFFFF"/>
                </a:solidFill>
                <a:latin typeface="+mn-lt"/>
              </a:rPr>
              <a:t>Words Their Way </a:t>
            </a:r>
            <a:endParaRPr lang="en-US" sz="1000" dirty="0">
              <a:latin typeface="+mn-lt"/>
            </a:endParaRPr>
          </a:p>
        </p:txBody>
      </p:sp>
      <p:sp>
        <p:nvSpPr>
          <p:cNvPr id="7" name="Rectangle 6"/>
          <p:cNvSpPr/>
          <p:nvPr/>
        </p:nvSpPr>
        <p:spPr>
          <a:xfrm>
            <a:off x="3606833" y="4105184"/>
            <a:ext cx="1548683" cy="861774"/>
          </a:xfrm>
          <a:prstGeom prst="rect">
            <a:avLst/>
          </a:prstGeom>
        </p:spPr>
        <p:txBody>
          <a:bodyPr wrap="square">
            <a:spAutoFit/>
          </a:bodyPr>
          <a:lstStyle/>
          <a:p>
            <a:pPr algn="ctr" fontAlgn="base"/>
            <a:r>
              <a:rPr lang="en-US" sz="1000" dirty="0" smtClean="0">
                <a:solidFill>
                  <a:srgbClr val="FFFFFF"/>
                </a:solidFill>
                <a:latin typeface="+mn-lt"/>
              </a:rPr>
              <a:t>Decrease the number of students who are emerging/developing in Literacy on June report cards by 50%  </a:t>
            </a:r>
            <a:endParaRPr lang="en-US" sz="1000" dirty="0">
              <a:latin typeface="+mn-lt"/>
            </a:endParaRPr>
          </a:p>
        </p:txBody>
      </p:sp>
      <p:sp>
        <p:nvSpPr>
          <p:cNvPr id="3" name="TextBox 2"/>
          <p:cNvSpPr txBox="1"/>
          <p:nvPr/>
        </p:nvSpPr>
        <p:spPr>
          <a:xfrm>
            <a:off x="5492151" y="4196164"/>
            <a:ext cx="1334219" cy="707886"/>
          </a:xfrm>
          <a:prstGeom prst="rect">
            <a:avLst/>
          </a:prstGeom>
          <a:noFill/>
        </p:spPr>
        <p:txBody>
          <a:bodyPr wrap="square" rtlCol="0">
            <a:spAutoFit/>
          </a:bodyPr>
          <a:lstStyle/>
          <a:p>
            <a:pPr algn="ctr"/>
            <a:r>
              <a:rPr lang="en-US" sz="1000" dirty="0" smtClean="0">
                <a:solidFill>
                  <a:schemeClr val="bg1"/>
                </a:solidFill>
              </a:rPr>
              <a:t>WTW: Sept, Nov, Feb, May</a:t>
            </a:r>
          </a:p>
          <a:p>
            <a:pPr algn="ctr"/>
            <a:endParaRPr lang="en-US" sz="1000" dirty="0">
              <a:solidFill>
                <a:schemeClr val="bg1"/>
              </a:solidFill>
            </a:endParaRPr>
          </a:p>
          <a:p>
            <a:pPr algn="ctr"/>
            <a:r>
              <a:rPr lang="en-US" sz="1000" dirty="0" smtClean="0">
                <a:solidFill>
                  <a:schemeClr val="bg1"/>
                </a:solidFill>
              </a:rPr>
              <a:t>Report card cycle</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g1288583c4d3_0_8"/>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14</a:t>
            </a:fld>
            <a:endParaRPr sz="1600" b="1">
              <a:solidFill>
                <a:schemeClr val="lt1"/>
              </a:solidFill>
            </a:endParaRPr>
          </a:p>
        </p:txBody>
      </p:sp>
      <p:sp>
        <p:nvSpPr>
          <p:cNvPr id="2" name="Rectangle 1"/>
          <p:cNvSpPr/>
          <p:nvPr/>
        </p:nvSpPr>
        <p:spPr>
          <a:xfrm>
            <a:off x="423334" y="1856922"/>
            <a:ext cx="6096000" cy="1190582"/>
          </a:xfrm>
          <a:prstGeom prst="rect">
            <a:avLst/>
          </a:prstGeom>
        </p:spPr>
        <p:txBody>
          <a:bodyPr>
            <a:spAutoFit/>
          </a:bodyPr>
          <a:lstStyle/>
          <a:p>
            <a:pPr lvl="0">
              <a:lnSpc>
                <a:spcPct val="107000"/>
              </a:lnSpc>
              <a:spcAft>
                <a:spcPts val="800"/>
              </a:spcAft>
            </a:pPr>
            <a:endParaRPr lang="en-US" sz="1200" dirty="0" smtClean="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56447" y="1052536"/>
            <a:ext cx="4368574" cy="584775"/>
          </a:xfrm>
          <a:prstGeom prst="rect">
            <a:avLst/>
          </a:prstGeom>
        </p:spPr>
        <p:txBody>
          <a:bodyPr wrap="square">
            <a:spAutoFit/>
          </a:bodyPr>
          <a:lstStyle/>
          <a:p>
            <a:r>
              <a:rPr lang="en-US" sz="1600" b="1" dirty="0" smtClean="0"/>
              <a:t>K – 7 Learn at Home: Numeracy </a:t>
            </a:r>
          </a:p>
          <a:p>
            <a:r>
              <a:rPr lang="en-US" sz="1600" b="1" dirty="0" smtClean="0"/>
              <a:t>June 2022 Report Cards</a:t>
            </a:r>
            <a:endParaRPr lang="en-US" sz="16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144" y="1935472"/>
            <a:ext cx="3283158" cy="209814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4058" y="1736152"/>
            <a:ext cx="3214302" cy="2167786"/>
          </a:xfrm>
          <a:prstGeom prst="rect">
            <a:avLst/>
          </a:prstGeom>
        </p:spPr>
      </p:pic>
      <p:pic>
        <p:nvPicPr>
          <p:cNvPr id="1026" name="Picture 2" descr="Snippe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494" y="4343583"/>
            <a:ext cx="2343440" cy="1822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54747" y="4428473"/>
            <a:ext cx="5662324" cy="1737976"/>
          </a:xfrm>
          <a:prstGeom prst="rect">
            <a:avLst/>
          </a:prstGeom>
        </p:spPr>
        <p:txBody>
          <a:bodyPr wrap="square">
            <a:spAutoFit/>
          </a:bodyPr>
          <a:lstStyle/>
          <a:p>
            <a:pPr marL="457200">
              <a:lnSpc>
                <a:spcPct val="107000"/>
              </a:lnSpc>
            </a:pPr>
            <a:r>
              <a:rPr lang="en-US" b="1" dirty="0" smtClean="0">
                <a:latin typeface="Calibri" panose="020F0502020204030204" pitchFamily="34" charset="0"/>
                <a:ea typeface="Calibri" panose="020F0502020204030204" pitchFamily="34" charset="0"/>
                <a:cs typeface="Times New Roman" panose="02020603050405020304" pitchFamily="18" charset="0"/>
              </a:rPr>
              <a:t>Grade </a:t>
            </a:r>
            <a:r>
              <a:rPr lang="en-US" b="1" dirty="0">
                <a:latin typeface="Calibri" panose="020F0502020204030204" pitchFamily="34" charset="0"/>
                <a:ea typeface="Calibri" panose="020F0502020204030204" pitchFamily="34" charset="0"/>
                <a:cs typeface="Times New Roman" panose="02020603050405020304" pitchFamily="18" charset="0"/>
              </a:rPr>
              <a:t>K – 3 </a:t>
            </a:r>
            <a:r>
              <a:rPr lang="en-US" b="1" dirty="0" smtClean="0">
                <a:latin typeface="Calibri" panose="020F0502020204030204" pitchFamily="34" charset="0"/>
                <a:ea typeface="Calibri" panose="020F0502020204030204" pitchFamily="34" charset="0"/>
                <a:cs typeface="Times New Roman" panose="02020603050405020304" pitchFamily="18" charset="0"/>
              </a:rPr>
              <a:t>Learners: SNAP Assessment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33% approaching in connecting and reflecting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42 % approaching in reasoning and analyzing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         Grade </a:t>
            </a:r>
            <a:r>
              <a:rPr lang="en-US" b="1" dirty="0">
                <a:latin typeface="Calibri" panose="020F0502020204030204" pitchFamily="34" charset="0"/>
                <a:ea typeface="Calibri" panose="020F0502020204030204" pitchFamily="34" charset="0"/>
                <a:cs typeface="Times New Roman" panose="02020603050405020304" pitchFamily="18" charset="0"/>
              </a:rPr>
              <a:t>4-7 </a:t>
            </a:r>
            <a:r>
              <a:rPr lang="en-US" b="1" dirty="0" smtClean="0">
                <a:latin typeface="Calibri" panose="020F0502020204030204" pitchFamily="34" charset="0"/>
                <a:ea typeface="Calibri" panose="020F0502020204030204" pitchFamily="34" charset="0"/>
                <a:cs typeface="Times New Roman" panose="02020603050405020304" pitchFamily="18" charset="0"/>
              </a:rPr>
              <a:t>Learners: SNAP Assessment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45% approaching in connecting and reflecting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36 % approaching in reasoning and analyzing</a:t>
            </a:r>
            <a:endParaRPr lang="en-US" dirty="0"/>
          </a:p>
        </p:txBody>
      </p:sp>
      <p:sp>
        <p:nvSpPr>
          <p:cNvPr id="3" name="TextBox 2"/>
          <p:cNvSpPr txBox="1"/>
          <p:nvPr/>
        </p:nvSpPr>
        <p:spPr>
          <a:xfrm>
            <a:off x="637557" y="3609113"/>
            <a:ext cx="1857555" cy="461665"/>
          </a:xfrm>
          <a:prstGeom prst="rect">
            <a:avLst/>
          </a:prstGeom>
          <a:noFill/>
        </p:spPr>
        <p:txBody>
          <a:bodyPr wrap="square" rtlCol="0">
            <a:spAutoFit/>
          </a:bodyPr>
          <a:lstStyle/>
          <a:p>
            <a:r>
              <a:rPr lang="en-US" sz="1200" b="1" dirty="0" smtClean="0"/>
              <a:t>June 2022 SNAP ASSESSMENT </a:t>
            </a:r>
            <a:endParaRPr lang="en-US" sz="1200" b="1" dirty="0"/>
          </a:p>
        </p:txBody>
      </p:sp>
    </p:spTree>
    <p:extLst>
      <p:ext uri="{BB962C8B-B14F-4D97-AF65-F5344CB8AC3E}">
        <p14:creationId xmlns:p14="http://schemas.microsoft.com/office/powerpoint/2010/main" val="362259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1288583c4d3_0_13"/>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15</a:t>
            </a:fld>
            <a:endParaRPr sz="1600" b="1">
              <a:solidFill>
                <a:schemeClr val="lt1"/>
              </a:solidFill>
            </a:endParaRPr>
          </a:p>
        </p:txBody>
      </p:sp>
      <p:sp>
        <p:nvSpPr>
          <p:cNvPr id="186" name="Google Shape;186;g1288583c4d3_0_13"/>
          <p:cNvSpPr txBox="1"/>
          <p:nvPr/>
        </p:nvSpPr>
        <p:spPr>
          <a:xfrm>
            <a:off x="530681" y="1903568"/>
            <a:ext cx="3285732" cy="1908184"/>
          </a:xfrm>
          <a:prstGeom prst="rect">
            <a:avLst/>
          </a:prstGeom>
          <a:noFill/>
          <a:ln>
            <a:noFill/>
          </a:ln>
        </p:spPr>
        <p:txBody>
          <a:bodyPr spcFirstLastPara="1" wrap="square" lIns="91425" tIns="91425" rIns="91425" bIns="91425" anchor="t" anchorCtr="0">
            <a:spAutoFit/>
          </a:bodyPr>
          <a:lstStyle/>
          <a:p>
            <a:pPr lvl="0" algn="ctr">
              <a:buClr>
                <a:srgbClr val="5DBFA0"/>
              </a:buClr>
              <a:buSzPts val="2000"/>
            </a:pPr>
            <a:r>
              <a:rPr lang="en-US" dirty="0" smtClean="0">
                <a:solidFill>
                  <a:srgbClr val="151515"/>
                </a:solidFill>
                <a:latin typeface="+mn-lt"/>
                <a:ea typeface="Lato"/>
                <a:cs typeface="Lato"/>
                <a:sym typeface="Lato"/>
              </a:rPr>
              <a:t>Year end Numeracy performance scores indicate that 46% of our K- 7  learners are emerging or developing. The SNAP assessment data highlights that Number Sense represents our greatest opportunity for growth, as ~40% of students are developing in this area. </a:t>
            </a:r>
          </a:p>
        </p:txBody>
      </p:sp>
      <p:sp>
        <p:nvSpPr>
          <p:cNvPr id="187" name="Google Shape;187;g1288583c4d3_0_13"/>
          <p:cNvSpPr txBox="1"/>
          <p:nvPr/>
        </p:nvSpPr>
        <p:spPr>
          <a:xfrm>
            <a:off x="4854394" y="1961394"/>
            <a:ext cx="3276000" cy="1661963"/>
          </a:xfrm>
          <a:prstGeom prst="rect">
            <a:avLst/>
          </a:prstGeom>
          <a:noFill/>
          <a:ln>
            <a:noFill/>
          </a:ln>
        </p:spPr>
        <p:txBody>
          <a:bodyPr spcFirstLastPara="1" wrap="square" lIns="91425" tIns="91425" rIns="91425" bIns="91425" anchor="t" anchorCtr="0">
            <a:spAutoFit/>
          </a:bodyPr>
          <a:lstStyle/>
          <a:p>
            <a:r>
              <a:rPr lang="en-US" dirty="0" smtClean="0"/>
              <a:t>Intentional focus/instruction on Task Analysis with all K – 7 students. </a:t>
            </a:r>
          </a:p>
          <a:p>
            <a:r>
              <a:rPr lang="en-US" dirty="0" smtClean="0"/>
              <a:t>Example:  Provide Weekly Word Problems and implement the - What’s important and Why strategy. </a:t>
            </a:r>
          </a:p>
          <a:p>
            <a:r>
              <a:rPr lang="en-US" dirty="0"/>
              <a:t> </a:t>
            </a:r>
            <a:endParaRPr lang="en-US" dirty="0" smtClean="0"/>
          </a:p>
          <a:p>
            <a:endParaRPr lang="en-US" sz="1200" dirty="0"/>
          </a:p>
        </p:txBody>
      </p:sp>
      <p:sp>
        <p:nvSpPr>
          <p:cNvPr id="188" name="Google Shape;188;g1288583c4d3_0_13"/>
          <p:cNvSpPr txBox="1"/>
          <p:nvPr/>
        </p:nvSpPr>
        <p:spPr>
          <a:xfrm>
            <a:off x="8804185" y="1961394"/>
            <a:ext cx="2830500" cy="1261854"/>
          </a:xfrm>
          <a:prstGeom prst="rect">
            <a:avLst/>
          </a:prstGeom>
          <a:noFill/>
          <a:ln>
            <a:noFill/>
          </a:ln>
        </p:spPr>
        <p:txBody>
          <a:bodyPr spcFirstLastPara="1" wrap="square" lIns="91425" tIns="91425" rIns="91425" bIns="91425" anchor="t" anchorCtr="0">
            <a:spAutoFit/>
          </a:bodyPr>
          <a:lstStyle/>
          <a:p>
            <a:pPr algn="ctr"/>
            <a:r>
              <a:rPr lang="en-US" dirty="0" smtClean="0"/>
              <a:t>To what extent will providing our students with focused instruction and strategies to analysis and interpret Numeracy Tasks impact their achievement in Numeracy?</a:t>
            </a:r>
            <a:endParaRPr dirty="0"/>
          </a:p>
        </p:txBody>
      </p:sp>
      <p:sp>
        <p:nvSpPr>
          <p:cNvPr id="189" name="Google Shape;189;g1288583c4d3_0_13"/>
          <p:cNvSpPr txBox="1"/>
          <p:nvPr/>
        </p:nvSpPr>
        <p:spPr>
          <a:xfrm>
            <a:off x="4255216" y="0"/>
            <a:ext cx="5592900" cy="585000"/>
          </a:xfrm>
          <a:prstGeom prst="rect">
            <a:avLst/>
          </a:prstGeom>
          <a:noFill/>
          <a:ln>
            <a:noFill/>
          </a:ln>
        </p:spPr>
        <p:txBody>
          <a:bodyPr spcFirstLastPara="1" wrap="square" lIns="91425" tIns="91425" rIns="91425" bIns="91425" anchor="t" anchorCtr="0">
            <a:spAutoFit/>
          </a:bodyPr>
          <a:lstStyle/>
          <a:p>
            <a:pPr lvl="0"/>
            <a:r>
              <a:rPr lang="en-US" sz="2600" dirty="0">
                <a:solidFill>
                  <a:srgbClr val="225572"/>
                </a:solidFill>
                <a:latin typeface="Lato Black"/>
                <a:ea typeface="Lato Black"/>
                <a:cs typeface="Lato Black"/>
                <a:sym typeface="Lato Black"/>
              </a:rPr>
              <a:t>Numeracy </a:t>
            </a:r>
            <a:endParaRPr sz="2600" dirty="0">
              <a:solidFill>
                <a:srgbClr val="225572"/>
              </a:solidFill>
              <a:latin typeface="Lato Black"/>
              <a:ea typeface="Lato Black"/>
              <a:cs typeface="Lato Black"/>
              <a:sym typeface="Lato Black"/>
            </a:endParaRPr>
          </a:p>
        </p:txBody>
      </p:sp>
      <p:sp>
        <p:nvSpPr>
          <p:cNvPr id="2" name="AutoShape 2" descr="Early Start Numeracy... - Early Start Numeracy and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Celebrating Numeracy/ Maths Week in RME. – Learning R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62" y="4086545"/>
            <a:ext cx="3821663" cy="2120325"/>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26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g1288583c4d3_0_20"/>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16</a:t>
            </a:fld>
            <a:endParaRPr sz="1600" b="1">
              <a:solidFill>
                <a:schemeClr val="lt1"/>
              </a:solidFill>
            </a:endParaRPr>
          </a:p>
        </p:txBody>
      </p:sp>
      <p:sp>
        <p:nvSpPr>
          <p:cNvPr id="195" name="Google Shape;195;g1288583c4d3_0_20"/>
          <p:cNvSpPr txBox="1"/>
          <p:nvPr/>
        </p:nvSpPr>
        <p:spPr>
          <a:xfrm>
            <a:off x="1861700" y="4350052"/>
            <a:ext cx="1541700" cy="718145"/>
          </a:xfrm>
          <a:prstGeom prst="rect">
            <a:avLst/>
          </a:prstGeom>
          <a:noFill/>
          <a:ln>
            <a:noFill/>
          </a:ln>
        </p:spPr>
        <p:txBody>
          <a:bodyPr spcFirstLastPara="1" wrap="square" lIns="50800" tIns="50800" rIns="50800" bIns="50800" anchor="ctr" anchorCtr="0">
            <a:spAutoFit/>
          </a:bodyPr>
          <a:lstStyle/>
          <a:p>
            <a:pPr marR="0" lvl="0" algn="ctr" rtl="0">
              <a:lnSpc>
                <a:spcPct val="100000"/>
              </a:lnSpc>
              <a:spcBef>
                <a:spcPts val="0"/>
              </a:spcBef>
              <a:spcAft>
                <a:spcPts val="0"/>
              </a:spcAft>
              <a:buClr>
                <a:srgbClr val="FFFFFF"/>
              </a:buClr>
              <a:buSzPts val="1300"/>
            </a:pPr>
            <a:r>
              <a:rPr lang="en-US" sz="1000" dirty="0" smtClean="0">
                <a:solidFill>
                  <a:schemeClr val="bg1"/>
                </a:solidFill>
                <a:latin typeface="+mn-lt"/>
                <a:ea typeface="Lato"/>
                <a:cs typeface="Lato"/>
                <a:sym typeface="Lato"/>
              </a:rPr>
              <a:t>SNAP Assessments 3/year</a:t>
            </a:r>
          </a:p>
          <a:p>
            <a:pPr algn="ctr">
              <a:buClr>
                <a:srgbClr val="FFFFFF"/>
              </a:buClr>
              <a:buSzPts val="1300"/>
            </a:pPr>
            <a:r>
              <a:rPr lang="en-US" sz="1000" dirty="0" smtClean="0">
                <a:solidFill>
                  <a:schemeClr val="bg1"/>
                </a:solidFill>
                <a:latin typeface="+mn-lt"/>
                <a:ea typeface="Lato"/>
                <a:cs typeface="Lato"/>
                <a:sym typeface="Lato"/>
              </a:rPr>
              <a:t>Report Cards</a:t>
            </a:r>
            <a:endParaRPr lang="en-US" sz="1000" dirty="0">
              <a:solidFill>
                <a:schemeClr val="bg1"/>
              </a:solidFill>
              <a:latin typeface="+mn-lt"/>
              <a:ea typeface="Lato"/>
              <a:cs typeface="Lato"/>
              <a:sym typeface="Lato"/>
            </a:endParaRPr>
          </a:p>
          <a:p>
            <a:pPr marL="0" marR="0" lvl="0" indent="0" algn="ctr" rtl="0">
              <a:lnSpc>
                <a:spcPct val="100000"/>
              </a:lnSpc>
              <a:spcBef>
                <a:spcPts val="0"/>
              </a:spcBef>
              <a:spcAft>
                <a:spcPts val="0"/>
              </a:spcAft>
              <a:buClr>
                <a:srgbClr val="FFFFFF"/>
              </a:buClr>
              <a:buSzPts val="1300"/>
              <a:buFont typeface="Lato"/>
              <a:buNone/>
            </a:pPr>
            <a:endParaRPr lang="en-US" sz="1000" dirty="0" smtClean="0">
              <a:solidFill>
                <a:schemeClr val="bg1"/>
              </a:solidFill>
              <a:latin typeface="+mn-lt"/>
              <a:ea typeface="Lato"/>
              <a:cs typeface="Lato"/>
              <a:sym typeface="Lato"/>
            </a:endParaRPr>
          </a:p>
        </p:txBody>
      </p:sp>
      <p:sp>
        <p:nvSpPr>
          <p:cNvPr id="5" name="Rectangle 4"/>
          <p:cNvSpPr/>
          <p:nvPr/>
        </p:nvSpPr>
        <p:spPr>
          <a:xfrm>
            <a:off x="8600291" y="4343836"/>
            <a:ext cx="1964675" cy="707886"/>
          </a:xfrm>
          <a:prstGeom prst="rect">
            <a:avLst/>
          </a:prstGeom>
        </p:spPr>
        <p:txBody>
          <a:bodyPr wrap="square">
            <a:spAutoFit/>
          </a:bodyPr>
          <a:lstStyle/>
          <a:p>
            <a:pPr algn="ctr" fontAlgn="base"/>
            <a:r>
              <a:rPr lang="en-US" sz="1000" dirty="0" smtClean="0">
                <a:solidFill>
                  <a:srgbClr val="FFFFFF"/>
                </a:solidFill>
                <a:latin typeface="+mj-lt"/>
              </a:rPr>
              <a:t>Numeracy  Workshops </a:t>
            </a:r>
          </a:p>
          <a:p>
            <a:pPr algn="ctr" fontAlgn="base"/>
            <a:r>
              <a:rPr lang="en-US" sz="1000" dirty="0" smtClean="0">
                <a:solidFill>
                  <a:srgbClr val="FFFFFF"/>
                </a:solidFill>
                <a:latin typeface="+mj-lt"/>
              </a:rPr>
              <a:t>for parents </a:t>
            </a:r>
          </a:p>
          <a:p>
            <a:pPr fontAlgn="base"/>
            <a:r>
              <a:rPr lang="en-US" sz="1000" dirty="0" smtClean="0">
                <a:solidFill>
                  <a:schemeClr val="bg1"/>
                </a:solidFill>
              </a:rPr>
              <a:t>    U of W Word </a:t>
            </a:r>
            <a:r>
              <a:rPr lang="en-US" sz="1000" dirty="0">
                <a:solidFill>
                  <a:schemeClr val="bg1"/>
                </a:solidFill>
              </a:rPr>
              <a:t>Problems K- 7 </a:t>
            </a:r>
          </a:p>
          <a:p>
            <a:pPr algn="ctr" fontAlgn="base"/>
            <a:endParaRPr lang="en-US" sz="1000" dirty="0">
              <a:solidFill>
                <a:srgbClr val="FFFFFF"/>
              </a:solidFill>
              <a:latin typeface="+mj-lt"/>
            </a:endParaRPr>
          </a:p>
        </p:txBody>
      </p:sp>
      <p:sp>
        <p:nvSpPr>
          <p:cNvPr id="8" name="Rectangle 7"/>
          <p:cNvSpPr/>
          <p:nvPr/>
        </p:nvSpPr>
        <p:spPr>
          <a:xfrm>
            <a:off x="7100855" y="4360311"/>
            <a:ext cx="1964675" cy="1477328"/>
          </a:xfrm>
          <a:prstGeom prst="rect">
            <a:avLst/>
          </a:prstGeom>
        </p:spPr>
        <p:txBody>
          <a:bodyPr wrap="square">
            <a:spAutoFit/>
          </a:bodyPr>
          <a:lstStyle/>
          <a:p>
            <a:pPr fontAlgn="base"/>
            <a:r>
              <a:rPr lang="en-US" sz="1000" dirty="0">
                <a:solidFill>
                  <a:srgbClr val="FFFFFF"/>
                </a:solidFill>
              </a:rPr>
              <a:t>RMOL staff </a:t>
            </a:r>
            <a:r>
              <a:rPr lang="en-US" sz="1000" dirty="0" smtClean="0">
                <a:solidFill>
                  <a:srgbClr val="FFFFFF"/>
                </a:solidFill>
              </a:rPr>
              <a:t>join district </a:t>
            </a:r>
            <a:r>
              <a:rPr lang="en-US" sz="1000" dirty="0">
                <a:solidFill>
                  <a:srgbClr val="FFFFFF"/>
                </a:solidFill>
              </a:rPr>
              <a:t>Numeracy Team </a:t>
            </a:r>
            <a:endParaRPr lang="en-US" sz="1000" dirty="0" smtClean="0">
              <a:solidFill>
                <a:srgbClr val="FFFFFF"/>
              </a:solidFill>
            </a:endParaRPr>
          </a:p>
          <a:p>
            <a:pPr fontAlgn="base"/>
            <a:endParaRPr lang="en-US" sz="1000" dirty="0" smtClean="0">
              <a:solidFill>
                <a:srgbClr val="FFFFFF"/>
              </a:solidFill>
            </a:endParaRPr>
          </a:p>
          <a:p>
            <a:pPr fontAlgn="base"/>
            <a:r>
              <a:rPr lang="en-US" sz="1000" dirty="0" smtClean="0">
                <a:solidFill>
                  <a:srgbClr val="FFFFFF"/>
                </a:solidFill>
              </a:rPr>
              <a:t>RMOL staff participate in Instructional </a:t>
            </a:r>
            <a:r>
              <a:rPr lang="en-US" sz="1000" dirty="0">
                <a:solidFill>
                  <a:srgbClr val="FFFFFF"/>
                </a:solidFill>
              </a:rPr>
              <a:t>Rounds</a:t>
            </a:r>
          </a:p>
          <a:p>
            <a:pPr fontAlgn="base"/>
            <a:endParaRPr lang="en-US" sz="1000" dirty="0">
              <a:solidFill>
                <a:srgbClr val="FFFFFF"/>
              </a:solidFill>
            </a:endParaRPr>
          </a:p>
          <a:p>
            <a:pPr fontAlgn="base"/>
            <a:endParaRPr lang="en-US" sz="1000" dirty="0" smtClean="0">
              <a:solidFill>
                <a:schemeClr val="bg1"/>
              </a:solidFill>
              <a:latin typeface="+mn-lt"/>
            </a:endParaRPr>
          </a:p>
          <a:p>
            <a:pPr fontAlgn="base"/>
            <a:endParaRPr lang="en-US" sz="1000" dirty="0" smtClean="0">
              <a:latin typeface="+mn-lt"/>
            </a:endParaRPr>
          </a:p>
          <a:p>
            <a:pPr fontAlgn="base"/>
            <a:endParaRPr lang="en-US" sz="1000" dirty="0">
              <a:latin typeface="+mn-lt"/>
            </a:endParaRPr>
          </a:p>
        </p:txBody>
      </p:sp>
      <p:sp>
        <p:nvSpPr>
          <p:cNvPr id="7" name="Rectangle 6"/>
          <p:cNvSpPr/>
          <p:nvPr/>
        </p:nvSpPr>
        <p:spPr>
          <a:xfrm>
            <a:off x="3660632" y="4278237"/>
            <a:ext cx="1548683" cy="1107996"/>
          </a:xfrm>
          <a:prstGeom prst="rect">
            <a:avLst/>
          </a:prstGeom>
        </p:spPr>
        <p:txBody>
          <a:bodyPr wrap="square">
            <a:spAutoFit/>
          </a:bodyPr>
          <a:lstStyle/>
          <a:p>
            <a:pPr algn="ctr" fontAlgn="base"/>
            <a:r>
              <a:rPr lang="en-US" sz="1100" dirty="0" smtClean="0">
                <a:solidFill>
                  <a:srgbClr val="FFFFFF"/>
                </a:solidFill>
                <a:latin typeface="+mn-lt"/>
              </a:rPr>
              <a:t>Decrease the number of students who are </a:t>
            </a:r>
            <a:r>
              <a:rPr lang="en-US" sz="1100" dirty="0">
                <a:solidFill>
                  <a:schemeClr val="bg1"/>
                </a:solidFill>
                <a:latin typeface="+mn-lt"/>
                <a:ea typeface="Calibri" panose="020F0502020204030204" pitchFamily="34" charset="0"/>
                <a:cs typeface="Times New Roman" panose="02020603050405020304" pitchFamily="18" charset="0"/>
              </a:rPr>
              <a:t>approaching in reasoning and analyzing</a:t>
            </a:r>
            <a:endParaRPr lang="en-US" sz="1100" dirty="0">
              <a:solidFill>
                <a:schemeClr val="bg1"/>
              </a:solidFill>
              <a:latin typeface="+mn-lt"/>
            </a:endParaRPr>
          </a:p>
          <a:p>
            <a:pPr algn="ctr" fontAlgn="base"/>
            <a:r>
              <a:rPr lang="en-US" sz="1100" dirty="0" smtClean="0">
                <a:solidFill>
                  <a:srgbClr val="FFFFFF"/>
                </a:solidFill>
                <a:latin typeface="+mn-lt"/>
              </a:rPr>
              <a:t>by 50%  </a:t>
            </a:r>
            <a:endParaRPr lang="en-US" sz="1100" dirty="0">
              <a:latin typeface="+mn-lt"/>
            </a:endParaRPr>
          </a:p>
        </p:txBody>
      </p:sp>
      <p:sp>
        <p:nvSpPr>
          <p:cNvPr id="3" name="TextBox 2"/>
          <p:cNvSpPr txBox="1"/>
          <p:nvPr/>
        </p:nvSpPr>
        <p:spPr>
          <a:xfrm>
            <a:off x="5466547" y="4350052"/>
            <a:ext cx="1334219" cy="707886"/>
          </a:xfrm>
          <a:prstGeom prst="rect">
            <a:avLst/>
          </a:prstGeom>
          <a:noFill/>
        </p:spPr>
        <p:txBody>
          <a:bodyPr wrap="square" rtlCol="0">
            <a:spAutoFit/>
          </a:bodyPr>
          <a:lstStyle/>
          <a:p>
            <a:pPr algn="ctr"/>
            <a:r>
              <a:rPr lang="en-US" sz="1000" dirty="0" smtClean="0">
                <a:solidFill>
                  <a:schemeClr val="bg1"/>
                </a:solidFill>
              </a:rPr>
              <a:t>October, February &amp; May</a:t>
            </a:r>
          </a:p>
          <a:p>
            <a:pPr algn="ctr"/>
            <a:endParaRPr lang="en-US" sz="1000" dirty="0">
              <a:solidFill>
                <a:schemeClr val="bg1"/>
              </a:solidFill>
            </a:endParaRPr>
          </a:p>
          <a:p>
            <a:pPr algn="ctr"/>
            <a:r>
              <a:rPr lang="en-US" sz="1000" dirty="0" smtClean="0">
                <a:solidFill>
                  <a:schemeClr val="bg1"/>
                </a:solidFill>
              </a:rPr>
              <a:t>Report card cycle</a:t>
            </a:r>
            <a:endParaRPr lang="en-US" sz="1000" dirty="0">
              <a:solidFill>
                <a:schemeClr val="bg1"/>
              </a:solidFill>
            </a:endParaRPr>
          </a:p>
        </p:txBody>
      </p:sp>
    </p:spTree>
    <p:extLst>
      <p:ext uri="{BB962C8B-B14F-4D97-AF65-F5344CB8AC3E}">
        <p14:creationId xmlns:p14="http://schemas.microsoft.com/office/powerpoint/2010/main" val="1348580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g1288583c4d3_0_24"/>
          <p:cNvSpPr/>
          <p:nvPr/>
        </p:nvSpPr>
        <p:spPr>
          <a:xfrm rot="1576663">
            <a:off x="7981392" y="-921987"/>
            <a:ext cx="5858751" cy="6018407"/>
          </a:xfrm>
          <a:prstGeom prst="triangle">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
              <a:solidFill>
                <a:schemeClr val="lt1"/>
              </a:solidFill>
              <a:latin typeface="Calibri"/>
              <a:ea typeface="Calibri"/>
              <a:cs typeface="Calibri"/>
              <a:sym typeface="Calibri"/>
            </a:endParaRPr>
          </a:p>
        </p:txBody>
      </p:sp>
      <p:sp>
        <p:nvSpPr>
          <p:cNvPr id="247" name="Google Shape;247;g1288583c4d3_0_24"/>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17</a:t>
            </a:fld>
            <a:endParaRPr sz="1600" b="1">
              <a:solidFill>
                <a:schemeClr val="lt1"/>
              </a:solidFill>
            </a:endParaRPr>
          </a:p>
        </p:txBody>
      </p:sp>
      <p:sp>
        <p:nvSpPr>
          <p:cNvPr id="249" name="Google Shape;249;g1288583c4d3_0_24"/>
          <p:cNvSpPr txBox="1"/>
          <p:nvPr/>
        </p:nvSpPr>
        <p:spPr>
          <a:xfrm>
            <a:off x="717425" y="996450"/>
            <a:ext cx="5231400" cy="767700"/>
          </a:xfrm>
          <a:prstGeom prst="rect">
            <a:avLst/>
          </a:prstGeom>
          <a:noFill/>
          <a:ln>
            <a:noFill/>
          </a:ln>
        </p:spPr>
        <p:txBody>
          <a:bodyPr spcFirstLastPara="1" wrap="square" lIns="50800" tIns="50800" rIns="50800" bIns="50800" anchor="ctr" anchorCtr="0">
            <a:spAutoFit/>
          </a:bodyPr>
          <a:lstStyle/>
          <a:p>
            <a:pPr marL="0" marR="0" lvl="0" indent="0" algn="ctr" rtl="0">
              <a:lnSpc>
                <a:spcPct val="80000"/>
              </a:lnSpc>
              <a:spcBef>
                <a:spcPts val="0"/>
              </a:spcBef>
              <a:spcAft>
                <a:spcPts val="0"/>
              </a:spcAft>
              <a:buNone/>
            </a:pPr>
            <a:r>
              <a:rPr lang="en-US" sz="4000" b="1" i="0" u="none" strike="noStrike" cap="none">
                <a:solidFill>
                  <a:srgbClr val="FFFFFF"/>
                </a:solidFill>
                <a:latin typeface="Lato"/>
                <a:ea typeface="Lato"/>
                <a:cs typeface="Lato"/>
                <a:sym typeface="Lato"/>
              </a:rPr>
              <a:t>Excellence in Teaching</a:t>
            </a:r>
            <a:r>
              <a:rPr lang="en-US" sz="3750" b="1" i="0" u="none" strike="noStrike" cap="none">
                <a:solidFill>
                  <a:srgbClr val="FFFFFF"/>
                </a:solidFill>
                <a:latin typeface="Lato"/>
                <a:ea typeface="Lato"/>
                <a:cs typeface="Lato"/>
                <a:sym typeface="Lato"/>
              </a:rPr>
              <a:t> </a:t>
            </a:r>
            <a:br>
              <a:rPr lang="en-US" sz="3750" b="1" i="0" u="none" strike="noStrike" cap="none">
                <a:solidFill>
                  <a:srgbClr val="FFFFFF"/>
                </a:solidFill>
                <a:latin typeface="Lato"/>
                <a:ea typeface="Lato"/>
                <a:cs typeface="Lato"/>
                <a:sym typeface="Lato"/>
              </a:rPr>
            </a:br>
            <a:endParaRPr sz="1400" b="0" i="0" u="none" strike="noStrike" cap="none">
              <a:solidFill>
                <a:srgbClr val="000000"/>
              </a:solidFill>
              <a:latin typeface="Arial"/>
              <a:ea typeface="Arial"/>
              <a:cs typeface="Arial"/>
              <a:sym typeface="Arial"/>
            </a:endParaRPr>
          </a:p>
        </p:txBody>
      </p:sp>
      <p:sp>
        <p:nvSpPr>
          <p:cNvPr id="2" name="TextBox 1"/>
          <p:cNvSpPr txBox="1"/>
          <p:nvPr/>
        </p:nvSpPr>
        <p:spPr>
          <a:xfrm>
            <a:off x="534841" y="3966072"/>
            <a:ext cx="5596568" cy="338554"/>
          </a:xfrm>
          <a:prstGeom prst="rect">
            <a:avLst/>
          </a:prstGeom>
          <a:noFill/>
        </p:spPr>
        <p:txBody>
          <a:bodyPr wrap="square" rtlCol="0">
            <a:spAutoFit/>
          </a:bodyPr>
          <a:lstStyle/>
          <a:p>
            <a:r>
              <a:rPr lang="en-US" sz="1600" b="1" dirty="0" smtClean="0"/>
              <a:t>To improve staff collaboration</a:t>
            </a:r>
            <a:endParaRPr lang="en-US" sz="1600" b="1" dirty="0"/>
          </a:p>
        </p:txBody>
      </p:sp>
      <p:pic>
        <p:nvPicPr>
          <p:cNvPr id="1030" name="Picture 6" descr="1,000+ Free Collaboration &amp; Team Images -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9936" y="1801428"/>
            <a:ext cx="3754796" cy="2503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958" y="5192486"/>
            <a:ext cx="8409214" cy="707886"/>
          </a:xfrm>
          <a:prstGeom prst="rect">
            <a:avLst/>
          </a:prstGeom>
          <a:noFill/>
        </p:spPr>
        <p:txBody>
          <a:bodyPr wrap="square" rtlCol="0">
            <a:spAutoFit/>
          </a:bodyPr>
          <a:lstStyle/>
          <a:p>
            <a:r>
              <a:rPr lang="en-US" sz="2000" b="1" dirty="0" smtClean="0">
                <a:latin typeface="Bodoni MT" panose="02070603080606020203" pitchFamily="18" charset="0"/>
                <a:ea typeface="Roboto" panose="02000000000000000000" pitchFamily="2" charset="0"/>
                <a:cs typeface="Roboto" panose="02000000000000000000" pitchFamily="2" charset="0"/>
              </a:rPr>
              <a:t>“</a:t>
            </a:r>
            <a:r>
              <a:rPr lang="en-US" sz="2000" dirty="0" smtClean="0">
                <a:latin typeface="Bodoni MT" panose="02070603080606020203" pitchFamily="18" charset="0"/>
                <a:ea typeface="Roboto" panose="02000000000000000000" pitchFamily="2" charset="0"/>
                <a:cs typeface="Roboto" panose="02000000000000000000" pitchFamily="2" charset="0"/>
              </a:rPr>
              <a:t>Learning </a:t>
            </a:r>
            <a:r>
              <a:rPr lang="en-US" sz="2000" dirty="0">
                <a:latin typeface="Bodoni MT" panose="02070603080606020203" pitchFamily="18" charset="0"/>
                <a:ea typeface="Roboto" panose="02000000000000000000" pitchFamily="2" charset="0"/>
                <a:cs typeface="Roboto" panose="02000000000000000000" pitchFamily="2" charset="0"/>
              </a:rPr>
              <a:t>is holistic, reflexive, reflective, experiential, and relational.</a:t>
            </a:r>
            <a:br>
              <a:rPr lang="en-US" sz="2000" dirty="0">
                <a:latin typeface="Bodoni MT" panose="02070603080606020203" pitchFamily="18" charset="0"/>
                <a:ea typeface="Roboto" panose="02000000000000000000" pitchFamily="2" charset="0"/>
                <a:cs typeface="Roboto" panose="02000000000000000000" pitchFamily="2" charset="0"/>
              </a:rPr>
            </a:br>
            <a:r>
              <a:rPr lang="en-US" sz="2000" i="1" dirty="0">
                <a:latin typeface="Bodoni MT" panose="02070603080606020203" pitchFamily="18" charset="0"/>
                <a:ea typeface="Roboto" panose="02000000000000000000" pitchFamily="2" charset="0"/>
                <a:cs typeface="Roboto" panose="02000000000000000000" pitchFamily="2" charset="0"/>
              </a:rPr>
              <a:t>(First Peoples Principles of Learning)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1288583c4d3_0_13"/>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18</a:t>
            </a:fld>
            <a:endParaRPr sz="1600" b="1">
              <a:solidFill>
                <a:schemeClr val="lt1"/>
              </a:solidFill>
            </a:endParaRPr>
          </a:p>
        </p:txBody>
      </p:sp>
      <p:sp>
        <p:nvSpPr>
          <p:cNvPr id="186" name="Google Shape;186;g1288583c4d3_0_13"/>
          <p:cNvSpPr txBox="1"/>
          <p:nvPr/>
        </p:nvSpPr>
        <p:spPr>
          <a:xfrm>
            <a:off x="478923" y="1961394"/>
            <a:ext cx="3285732" cy="2339072"/>
          </a:xfrm>
          <a:prstGeom prst="rect">
            <a:avLst/>
          </a:prstGeom>
          <a:noFill/>
          <a:ln>
            <a:noFill/>
          </a:ln>
        </p:spPr>
        <p:txBody>
          <a:bodyPr spcFirstLastPara="1" wrap="square" lIns="91425" tIns="91425" rIns="91425" bIns="91425" anchor="t" anchorCtr="0">
            <a:spAutoFit/>
          </a:bodyPr>
          <a:lstStyle/>
          <a:p>
            <a:pPr lvl="0" algn="ctr">
              <a:buClr>
                <a:srgbClr val="5DBFA0"/>
              </a:buClr>
              <a:buSzPts val="2000"/>
            </a:pPr>
            <a:r>
              <a:rPr lang="en-US" dirty="0" smtClean="0">
                <a:solidFill>
                  <a:srgbClr val="151515"/>
                </a:solidFill>
                <a:latin typeface="+mn-lt"/>
                <a:ea typeface="Lato"/>
                <a:cs typeface="Lato"/>
                <a:sym typeface="Lato"/>
              </a:rPr>
              <a:t>The RMOL teachers are commitment to ongoing learning, the opportunity to work amongst collaborative team is limited by the size of our team. </a:t>
            </a:r>
          </a:p>
          <a:p>
            <a:pPr lvl="0" algn="ctr">
              <a:buClr>
                <a:srgbClr val="5DBFA0"/>
              </a:buClr>
              <a:buSzPts val="2000"/>
            </a:pPr>
            <a:r>
              <a:rPr lang="en-US" dirty="0" smtClean="0">
                <a:solidFill>
                  <a:srgbClr val="151515"/>
                </a:solidFill>
                <a:latin typeface="+mn-lt"/>
                <a:ea typeface="Lato"/>
                <a:cs typeface="Lato"/>
                <a:sym typeface="Lato"/>
              </a:rPr>
              <a:t>We want to expand our opportunities to learn, collaborate and build professional relationships, while creating a culture of continuous improvement and tangible success for our students.</a:t>
            </a:r>
          </a:p>
        </p:txBody>
      </p:sp>
      <p:sp>
        <p:nvSpPr>
          <p:cNvPr id="187" name="Google Shape;187;g1288583c4d3_0_13"/>
          <p:cNvSpPr txBox="1"/>
          <p:nvPr/>
        </p:nvSpPr>
        <p:spPr>
          <a:xfrm>
            <a:off x="4646420" y="2022949"/>
            <a:ext cx="3276000" cy="2677626"/>
          </a:xfrm>
          <a:prstGeom prst="rect">
            <a:avLst/>
          </a:prstGeom>
          <a:noFill/>
          <a:ln>
            <a:noFill/>
          </a:ln>
        </p:spPr>
        <p:txBody>
          <a:bodyPr spcFirstLastPara="1" wrap="square" lIns="91425" tIns="91425" rIns="91425" bIns="91425" anchor="t" anchorCtr="0">
            <a:spAutoFit/>
          </a:bodyPr>
          <a:lstStyle/>
          <a:p>
            <a:r>
              <a:rPr lang="en-US" dirty="0" smtClean="0"/>
              <a:t>RMOL teachers will engage in collaborative learning opportunities with  Primary/Elementary/Secondary Standard Schools. </a:t>
            </a:r>
          </a:p>
          <a:p>
            <a:endParaRPr lang="en-US" dirty="0"/>
          </a:p>
          <a:p>
            <a:r>
              <a:rPr lang="en-US" dirty="0"/>
              <a:t>RMOL teachers </a:t>
            </a:r>
            <a:r>
              <a:rPr lang="en-US" dirty="0" smtClean="0"/>
              <a:t>will participate in instructional rounds Primary/Elementary/Secondary  school teams. </a:t>
            </a:r>
            <a:endParaRPr lang="en-US" dirty="0"/>
          </a:p>
          <a:p>
            <a:endParaRPr lang="en-US" sz="1200" dirty="0" smtClean="0"/>
          </a:p>
          <a:p>
            <a:r>
              <a:rPr lang="en-US" sz="1200" dirty="0"/>
              <a:t> </a:t>
            </a:r>
            <a:endParaRPr lang="en-US" sz="1200" dirty="0" smtClean="0"/>
          </a:p>
          <a:p>
            <a:endParaRPr lang="en-US" sz="1200" dirty="0"/>
          </a:p>
        </p:txBody>
      </p:sp>
      <p:sp>
        <p:nvSpPr>
          <p:cNvPr id="188" name="Google Shape;188;g1288583c4d3_0_13"/>
          <p:cNvSpPr txBox="1"/>
          <p:nvPr/>
        </p:nvSpPr>
        <p:spPr>
          <a:xfrm>
            <a:off x="8804185" y="1961394"/>
            <a:ext cx="2830500" cy="1477297"/>
          </a:xfrm>
          <a:prstGeom prst="rect">
            <a:avLst/>
          </a:prstGeom>
          <a:noFill/>
          <a:ln>
            <a:noFill/>
          </a:ln>
        </p:spPr>
        <p:txBody>
          <a:bodyPr spcFirstLastPara="1" wrap="square" lIns="91425" tIns="91425" rIns="91425" bIns="91425" anchor="t" anchorCtr="0">
            <a:spAutoFit/>
          </a:bodyPr>
          <a:lstStyle/>
          <a:p>
            <a:pPr algn="ctr"/>
            <a:r>
              <a:rPr lang="en-US" dirty="0" smtClean="0"/>
              <a:t>To what extent will active participation in instructional rounds with bricks and mortar school teams increase teacher collaboration and impact student success?</a:t>
            </a:r>
            <a:endParaRPr dirty="0"/>
          </a:p>
        </p:txBody>
      </p:sp>
      <p:sp>
        <p:nvSpPr>
          <p:cNvPr id="189" name="Google Shape;189;g1288583c4d3_0_13"/>
          <p:cNvSpPr txBox="1"/>
          <p:nvPr/>
        </p:nvSpPr>
        <p:spPr>
          <a:xfrm>
            <a:off x="4272468" y="46008"/>
            <a:ext cx="5592900" cy="585000"/>
          </a:xfrm>
          <a:prstGeom prst="rect">
            <a:avLst/>
          </a:prstGeom>
          <a:noFill/>
          <a:ln>
            <a:noFill/>
          </a:ln>
        </p:spPr>
        <p:txBody>
          <a:bodyPr spcFirstLastPara="1" wrap="square" lIns="91425" tIns="91425" rIns="91425" bIns="91425" anchor="t" anchorCtr="0">
            <a:spAutoFit/>
          </a:bodyPr>
          <a:lstStyle/>
          <a:p>
            <a:pPr lvl="0"/>
            <a:r>
              <a:rPr lang="en-US" sz="2600" dirty="0" smtClean="0">
                <a:solidFill>
                  <a:srgbClr val="225572"/>
                </a:solidFill>
                <a:latin typeface="Lato Black"/>
                <a:ea typeface="Lato Black"/>
                <a:cs typeface="Lato Black"/>
                <a:sym typeface="Lato Black"/>
              </a:rPr>
              <a:t> </a:t>
            </a:r>
            <a:endParaRPr sz="2600" dirty="0">
              <a:solidFill>
                <a:srgbClr val="225572"/>
              </a:solidFill>
              <a:latin typeface="Lato Black"/>
              <a:ea typeface="Lato Black"/>
              <a:cs typeface="Lato Black"/>
              <a:sym typeface="Lato Black"/>
            </a:endParaRPr>
          </a:p>
        </p:txBody>
      </p:sp>
      <p:pic>
        <p:nvPicPr>
          <p:cNvPr id="2050" name="Picture 2" descr="1,000+ Free Collaboration &amp; Team Images -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918" y="3438691"/>
            <a:ext cx="48577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31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g1288583c4d3_0_20"/>
          <p:cNvSpPr txBox="1">
            <a:spLocks noGrp="1"/>
          </p:cNvSpPr>
          <p:nvPr>
            <p:ph type="sldNum" idx="12"/>
          </p:nvPr>
        </p:nvSpPr>
        <p:spPr>
          <a:xfrm>
            <a:off x="9357049" y="642166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19</a:t>
            </a:fld>
            <a:endParaRPr sz="1600" b="1">
              <a:solidFill>
                <a:schemeClr val="lt1"/>
              </a:solidFill>
            </a:endParaRPr>
          </a:p>
        </p:txBody>
      </p:sp>
      <p:sp>
        <p:nvSpPr>
          <p:cNvPr id="5" name="Rectangle 4"/>
          <p:cNvSpPr/>
          <p:nvPr/>
        </p:nvSpPr>
        <p:spPr>
          <a:xfrm>
            <a:off x="8600291" y="4343836"/>
            <a:ext cx="1964675" cy="553998"/>
          </a:xfrm>
          <a:prstGeom prst="rect">
            <a:avLst/>
          </a:prstGeom>
        </p:spPr>
        <p:txBody>
          <a:bodyPr wrap="square">
            <a:spAutoFit/>
          </a:bodyPr>
          <a:lstStyle/>
          <a:p>
            <a:pPr algn="ctr" fontAlgn="base"/>
            <a:r>
              <a:rPr lang="en-US" sz="1000" dirty="0" smtClean="0">
                <a:solidFill>
                  <a:srgbClr val="FFFFFF"/>
                </a:solidFill>
                <a:latin typeface="+mj-lt"/>
              </a:rPr>
              <a:t>Provide </a:t>
            </a:r>
            <a:r>
              <a:rPr lang="en-US" sz="1000" dirty="0" smtClean="0">
                <a:solidFill>
                  <a:srgbClr val="FFFFFF"/>
                </a:solidFill>
                <a:latin typeface="+mj-lt"/>
              </a:rPr>
              <a:t>time for collaboration</a:t>
            </a:r>
          </a:p>
          <a:p>
            <a:pPr algn="ctr" fontAlgn="base"/>
            <a:r>
              <a:rPr lang="en-US" sz="1000" dirty="0" smtClean="0">
                <a:solidFill>
                  <a:srgbClr val="FFFFFF"/>
                </a:solidFill>
                <a:latin typeface="+mj-lt"/>
              </a:rPr>
              <a:t>Monthly reflection and sharing at staff meetings</a:t>
            </a:r>
            <a:endParaRPr lang="en-US" sz="1000" dirty="0">
              <a:solidFill>
                <a:srgbClr val="FFFFFF"/>
              </a:solidFill>
              <a:latin typeface="+mj-lt"/>
            </a:endParaRPr>
          </a:p>
        </p:txBody>
      </p:sp>
      <p:sp>
        <p:nvSpPr>
          <p:cNvPr id="8" name="Rectangle 7"/>
          <p:cNvSpPr/>
          <p:nvPr/>
        </p:nvSpPr>
        <p:spPr>
          <a:xfrm>
            <a:off x="6862191" y="4236113"/>
            <a:ext cx="1964675" cy="1169551"/>
          </a:xfrm>
          <a:prstGeom prst="rect">
            <a:avLst/>
          </a:prstGeom>
        </p:spPr>
        <p:txBody>
          <a:bodyPr wrap="square">
            <a:spAutoFit/>
          </a:bodyPr>
          <a:lstStyle/>
          <a:p>
            <a:pPr algn="ctr" fontAlgn="base"/>
            <a:r>
              <a:rPr lang="en-US" sz="1000" dirty="0" smtClean="0">
                <a:solidFill>
                  <a:srgbClr val="FFFFFF"/>
                </a:solidFill>
              </a:rPr>
              <a:t>Instructional Rounds in Education </a:t>
            </a:r>
            <a:endParaRPr lang="en-US" sz="1000" dirty="0" smtClean="0">
              <a:solidFill>
                <a:srgbClr val="FFFFFF"/>
              </a:solidFill>
            </a:endParaRPr>
          </a:p>
          <a:p>
            <a:pPr algn="ctr" fontAlgn="base"/>
            <a:r>
              <a:rPr lang="en-US" sz="1000" dirty="0" smtClean="0">
                <a:solidFill>
                  <a:srgbClr val="FFFFFF"/>
                </a:solidFill>
              </a:rPr>
              <a:t>(Professional Reading)</a:t>
            </a:r>
            <a:endParaRPr lang="en-US" sz="1000" dirty="0" smtClean="0">
              <a:solidFill>
                <a:srgbClr val="FFFFFF"/>
              </a:solidFill>
            </a:endParaRPr>
          </a:p>
          <a:p>
            <a:pPr fontAlgn="base"/>
            <a:endParaRPr lang="en-US" sz="1000" dirty="0">
              <a:solidFill>
                <a:srgbClr val="FFFFFF"/>
              </a:solidFill>
            </a:endParaRPr>
          </a:p>
          <a:p>
            <a:pPr fontAlgn="base"/>
            <a:endParaRPr lang="en-US" sz="1000" dirty="0" smtClean="0">
              <a:solidFill>
                <a:schemeClr val="bg1"/>
              </a:solidFill>
              <a:latin typeface="+mn-lt"/>
            </a:endParaRPr>
          </a:p>
          <a:p>
            <a:pPr fontAlgn="base"/>
            <a:endParaRPr lang="en-US" sz="1000" dirty="0" smtClean="0">
              <a:latin typeface="+mn-lt"/>
            </a:endParaRPr>
          </a:p>
          <a:p>
            <a:pPr fontAlgn="base"/>
            <a:endParaRPr lang="en-US" sz="1000" dirty="0">
              <a:latin typeface="+mn-lt"/>
            </a:endParaRPr>
          </a:p>
        </p:txBody>
      </p:sp>
      <p:sp>
        <p:nvSpPr>
          <p:cNvPr id="7" name="Rectangle 6"/>
          <p:cNvSpPr/>
          <p:nvPr/>
        </p:nvSpPr>
        <p:spPr>
          <a:xfrm>
            <a:off x="3600247" y="4136085"/>
            <a:ext cx="1548683" cy="1277273"/>
          </a:xfrm>
          <a:prstGeom prst="rect">
            <a:avLst/>
          </a:prstGeom>
        </p:spPr>
        <p:txBody>
          <a:bodyPr wrap="square">
            <a:spAutoFit/>
          </a:bodyPr>
          <a:lstStyle/>
          <a:p>
            <a:pPr algn="ctr" fontAlgn="base"/>
            <a:r>
              <a:rPr lang="en-US" sz="1100" dirty="0" smtClean="0">
                <a:solidFill>
                  <a:srgbClr val="FFFFFF"/>
                </a:solidFill>
                <a:latin typeface="+mn-lt"/>
              </a:rPr>
              <a:t>100% of teachers report growth in practice due to collaboration and observations made  during  instructional rounds  </a:t>
            </a:r>
            <a:endParaRPr lang="en-US" sz="1100" dirty="0">
              <a:latin typeface="+mn-lt"/>
            </a:endParaRPr>
          </a:p>
        </p:txBody>
      </p:sp>
      <p:sp>
        <p:nvSpPr>
          <p:cNvPr id="3" name="TextBox 2"/>
          <p:cNvSpPr txBox="1"/>
          <p:nvPr/>
        </p:nvSpPr>
        <p:spPr>
          <a:xfrm>
            <a:off x="5466547" y="4189947"/>
            <a:ext cx="1334219" cy="861774"/>
          </a:xfrm>
          <a:prstGeom prst="rect">
            <a:avLst/>
          </a:prstGeom>
          <a:noFill/>
        </p:spPr>
        <p:txBody>
          <a:bodyPr wrap="square" rtlCol="0">
            <a:spAutoFit/>
          </a:bodyPr>
          <a:lstStyle/>
          <a:p>
            <a:r>
              <a:rPr lang="en-US" sz="1000" dirty="0">
                <a:solidFill>
                  <a:schemeClr val="bg1"/>
                </a:solidFill>
              </a:rPr>
              <a:t>Fall and spring surveys</a:t>
            </a:r>
          </a:p>
          <a:p>
            <a:r>
              <a:rPr lang="en-US" sz="1000" dirty="0">
                <a:solidFill>
                  <a:schemeClr val="bg1"/>
                </a:solidFill>
              </a:rPr>
              <a:t>Monthly staff meeting reflection and celebration time</a:t>
            </a:r>
          </a:p>
        </p:txBody>
      </p:sp>
      <p:sp>
        <p:nvSpPr>
          <p:cNvPr id="2" name="TextBox 1"/>
          <p:cNvSpPr txBox="1"/>
          <p:nvPr/>
        </p:nvSpPr>
        <p:spPr>
          <a:xfrm>
            <a:off x="1936909" y="4189947"/>
            <a:ext cx="1345721" cy="1169551"/>
          </a:xfrm>
          <a:prstGeom prst="rect">
            <a:avLst/>
          </a:prstGeom>
          <a:noFill/>
        </p:spPr>
        <p:txBody>
          <a:bodyPr wrap="square" rtlCol="0">
            <a:spAutoFit/>
          </a:bodyPr>
          <a:lstStyle/>
          <a:p>
            <a:pPr algn="ctr"/>
            <a:r>
              <a:rPr lang="en-US" sz="1000" dirty="0">
                <a:solidFill>
                  <a:schemeClr val="bg1"/>
                </a:solidFill>
              </a:rPr>
              <a:t>Fall and spring staff survey – comfort of peer observation, reflection of learning and professional growth</a:t>
            </a:r>
            <a:r>
              <a:rPr lang="en-US" sz="1000" dirty="0" smtClean="0">
                <a:solidFill>
                  <a:schemeClr val="bg1"/>
                </a:solidFill>
              </a:rPr>
              <a:t>.</a:t>
            </a:r>
          </a:p>
          <a:p>
            <a:pPr algn="ctr"/>
            <a:endParaRPr lang="en-US" sz="1000" dirty="0">
              <a:solidFill>
                <a:schemeClr val="bg1"/>
              </a:solidFill>
            </a:endParaRPr>
          </a:p>
        </p:txBody>
      </p:sp>
    </p:spTree>
    <p:extLst>
      <p:ext uri="{BB962C8B-B14F-4D97-AF65-F5344CB8AC3E}">
        <p14:creationId xmlns:p14="http://schemas.microsoft.com/office/powerpoint/2010/main" val="1010507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p:nvPr/>
        </p:nvSpPr>
        <p:spPr>
          <a:xfrm>
            <a:off x="232201" y="1920814"/>
            <a:ext cx="9509898" cy="4154943"/>
          </a:xfrm>
          <a:prstGeom prst="rect">
            <a:avLst/>
          </a:prstGeom>
          <a:noFill/>
          <a:ln>
            <a:noFill/>
          </a:ln>
        </p:spPr>
        <p:txBody>
          <a:bodyPr spcFirstLastPara="1" wrap="square" lIns="91425" tIns="45700" rIns="91425" bIns="45700" anchor="t" anchorCtr="0">
            <a:spAutoFit/>
          </a:bodyPr>
          <a:lstStyle/>
          <a:p>
            <a:r>
              <a:rPr lang="en-US" sz="2400" b="1" dirty="0" smtClean="0">
                <a:solidFill>
                  <a:schemeClr val="bg1"/>
                </a:solidFill>
              </a:rPr>
              <a:t>               Personalization </a:t>
            </a:r>
            <a:r>
              <a:rPr lang="en-US" sz="2400" b="1" dirty="0">
                <a:solidFill>
                  <a:schemeClr val="bg1"/>
                </a:solidFill>
              </a:rPr>
              <a:t>– Engagement – Connection</a:t>
            </a:r>
            <a:endParaRPr lang="en-US" sz="2400" dirty="0">
              <a:solidFill>
                <a:schemeClr val="bg1"/>
              </a:solidFill>
              <a:latin typeface="Calibri Light" panose="020F0302020204030204" pitchFamily="34" charset="0"/>
              <a:cs typeface="Calibri Light" panose="020F0302020204030204" pitchFamily="34" charset="0"/>
            </a:endParaRPr>
          </a:p>
          <a:p>
            <a:endParaRPr lang="en-US" sz="1600" dirty="0">
              <a:solidFill>
                <a:schemeClr val="bg1"/>
              </a:solidFill>
              <a:latin typeface="Calibri Light" panose="020F0302020204030204" pitchFamily="34" charset="0"/>
              <a:cs typeface="Calibri Light" panose="020F0302020204030204" pitchFamily="34" charset="0"/>
            </a:endParaRPr>
          </a:p>
          <a:p>
            <a:pPr algn="ctr"/>
            <a:r>
              <a:rPr lang="en-US" sz="1600" dirty="0">
                <a:solidFill>
                  <a:schemeClr val="bg1"/>
                </a:solidFill>
                <a:latin typeface="Calibri Light" panose="020F0302020204030204" pitchFamily="34" charset="0"/>
                <a:cs typeface="Calibri Light" panose="020F0302020204030204" pitchFamily="34" charset="0"/>
              </a:rPr>
              <a:t>Rocky Mountain Online Learning acknowledges that this place where we live, work and play is </a:t>
            </a:r>
            <a:r>
              <a:rPr lang="en-US" sz="1600" i="1" dirty="0">
                <a:solidFill>
                  <a:schemeClr val="bg1"/>
                </a:solidFill>
                <a:latin typeface="Calibri Light" panose="020F0302020204030204" pitchFamily="34" charset="0"/>
                <a:cs typeface="Calibri Light" panose="020F0302020204030204" pitchFamily="34" charset="0"/>
              </a:rPr>
              <a:t>the traditional, </a:t>
            </a:r>
            <a:r>
              <a:rPr lang="en-US" sz="1600" i="1" dirty="0" err="1">
                <a:solidFill>
                  <a:schemeClr val="bg1"/>
                </a:solidFill>
                <a:latin typeface="Calibri Light" panose="020F0302020204030204" pitchFamily="34" charset="0"/>
                <a:cs typeface="Calibri Light" panose="020F0302020204030204" pitchFamily="34" charset="0"/>
              </a:rPr>
              <a:t>unceded</a:t>
            </a:r>
            <a:r>
              <a:rPr lang="en-US" sz="1600" i="1" dirty="0">
                <a:solidFill>
                  <a:schemeClr val="bg1"/>
                </a:solidFill>
                <a:latin typeface="Calibri Light" panose="020F0302020204030204" pitchFamily="34" charset="0"/>
                <a:cs typeface="Calibri Light" panose="020F0302020204030204" pitchFamily="34" charset="0"/>
              </a:rPr>
              <a:t>, territories of the Ktunaxa and </a:t>
            </a:r>
            <a:r>
              <a:rPr lang="en-US" sz="1600" i="1" dirty="0" err="1">
                <a:solidFill>
                  <a:schemeClr val="bg1"/>
                </a:solidFill>
                <a:latin typeface="Calibri Light" panose="020F0302020204030204" pitchFamily="34" charset="0"/>
                <a:cs typeface="Calibri Light" panose="020F0302020204030204" pitchFamily="34" charset="0"/>
              </a:rPr>
              <a:t>Secwépemc</a:t>
            </a:r>
            <a:r>
              <a:rPr lang="en-US" sz="1600" i="1" dirty="0">
                <a:solidFill>
                  <a:schemeClr val="bg1"/>
                </a:solidFill>
                <a:latin typeface="Calibri Light" panose="020F0302020204030204" pitchFamily="34" charset="0"/>
                <a:cs typeface="Calibri Light" panose="020F0302020204030204" pitchFamily="34" charset="0"/>
              </a:rPr>
              <a:t> peoples and the chosen home of the Métis. </a:t>
            </a:r>
          </a:p>
          <a:p>
            <a:pPr algn="ctr"/>
            <a:endParaRPr lang="en-US" sz="1600" dirty="0">
              <a:solidFill>
                <a:schemeClr val="bg1"/>
              </a:solidFill>
              <a:latin typeface="Calibri Light" panose="020F0302020204030204" pitchFamily="34" charset="0"/>
              <a:cs typeface="Calibri Light" panose="020F0302020204030204" pitchFamily="34" charset="0"/>
            </a:endParaRPr>
          </a:p>
          <a:p>
            <a:r>
              <a:rPr lang="en-US" sz="1600" dirty="0">
                <a:solidFill>
                  <a:schemeClr val="bg1"/>
                </a:solidFill>
                <a:latin typeface="Calibri Light" panose="020F0302020204030204" pitchFamily="34" charset="0"/>
                <a:cs typeface="Calibri Light" panose="020F0302020204030204" pitchFamily="34" charset="0"/>
              </a:rPr>
              <a:t>Our goal at  Rocky Mountain Online Learning  is to provide students and families in SD6  with a personalized approach to learning while continuing to be engaged, supported and  connected</a:t>
            </a:r>
            <a:r>
              <a:rPr lang="en-US" sz="1600" b="1" dirty="0">
                <a:solidFill>
                  <a:schemeClr val="bg1"/>
                </a:solidFill>
                <a:latin typeface="Calibri Light" panose="020F0302020204030204" pitchFamily="34" charset="0"/>
                <a:cs typeface="Calibri Light" panose="020F0302020204030204" pitchFamily="34" charset="0"/>
              </a:rPr>
              <a:t>. </a:t>
            </a:r>
            <a:r>
              <a:rPr lang="en-US" sz="1600" dirty="0">
                <a:solidFill>
                  <a:schemeClr val="bg1"/>
                </a:solidFill>
                <a:latin typeface="Calibri Light" panose="020F0302020204030204" pitchFamily="34" charset="0"/>
                <a:cs typeface="Calibri Light" panose="020F0302020204030204" pitchFamily="34" charset="0"/>
              </a:rPr>
              <a:t>RMDL offers online courses to support students in grades 10 – 12, a Learn at Home program  (K – 9) and Continuing Education studies to support adult learners. </a:t>
            </a:r>
            <a:r>
              <a:rPr lang="en-US" sz="1600" b="1" dirty="0">
                <a:solidFill>
                  <a:schemeClr val="bg1"/>
                </a:solidFill>
                <a:latin typeface="Calibri Light" panose="020F0302020204030204" pitchFamily="34" charset="0"/>
                <a:cs typeface="Calibri Light" panose="020F0302020204030204" pitchFamily="34" charset="0"/>
              </a:rPr>
              <a:t> </a:t>
            </a:r>
            <a:endParaRPr lang="en-US" sz="1600" dirty="0">
              <a:solidFill>
                <a:schemeClr val="bg1"/>
              </a:solidFill>
              <a:latin typeface="Calibri Light" panose="020F0302020204030204" pitchFamily="34" charset="0"/>
              <a:cs typeface="Calibri Light" panose="020F0302020204030204" pitchFamily="34" charset="0"/>
            </a:endParaRPr>
          </a:p>
          <a:p>
            <a:r>
              <a:rPr lang="en-US" sz="1600" dirty="0">
                <a:solidFill>
                  <a:schemeClr val="bg1"/>
                </a:solidFill>
                <a:latin typeface="Calibri Light" panose="020F0302020204030204" pitchFamily="34" charset="0"/>
                <a:cs typeface="Calibri Light" panose="020F0302020204030204" pitchFamily="34" charset="0"/>
              </a:rPr>
              <a:t>Over the past year , our dedicated staff have  worked with </a:t>
            </a:r>
            <a:r>
              <a:rPr lang="en-US" sz="1600" dirty="0" smtClean="0">
                <a:solidFill>
                  <a:schemeClr val="bg1"/>
                </a:solidFill>
                <a:latin typeface="Calibri Light" panose="020F0302020204030204" pitchFamily="34" charset="0"/>
                <a:cs typeface="Calibri Light" panose="020F0302020204030204" pitchFamily="34" charset="0"/>
              </a:rPr>
              <a:t>43 families </a:t>
            </a:r>
            <a:r>
              <a:rPr lang="en-US" sz="1600" dirty="0">
                <a:solidFill>
                  <a:schemeClr val="bg1"/>
                </a:solidFill>
                <a:latin typeface="Calibri Light" panose="020F0302020204030204" pitchFamily="34" charset="0"/>
                <a:cs typeface="Calibri Light" panose="020F0302020204030204" pitchFamily="34" charset="0"/>
              </a:rPr>
              <a:t>in our K-9 Learn at Home Program and connected with over </a:t>
            </a:r>
            <a:r>
              <a:rPr lang="en-US" sz="1600" dirty="0" smtClean="0">
                <a:solidFill>
                  <a:schemeClr val="bg1"/>
                </a:solidFill>
                <a:latin typeface="Calibri Light" panose="020F0302020204030204" pitchFamily="34" charset="0"/>
                <a:cs typeface="Calibri Light" panose="020F0302020204030204" pitchFamily="34" charset="0"/>
              </a:rPr>
              <a:t>200 </a:t>
            </a:r>
            <a:r>
              <a:rPr lang="en-US" sz="1600" dirty="0">
                <a:solidFill>
                  <a:schemeClr val="bg1"/>
                </a:solidFill>
                <a:latin typeface="Calibri Light" panose="020F0302020204030204" pitchFamily="34" charset="0"/>
                <a:cs typeface="Calibri Light" panose="020F0302020204030204" pitchFamily="34" charset="0"/>
              </a:rPr>
              <a:t>students in Grades </a:t>
            </a:r>
            <a:r>
              <a:rPr lang="en-US" sz="1600" dirty="0" smtClean="0">
                <a:solidFill>
                  <a:schemeClr val="bg1"/>
                </a:solidFill>
                <a:latin typeface="Calibri Light" panose="020F0302020204030204" pitchFamily="34" charset="0"/>
                <a:cs typeface="Calibri Light" panose="020F0302020204030204" pitchFamily="34" charset="0"/>
              </a:rPr>
              <a:t>10-12</a:t>
            </a:r>
            <a:r>
              <a:rPr lang="en-US" sz="1600" dirty="0">
                <a:solidFill>
                  <a:schemeClr val="bg1"/>
                </a:solidFill>
                <a:latin typeface="Calibri Light" panose="020F0302020204030204" pitchFamily="34" charset="0"/>
                <a:cs typeface="Calibri Light" panose="020F0302020204030204" pitchFamily="34" charset="0"/>
              </a:rPr>
              <a:t>, along with Adult Learners. Our staff have been responsive to the needs of families and students by providing flexible curricular options, an online learn at home program and  secondary course options. </a:t>
            </a:r>
          </a:p>
          <a:p>
            <a:r>
              <a:rPr lang="en-US" sz="1600" dirty="0">
                <a:solidFill>
                  <a:schemeClr val="bg1"/>
                </a:solidFill>
                <a:latin typeface="Calibri Light" panose="020F0302020204030204" pitchFamily="34" charset="0"/>
                <a:cs typeface="Calibri Light" panose="020F0302020204030204" pitchFamily="34" charset="0"/>
              </a:rPr>
              <a:t>We </a:t>
            </a:r>
            <a:r>
              <a:rPr lang="en-US" sz="1600" dirty="0" smtClean="0">
                <a:solidFill>
                  <a:schemeClr val="bg1"/>
                </a:solidFill>
                <a:latin typeface="Calibri Light" panose="020F0302020204030204" pitchFamily="34" charset="0"/>
                <a:cs typeface="Calibri Light" panose="020F0302020204030204" pitchFamily="34" charset="0"/>
              </a:rPr>
              <a:t>work </a:t>
            </a:r>
            <a:r>
              <a:rPr lang="en-US" sz="1600" dirty="0">
                <a:solidFill>
                  <a:schemeClr val="bg1"/>
                </a:solidFill>
                <a:latin typeface="Calibri Light" panose="020F0302020204030204" pitchFamily="34" charset="0"/>
                <a:cs typeface="Calibri Light" panose="020F0302020204030204" pitchFamily="34" charset="0"/>
              </a:rPr>
              <a:t>collaboratively </a:t>
            </a:r>
            <a:r>
              <a:rPr lang="en-US" sz="1600" dirty="0" smtClean="0">
                <a:solidFill>
                  <a:schemeClr val="bg1"/>
                </a:solidFill>
                <a:latin typeface="Calibri Light" panose="020F0302020204030204" pitchFamily="34" charset="0"/>
                <a:cs typeface="Calibri Light" panose="020F0302020204030204" pitchFamily="34" charset="0"/>
              </a:rPr>
              <a:t>with </a:t>
            </a:r>
            <a:r>
              <a:rPr lang="en-US" sz="1600" dirty="0">
                <a:solidFill>
                  <a:schemeClr val="bg1"/>
                </a:solidFill>
                <a:latin typeface="Calibri Light" panose="020F0302020204030204" pitchFamily="34" charset="0"/>
                <a:cs typeface="Calibri Light" panose="020F0302020204030204" pitchFamily="34" charset="0"/>
              </a:rPr>
              <a:t>all the schools in SD6; these relationships have helped to create a better understanding of the programs and supports that RMOL provides to meet the needs of the learners and families in Rocky Mountain SD6</a:t>
            </a:r>
            <a:endParaRPr lang="en-US" sz="1600" dirty="0">
              <a:solidFill>
                <a:schemeClr val="bg1"/>
              </a:solidFill>
              <a:latin typeface="Roboto" panose="02000000000000000000" pitchFamily="2" charset="0"/>
              <a:ea typeface="Roboto" panose="02000000000000000000" pitchFamily="2" charset="0"/>
            </a:endParaRPr>
          </a:p>
        </p:txBody>
      </p:sp>
      <p:sp>
        <p:nvSpPr>
          <p:cNvPr id="97" name="Google Shape;97;p2"/>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2</a:t>
            </a:fld>
            <a:endParaRPr sz="1600" b="1">
              <a:solidFill>
                <a:schemeClr val="lt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586" y="529758"/>
            <a:ext cx="1423447" cy="238419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3"/>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3</a:t>
            </a:fld>
            <a:endParaRPr sz="1600" b="1">
              <a:solidFill>
                <a:schemeClr val="lt1"/>
              </a:solidFill>
            </a:endParaRPr>
          </a:p>
        </p:txBody>
      </p:sp>
      <p:sp>
        <p:nvSpPr>
          <p:cNvPr id="104" name="Google Shape;104;p3"/>
          <p:cNvSpPr txBox="1"/>
          <p:nvPr/>
        </p:nvSpPr>
        <p:spPr>
          <a:xfrm>
            <a:off x="854341" y="3837697"/>
            <a:ext cx="3189000" cy="1169038"/>
          </a:xfrm>
          <a:prstGeom prst="rect">
            <a:avLst/>
          </a:prstGeom>
          <a:noFill/>
          <a:ln>
            <a:noFill/>
          </a:ln>
        </p:spPr>
        <p:txBody>
          <a:bodyPr spcFirstLastPara="1" wrap="square" lIns="50800" tIns="50800" rIns="50800" bIns="50800" anchor="ctr" anchorCtr="0">
            <a:spAutoFit/>
          </a:bodyPr>
          <a:lstStyle/>
          <a:p>
            <a:pPr algn="ctr"/>
            <a:r>
              <a:rPr lang="en-US" sz="1800" b="1" dirty="0" smtClean="0"/>
              <a:t>3 </a:t>
            </a:r>
            <a:r>
              <a:rPr lang="en-US" sz="1800" b="1" dirty="0"/>
              <a:t>Teachers </a:t>
            </a:r>
            <a:endParaRPr lang="en-US" sz="1800" b="1" dirty="0" smtClean="0"/>
          </a:p>
          <a:p>
            <a:pPr algn="ctr"/>
            <a:r>
              <a:rPr lang="en-US" sz="1800" b="1" dirty="0" smtClean="0"/>
              <a:t>Admin Assistant </a:t>
            </a:r>
          </a:p>
          <a:p>
            <a:pPr algn="ctr"/>
            <a:r>
              <a:rPr lang="en-US" sz="1800" b="1" dirty="0" smtClean="0"/>
              <a:t>Principal</a:t>
            </a:r>
          </a:p>
          <a:p>
            <a:pPr marL="0" marR="0" lvl="0" indent="0" algn="ctr" rtl="0">
              <a:lnSpc>
                <a:spcPct val="90000"/>
              </a:lnSpc>
              <a:spcBef>
                <a:spcPts val="0"/>
              </a:spcBef>
              <a:spcAft>
                <a:spcPts val="0"/>
              </a:spcAft>
              <a:buClr>
                <a:srgbClr val="225572"/>
              </a:buClr>
              <a:buSzPts val="10000"/>
              <a:buFont typeface="Lato Black"/>
              <a:buNone/>
            </a:pPr>
            <a:endParaRPr sz="1700" b="0" i="0" u="none" strike="noStrike" cap="none" dirty="0">
              <a:solidFill>
                <a:srgbClr val="31538F"/>
              </a:solidFill>
              <a:latin typeface="Lato Black"/>
              <a:ea typeface="Lato Black"/>
              <a:cs typeface="Lato Black"/>
              <a:sym typeface="Lato Black"/>
            </a:endParaRPr>
          </a:p>
        </p:txBody>
      </p:sp>
      <p:sp>
        <p:nvSpPr>
          <p:cNvPr id="106" name="Google Shape;106;p3"/>
          <p:cNvSpPr txBox="1"/>
          <p:nvPr/>
        </p:nvSpPr>
        <p:spPr>
          <a:xfrm>
            <a:off x="7283425" y="3751037"/>
            <a:ext cx="3000000" cy="963310"/>
          </a:xfrm>
          <a:prstGeom prst="rect">
            <a:avLst/>
          </a:prstGeom>
          <a:noFill/>
          <a:ln>
            <a:noFill/>
          </a:ln>
        </p:spPr>
        <p:txBody>
          <a:bodyPr spcFirstLastPara="1" wrap="square" lIns="91425" tIns="91425" rIns="91425" bIns="91425" anchor="t" anchorCtr="0">
            <a:spAutoFit/>
          </a:bodyPr>
          <a:lstStyle/>
          <a:p>
            <a:pPr algn="ctr"/>
            <a:r>
              <a:rPr lang="en-US" sz="2000" b="1" dirty="0"/>
              <a:t> </a:t>
            </a:r>
            <a:r>
              <a:rPr lang="en-US" sz="1800" b="1" dirty="0"/>
              <a:t>Kindergarten to Grade 12 </a:t>
            </a:r>
          </a:p>
          <a:p>
            <a:pPr algn="ctr"/>
            <a:r>
              <a:rPr lang="en-US" sz="1800" b="1" dirty="0"/>
              <a:t>Adult Education</a:t>
            </a:r>
            <a:r>
              <a:rPr lang="en-US" sz="1800" dirty="0"/>
              <a:t> </a:t>
            </a:r>
          </a:p>
          <a:p>
            <a:pPr marL="0" lvl="0" indent="0" algn="ctr" rtl="0">
              <a:lnSpc>
                <a:spcPct val="90000"/>
              </a:lnSpc>
              <a:spcBef>
                <a:spcPts val="0"/>
              </a:spcBef>
              <a:spcAft>
                <a:spcPts val="0"/>
              </a:spcAft>
              <a:buNone/>
            </a:pPr>
            <a:endParaRPr dirty="0">
              <a:solidFill>
                <a:srgbClr val="31538F"/>
              </a:solidFill>
            </a:endParaRPr>
          </a:p>
        </p:txBody>
      </p:sp>
      <p:sp>
        <p:nvSpPr>
          <p:cNvPr id="2" name="Rectangle 1"/>
          <p:cNvSpPr/>
          <p:nvPr/>
        </p:nvSpPr>
        <p:spPr>
          <a:xfrm>
            <a:off x="2744935" y="3785185"/>
            <a:ext cx="6096000" cy="954107"/>
          </a:xfrm>
          <a:prstGeom prst="rect">
            <a:avLst/>
          </a:prstGeom>
        </p:spPr>
        <p:txBody>
          <a:bodyPr>
            <a:spAutoFit/>
          </a:bodyPr>
          <a:lstStyle/>
          <a:p>
            <a:pPr algn="ctr"/>
            <a:r>
              <a:rPr lang="en-US" sz="1800" b="1" dirty="0"/>
              <a:t>K-9: </a:t>
            </a:r>
            <a:r>
              <a:rPr lang="en-US" sz="1800" b="1" dirty="0" smtClean="0"/>
              <a:t>14 </a:t>
            </a:r>
            <a:r>
              <a:rPr lang="en-US" sz="1800" b="1" dirty="0"/>
              <a:t>Students</a:t>
            </a:r>
          </a:p>
          <a:p>
            <a:pPr algn="ctr"/>
            <a:r>
              <a:rPr lang="en-US" sz="1800" b="1" dirty="0" smtClean="0"/>
              <a:t>10-12 ~200 </a:t>
            </a:r>
            <a:r>
              <a:rPr lang="en-US" sz="1800" b="1" dirty="0"/>
              <a:t>students</a:t>
            </a:r>
          </a:p>
          <a:p>
            <a:pPr algn="ctr"/>
            <a:r>
              <a:rPr lang="en-US" sz="1800" b="1" dirty="0" smtClean="0"/>
              <a:t>&amp; Continuing </a:t>
            </a:r>
            <a:r>
              <a:rPr lang="en-US" sz="1800" b="1" dirty="0"/>
              <a:t>Ed</a:t>
            </a:r>
            <a:r>
              <a:rPr lang="en-US" sz="2000" b="1"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4"/>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4</a:t>
            </a:fld>
            <a:endParaRPr sz="1600" b="1">
              <a:solidFill>
                <a:schemeClr val="lt1"/>
              </a:solidFill>
            </a:endParaRPr>
          </a:p>
        </p:txBody>
      </p:sp>
      <p:sp>
        <p:nvSpPr>
          <p:cNvPr id="112" name="Google Shape;112;p4"/>
          <p:cNvSpPr txBox="1"/>
          <p:nvPr/>
        </p:nvSpPr>
        <p:spPr>
          <a:xfrm>
            <a:off x="309600" y="1269425"/>
            <a:ext cx="4133400" cy="923299"/>
          </a:xfrm>
          <a:prstGeom prst="rect">
            <a:avLst/>
          </a:prstGeom>
          <a:noFill/>
          <a:ln>
            <a:noFill/>
          </a:ln>
        </p:spPr>
        <p:txBody>
          <a:bodyPr spcFirstLastPara="1" wrap="square" lIns="91425" tIns="91425" rIns="91425" bIns="91425" anchor="t" anchorCtr="0">
            <a:spAutoFit/>
          </a:bodyPr>
          <a:lstStyle/>
          <a:p>
            <a:pPr algn="ctr"/>
            <a:r>
              <a:rPr lang="en-US" sz="1600" dirty="0">
                <a:solidFill>
                  <a:schemeClr val="bg1"/>
                </a:solidFill>
              </a:rPr>
              <a:t>We collaborate in the pursuit of each student’s success as caring, resilient members of a global community.</a:t>
            </a:r>
          </a:p>
        </p:txBody>
      </p:sp>
      <p:sp>
        <p:nvSpPr>
          <p:cNvPr id="2" name="Rectangle 1"/>
          <p:cNvSpPr/>
          <p:nvPr/>
        </p:nvSpPr>
        <p:spPr>
          <a:xfrm>
            <a:off x="-837350" y="4708678"/>
            <a:ext cx="6096000" cy="726609"/>
          </a:xfrm>
          <a:prstGeom prst="rect">
            <a:avLst/>
          </a:prstGeom>
        </p:spPr>
        <p:txBody>
          <a:bodyPr>
            <a:spAutoFit/>
          </a:bodyPr>
          <a:lstStyle/>
          <a:p>
            <a:pPr algn="ctr" defTabSz="457200">
              <a:lnSpc>
                <a:spcPct val="120000"/>
              </a:lnSpc>
              <a:defRPr sz="2750" spc="140">
                <a:solidFill>
                  <a:srgbClr val="FFFFFF"/>
                </a:solidFill>
                <a:latin typeface="Lato Bold"/>
                <a:ea typeface="Lato Bold"/>
                <a:cs typeface="Lato Bold"/>
                <a:sym typeface="Lato Bold"/>
              </a:defRPr>
            </a:pPr>
            <a:r>
              <a:rPr lang="en-US" sz="1800" b="1" dirty="0"/>
              <a:t>Opportunity, equity, </a:t>
            </a:r>
            <a:br>
              <a:rPr lang="en-US" sz="1800" b="1" dirty="0"/>
            </a:br>
            <a:r>
              <a:rPr lang="en-US" sz="1800" b="1" dirty="0"/>
              <a:t>and success for ALL learners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393" y="1436167"/>
            <a:ext cx="5975657" cy="45150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
          <p:cNvSpPr/>
          <p:nvPr/>
        </p:nvSpPr>
        <p:spPr>
          <a:xfrm rot="1576645">
            <a:off x="7343872" y="-1070818"/>
            <a:ext cx="6440896" cy="6404536"/>
          </a:xfrm>
          <a:prstGeom prst="triangle">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
              <a:solidFill>
                <a:schemeClr val="lt1"/>
              </a:solidFill>
              <a:latin typeface="Calibri"/>
              <a:ea typeface="Calibri"/>
              <a:cs typeface="Calibri"/>
              <a:sym typeface="Calibri"/>
            </a:endParaRPr>
          </a:p>
        </p:txBody>
      </p:sp>
      <p:sp>
        <p:nvSpPr>
          <p:cNvPr id="124" name="Google Shape;124;p5"/>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5</a:t>
            </a:fld>
            <a:endParaRPr sz="1600" b="1">
              <a:solidFill>
                <a:schemeClr val="lt1"/>
              </a:solidFill>
            </a:endParaRPr>
          </a:p>
        </p:txBody>
      </p:sp>
      <p:sp>
        <p:nvSpPr>
          <p:cNvPr id="125" name="Google Shape;125;p5"/>
          <p:cNvSpPr txBox="1"/>
          <p:nvPr/>
        </p:nvSpPr>
        <p:spPr>
          <a:xfrm>
            <a:off x="139325" y="889000"/>
            <a:ext cx="6037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a:solidFill>
                  <a:schemeClr val="lt1"/>
                </a:solidFill>
                <a:latin typeface="Lato"/>
                <a:ea typeface="Lato"/>
                <a:cs typeface="Lato"/>
                <a:sym typeface="Lato"/>
              </a:rPr>
              <a:t>Equity and Inclusion</a:t>
            </a:r>
            <a:endParaRPr sz="4000">
              <a:solidFill>
                <a:schemeClr val="lt1"/>
              </a:solidFill>
            </a:endParaRPr>
          </a:p>
        </p:txBody>
      </p:sp>
      <p:pic>
        <p:nvPicPr>
          <p:cNvPr id="8" name="Picture 7" descr="Reflections on Diversity, Inclusion and Equity: 8 Ways to Be Better – Guest  Blogger Kate Bushnell"/>
          <p:cNvPicPr/>
          <p:nvPr/>
        </p:nvPicPr>
        <p:blipFill>
          <a:blip r:embed="rId4">
            <a:extLst>
              <a:ext uri="{28A0092B-C50C-407E-A947-70E740481C1C}">
                <a14:useLocalDpi xmlns:a14="http://schemas.microsoft.com/office/drawing/2010/main" val="0"/>
              </a:ext>
            </a:extLst>
          </a:blip>
          <a:srcRect/>
          <a:stretch>
            <a:fillRect/>
          </a:stretch>
        </p:blipFill>
        <p:spPr bwMode="auto">
          <a:xfrm>
            <a:off x="7864894" y="1047363"/>
            <a:ext cx="3754740" cy="37914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431800" y="3502392"/>
            <a:ext cx="6096000" cy="1015663"/>
          </a:xfrm>
          <a:prstGeom prst="rect">
            <a:avLst/>
          </a:prstGeom>
        </p:spPr>
        <p:txBody>
          <a:bodyPr>
            <a:spAutoFit/>
          </a:bodyPr>
          <a:lstStyle/>
          <a:p>
            <a:pPr algn="ctr" defTabSz="2438337">
              <a:defRPr sz="2000" spc="120">
                <a:solidFill>
                  <a:srgbClr val="225572"/>
                </a:solidFill>
                <a:latin typeface="Lato Regular"/>
                <a:ea typeface="Lato Regular"/>
                <a:cs typeface="Lato Regular"/>
                <a:sym typeface="Lato Regular"/>
              </a:defRPr>
            </a:pPr>
            <a:r>
              <a:rPr lang="en-US" dirty="0">
                <a:solidFill>
                  <a:schemeClr val="tx1"/>
                </a:solidFill>
                <a:latin typeface="Lato Black"/>
                <a:ea typeface="Lato Black"/>
                <a:cs typeface="Lato Black"/>
                <a:sym typeface="Lato Black"/>
              </a:rPr>
              <a:t/>
            </a:r>
            <a:br>
              <a:rPr lang="en-US" dirty="0">
                <a:solidFill>
                  <a:schemeClr val="tx1"/>
                </a:solidFill>
                <a:latin typeface="Lato Black"/>
                <a:ea typeface="Lato Black"/>
                <a:cs typeface="Lato Black"/>
                <a:sym typeface="Lato Black"/>
              </a:rPr>
            </a:br>
            <a:r>
              <a:rPr lang="en-US" dirty="0">
                <a:solidFill>
                  <a:schemeClr val="tx1"/>
                </a:solidFill>
                <a:latin typeface="Lato Medium"/>
                <a:ea typeface="Lato Black"/>
                <a:cs typeface="Lato Black"/>
                <a:sym typeface="Lato Medium"/>
              </a:rPr>
              <a:t>To provide effective </a:t>
            </a:r>
            <a:r>
              <a:rPr lang="en-US" dirty="0" smtClean="0">
                <a:solidFill>
                  <a:schemeClr val="tx1"/>
                </a:solidFill>
                <a:latin typeface="Lato Medium"/>
                <a:ea typeface="Lato Black"/>
                <a:cs typeface="Lato Black"/>
                <a:sym typeface="Lato Medium"/>
              </a:rPr>
              <a:t>programming </a:t>
            </a:r>
            <a:r>
              <a:rPr lang="en-US" dirty="0">
                <a:solidFill>
                  <a:schemeClr val="tx1"/>
                </a:solidFill>
                <a:latin typeface="Lato Medium"/>
                <a:ea typeface="Lato Black"/>
                <a:cs typeface="Lato Black"/>
                <a:sym typeface="Lato Medium"/>
              </a:rPr>
              <a:t>and </a:t>
            </a:r>
            <a:r>
              <a:rPr lang="en-US" dirty="0" smtClean="0">
                <a:solidFill>
                  <a:schemeClr val="tx1"/>
                </a:solidFill>
                <a:latin typeface="Lato Medium"/>
                <a:ea typeface="Lato Black"/>
                <a:cs typeface="Lato Black"/>
                <a:sym typeface="Lato Medium"/>
              </a:rPr>
              <a:t>supports for all </a:t>
            </a:r>
            <a:r>
              <a:rPr lang="en-US" dirty="0">
                <a:solidFill>
                  <a:schemeClr val="tx1"/>
                </a:solidFill>
                <a:latin typeface="Lato Medium"/>
                <a:ea typeface="Lato Black"/>
                <a:cs typeface="Lato Black"/>
                <a:sym typeface="Lato Medium"/>
              </a:rPr>
              <a:t>learners </a:t>
            </a:r>
            <a:endParaRPr lang="en-US" dirty="0">
              <a:solidFill>
                <a:schemeClr val="tx1"/>
              </a:solidFill>
              <a:latin typeface="Lato Medium"/>
              <a:ea typeface="Lato Medium"/>
              <a:cs typeface="Lato Medium"/>
              <a:sym typeface="Lato Medium"/>
            </a:endParaRPr>
          </a:p>
        </p:txBody>
      </p:sp>
      <p:sp>
        <p:nvSpPr>
          <p:cNvPr id="3" name="Rectangle 2"/>
          <p:cNvSpPr/>
          <p:nvPr/>
        </p:nvSpPr>
        <p:spPr>
          <a:xfrm>
            <a:off x="300762" y="5161119"/>
            <a:ext cx="7564132" cy="1446550"/>
          </a:xfrm>
          <a:prstGeom prst="rect">
            <a:avLst/>
          </a:prstGeom>
        </p:spPr>
        <p:txBody>
          <a:bodyPr wrap="square">
            <a:spAutoFit/>
          </a:bodyPr>
          <a:lstStyle/>
          <a:p>
            <a:r>
              <a:rPr lang="en-US" sz="2000" dirty="0" smtClean="0">
                <a:solidFill>
                  <a:srgbClr val="464641"/>
                </a:solidFill>
                <a:latin typeface="Bodoni MT" panose="02070603080606020203" pitchFamily="18" charset="0"/>
              </a:rPr>
              <a:t>“Learning </a:t>
            </a:r>
            <a:r>
              <a:rPr lang="en-US" sz="2000" dirty="0">
                <a:solidFill>
                  <a:srgbClr val="464641"/>
                </a:solidFill>
                <a:latin typeface="Bodoni MT" panose="02070603080606020203" pitchFamily="18" charset="0"/>
              </a:rPr>
              <a:t>ultimately supports the well-being of the self, the family, the community, the land, the spirits, and the ancestors</a:t>
            </a:r>
            <a:r>
              <a:rPr lang="en-US" sz="2000" dirty="0" smtClean="0">
                <a:solidFill>
                  <a:srgbClr val="464641"/>
                </a:solidFill>
                <a:latin typeface="Bodoni MT" panose="02070603080606020203" pitchFamily="18" charset="0"/>
              </a:rPr>
              <a:t>.”</a:t>
            </a:r>
          </a:p>
          <a:p>
            <a:r>
              <a:rPr lang="en-US" sz="2000" dirty="0">
                <a:latin typeface="Bodoni MT" panose="02070603080606020203" pitchFamily="18" charset="0"/>
              </a:rPr>
              <a:t>(First Peoples Principles of Learning) </a:t>
            </a:r>
          </a:p>
          <a:p>
            <a:endParaRPr lang="en-US" dirty="0" smtClean="0">
              <a:solidFill>
                <a:srgbClr val="464641"/>
              </a:solidFill>
              <a:latin typeface="Times New Roman" panose="02020603050405020304" pitchFamily="18" charset="0"/>
            </a:endParaRPr>
          </a:p>
          <a:p>
            <a:pPr>
              <a:buFont typeface="Arial" panose="020B0604020202020204" pitchFamily="34" charset="0"/>
              <a:buChar char="•"/>
            </a:pPr>
            <a:endParaRPr lang="en-US" dirty="0">
              <a:solidFill>
                <a:srgbClr val="46464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6"/>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6</a:t>
            </a:fld>
            <a:endParaRPr sz="1600" b="1">
              <a:solidFill>
                <a:schemeClr val="lt1"/>
              </a:solidFill>
            </a:endParaRPr>
          </a:p>
        </p:txBody>
      </p:sp>
      <p:pic>
        <p:nvPicPr>
          <p:cNvPr id="1027" name="Picture 3" descr="RMDL Goal 1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42" y="2208362"/>
            <a:ext cx="1549767" cy="14157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7352" y="1788112"/>
            <a:ext cx="5059680" cy="307777"/>
          </a:xfrm>
          <a:prstGeom prst="rect">
            <a:avLst/>
          </a:prstGeom>
          <a:noFill/>
        </p:spPr>
        <p:txBody>
          <a:bodyPr wrap="square" rtlCol="0">
            <a:spAutoFit/>
          </a:bodyPr>
          <a:lstStyle/>
          <a:p>
            <a:r>
              <a:rPr lang="en-US" b="1" dirty="0" smtClean="0"/>
              <a:t>2021 - 2022 Parent Survey Results </a:t>
            </a:r>
            <a:endParaRPr lang="en-US" b="1" dirty="0"/>
          </a:p>
        </p:txBody>
      </p:sp>
      <p:pic>
        <p:nvPicPr>
          <p:cNvPr id="18" name="Picture 17"/>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227791" y="2910645"/>
            <a:ext cx="179886" cy="197363"/>
          </a:xfrm>
          <a:prstGeom prst="rect">
            <a:avLst/>
          </a:prstGeom>
          <a:noFill/>
          <a:ln>
            <a:noFill/>
          </a:ln>
        </p:spPr>
      </p:pic>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2227791" y="2605374"/>
            <a:ext cx="179886" cy="197363"/>
          </a:xfrm>
          <a:prstGeom prst="rect">
            <a:avLst/>
          </a:prstGeom>
          <a:noFill/>
          <a:ln>
            <a:noFill/>
          </a:ln>
        </p:spPr>
      </p:pic>
      <p:pic>
        <p:nvPicPr>
          <p:cNvPr id="20" name="Picture 19"/>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231574" y="3197188"/>
            <a:ext cx="179886" cy="197363"/>
          </a:xfrm>
          <a:prstGeom prst="rect">
            <a:avLst/>
          </a:prstGeom>
          <a:noFill/>
          <a:ln>
            <a:noFill/>
          </a:ln>
        </p:spPr>
      </p:pic>
      <p:sp>
        <p:nvSpPr>
          <p:cNvPr id="9" name="TextBox 8"/>
          <p:cNvSpPr txBox="1"/>
          <p:nvPr/>
        </p:nvSpPr>
        <p:spPr>
          <a:xfrm>
            <a:off x="2694971" y="2503200"/>
            <a:ext cx="5025194" cy="307777"/>
          </a:xfrm>
          <a:prstGeom prst="rect">
            <a:avLst/>
          </a:prstGeom>
          <a:noFill/>
        </p:spPr>
        <p:txBody>
          <a:bodyPr wrap="square" rtlCol="0">
            <a:spAutoFit/>
          </a:bodyPr>
          <a:lstStyle/>
          <a:p>
            <a:r>
              <a:rPr lang="en-US" dirty="0" smtClean="0"/>
              <a:t>Preference for a blended program (online and paper based)</a:t>
            </a:r>
            <a:endParaRPr lang="en-US" dirty="0"/>
          </a:p>
        </p:txBody>
      </p:sp>
      <p:sp>
        <p:nvSpPr>
          <p:cNvPr id="22" name="TextBox 21"/>
          <p:cNvSpPr txBox="1"/>
          <p:nvPr/>
        </p:nvSpPr>
        <p:spPr>
          <a:xfrm>
            <a:off x="2694971" y="2835933"/>
            <a:ext cx="5025194" cy="307777"/>
          </a:xfrm>
          <a:prstGeom prst="rect">
            <a:avLst/>
          </a:prstGeom>
          <a:noFill/>
        </p:spPr>
        <p:txBody>
          <a:bodyPr wrap="square" rtlCol="0">
            <a:spAutoFit/>
          </a:bodyPr>
          <a:lstStyle/>
          <a:p>
            <a:r>
              <a:rPr lang="en-US" dirty="0" smtClean="0"/>
              <a:t>Keep the resources as is. Do not change anything</a:t>
            </a:r>
            <a:endParaRPr lang="en-US" dirty="0"/>
          </a:p>
        </p:txBody>
      </p:sp>
      <p:sp>
        <p:nvSpPr>
          <p:cNvPr id="23" name="TextBox 22"/>
          <p:cNvSpPr txBox="1"/>
          <p:nvPr/>
        </p:nvSpPr>
        <p:spPr>
          <a:xfrm>
            <a:off x="2706558" y="3162443"/>
            <a:ext cx="5025194" cy="307777"/>
          </a:xfrm>
          <a:prstGeom prst="rect">
            <a:avLst/>
          </a:prstGeom>
          <a:noFill/>
        </p:spPr>
        <p:txBody>
          <a:bodyPr wrap="square" rtlCol="0">
            <a:spAutoFit/>
          </a:bodyPr>
          <a:lstStyle/>
          <a:p>
            <a:r>
              <a:rPr lang="en-US" dirty="0" smtClean="0"/>
              <a:t>Other option</a:t>
            </a:r>
            <a:endParaRPr lang="en-US" dirty="0"/>
          </a:p>
        </p:txBody>
      </p:sp>
      <p:sp>
        <p:nvSpPr>
          <p:cNvPr id="11" name="Rectangle 10"/>
          <p:cNvSpPr/>
          <p:nvPr/>
        </p:nvSpPr>
        <p:spPr>
          <a:xfrm>
            <a:off x="557348" y="3660912"/>
            <a:ext cx="7071360" cy="1450077"/>
          </a:xfrm>
          <a:prstGeom prst="rect">
            <a:avLst/>
          </a:prstGeom>
        </p:spPr>
        <p:txBody>
          <a:bodyPr wrap="square">
            <a:spAutoFit/>
          </a:bodyPr>
          <a:lstStyle/>
          <a:p>
            <a:pPr>
              <a:lnSpc>
                <a:spcPct val="107000"/>
              </a:lnSpc>
              <a:spcAft>
                <a:spcPts val="800"/>
              </a:spcAft>
            </a:pPr>
            <a:endParaRPr lang="en-US" b="1" dirty="0" smtClean="0">
              <a:latin typeface="+mn-lt"/>
              <a:ea typeface="Calibri" panose="020F0502020204030204" pitchFamily="34" charset="0"/>
              <a:cs typeface="Times New Roman" panose="02020603050405020304" pitchFamily="18" charset="0"/>
            </a:endParaRPr>
          </a:p>
          <a:p>
            <a:pPr>
              <a:lnSpc>
                <a:spcPct val="107000"/>
              </a:lnSpc>
              <a:spcAft>
                <a:spcPts val="800"/>
              </a:spcAft>
            </a:pPr>
            <a:r>
              <a:rPr lang="en-US" b="1" dirty="0" smtClean="0">
                <a:latin typeface="+mn-lt"/>
                <a:ea typeface="Calibri" panose="020F0502020204030204" pitchFamily="34" charset="0"/>
                <a:cs typeface="Times New Roman" panose="02020603050405020304" pitchFamily="18" charset="0"/>
              </a:rPr>
              <a:t>Qualitative </a:t>
            </a:r>
            <a:r>
              <a:rPr lang="en-US" b="1" dirty="0">
                <a:latin typeface="+mn-lt"/>
                <a:ea typeface="Calibri" panose="020F0502020204030204" pitchFamily="34" charset="0"/>
                <a:cs typeface="Times New Roman" panose="02020603050405020304" pitchFamily="18" charset="0"/>
              </a:rPr>
              <a:t>Data: </a:t>
            </a:r>
            <a:endParaRPr lang="en-US"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a:latin typeface="+mn-lt"/>
                <a:ea typeface="Calibri" panose="020F0502020204030204" pitchFamily="34" charset="0"/>
                <a:cs typeface="Times New Roman" panose="02020603050405020304" pitchFamily="18" charset="0"/>
              </a:rPr>
              <a:t>End of the year communication with parents indicates a need for increased  flexibility in </a:t>
            </a:r>
            <a:r>
              <a:rPr lang="en-US" dirty="0" smtClean="0">
                <a:latin typeface="+mn-lt"/>
                <a:ea typeface="Calibri" panose="020F0502020204030204" pitchFamily="34" charset="0"/>
                <a:cs typeface="Times New Roman" panose="02020603050405020304" pitchFamily="18" charset="0"/>
              </a:rPr>
              <a:t>programming. Students and families expressed want more opportunities to </a:t>
            </a:r>
            <a:r>
              <a:rPr lang="en-US" dirty="0">
                <a:latin typeface="+mn-lt"/>
                <a:ea typeface="Calibri" panose="020F0502020204030204" pitchFamily="34" charset="0"/>
                <a:cs typeface="Times New Roman" panose="02020603050405020304" pitchFamily="18" charset="0"/>
              </a:rPr>
              <a:t>explore areas of interest </a:t>
            </a:r>
            <a:r>
              <a:rPr lang="en-US" dirty="0" smtClean="0">
                <a:latin typeface="+mn-lt"/>
                <a:ea typeface="Calibri" panose="020F0502020204030204" pitchFamily="34" charset="0"/>
                <a:cs typeface="Times New Roman" panose="02020603050405020304" pitchFamily="18" charset="0"/>
              </a:rPr>
              <a:t>in specific curricular areas</a:t>
            </a:r>
            <a:endParaRPr lang="en-US" dirty="0">
              <a:effectLst/>
              <a:latin typeface="+mn-lt"/>
              <a:ea typeface="Calibri" panose="020F0502020204030204" pitchFamily="34" charset="0"/>
              <a:cs typeface="Times New Roman" panose="02020603050405020304" pitchFamily="18" charset="0"/>
            </a:endParaRPr>
          </a:p>
        </p:txBody>
      </p:sp>
      <p:sp>
        <p:nvSpPr>
          <p:cNvPr id="12" name="TextBox 11"/>
          <p:cNvSpPr txBox="1"/>
          <p:nvPr/>
        </p:nvSpPr>
        <p:spPr>
          <a:xfrm>
            <a:off x="1813892" y="1089271"/>
            <a:ext cx="5340441" cy="400110"/>
          </a:xfrm>
          <a:prstGeom prst="rect">
            <a:avLst/>
          </a:prstGeom>
          <a:noFill/>
        </p:spPr>
        <p:txBody>
          <a:bodyPr wrap="square" rtlCol="0">
            <a:spAutoFit/>
          </a:bodyPr>
          <a:lstStyle/>
          <a:p>
            <a:r>
              <a:rPr lang="en-US" sz="2000" b="1" dirty="0" smtClean="0"/>
              <a:t>K – 9 Learn at Home </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6"/>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7</a:t>
            </a:fld>
            <a:endParaRPr sz="1600" b="1">
              <a:solidFill>
                <a:schemeClr val="lt1"/>
              </a:solidFill>
            </a:endParaRPr>
          </a:p>
        </p:txBody>
      </p:sp>
      <p:sp>
        <p:nvSpPr>
          <p:cNvPr id="11" name="Rectangle 10"/>
          <p:cNvSpPr/>
          <p:nvPr/>
        </p:nvSpPr>
        <p:spPr>
          <a:xfrm>
            <a:off x="395698" y="4580659"/>
            <a:ext cx="7071360" cy="307777"/>
          </a:xfrm>
          <a:prstGeom prst="rect">
            <a:avLst/>
          </a:prstGeom>
        </p:spPr>
        <p:txBody>
          <a:bodyPr wrap="square">
            <a:spAutoFit/>
          </a:bodyPr>
          <a:lstStyle/>
          <a:p>
            <a:r>
              <a:rPr lang="en-US" b="1" dirty="0"/>
              <a:t>SD 6 Middle Years Development Instrument Survey </a:t>
            </a:r>
            <a:r>
              <a:rPr lang="en-US" b="1" dirty="0" smtClean="0"/>
              <a:t>Results</a:t>
            </a:r>
            <a:endParaRPr lang="en-US" dirty="0"/>
          </a:p>
        </p:txBody>
      </p:sp>
      <p:sp>
        <p:nvSpPr>
          <p:cNvPr id="12" name="TextBox 11"/>
          <p:cNvSpPr txBox="1"/>
          <p:nvPr/>
        </p:nvSpPr>
        <p:spPr>
          <a:xfrm>
            <a:off x="339680" y="1602370"/>
            <a:ext cx="5340441" cy="307777"/>
          </a:xfrm>
          <a:prstGeom prst="rect">
            <a:avLst/>
          </a:prstGeom>
          <a:noFill/>
        </p:spPr>
        <p:txBody>
          <a:bodyPr wrap="square" rtlCol="0">
            <a:spAutoFit/>
          </a:bodyPr>
          <a:lstStyle/>
          <a:p>
            <a:r>
              <a:rPr lang="en-US" b="1" dirty="0" smtClean="0"/>
              <a:t>Grades 10 – 12 and Continuing Education</a:t>
            </a:r>
            <a:endParaRPr lang="en-US" b="1" dirty="0"/>
          </a:p>
        </p:txBody>
      </p:sp>
      <p:pic>
        <p:nvPicPr>
          <p:cNvPr id="3075" name="Picture 3" descr="Grade 6 SD6 Connected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55" y="5046112"/>
            <a:ext cx="6106718" cy="121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473" y="1910147"/>
            <a:ext cx="5606373" cy="2724539"/>
          </a:xfrm>
          <a:prstGeom prst="rect">
            <a:avLst/>
          </a:prstGeom>
        </p:spPr>
      </p:pic>
    </p:spTree>
    <p:extLst>
      <p:ext uri="{BB962C8B-B14F-4D97-AF65-F5344CB8AC3E}">
        <p14:creationId xmlns:p14="http://schemas.microsoft.com/office/powerpoint/2010/main" val="1778052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7"/>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8</a:t>
            </a:fld>
            <a:endParaRPr sz="1600" b="1">
              <a:solidFill>
                <a:schemeClr val="lt1"/>
              </a:solidFill>
            </a:endParaRPr>
          </a:p>
        </p:txBody>
      </p:sp>
      <p:sp>
        <p:nvSpPr>
          <p:cNvPr id="141" name="Google Shape;141;p7"/>
          <p:cNvSpPr txBox="1"/>
          <p:nvPr/>
        </p:nvSpPr>
        <p:spPr>
          <a:xfrm>
            <a:off x="1188309" y="1489500"/>
            <a:ext cx="3493758" cy="3570178"/>
          </a:xfrm>
          <a:prstGeom prst="rect">
            <a:avLst/>
          </a:prstGeom>
          <a:noFill/>
          <a:ln>
            <a:noFill/>
          </a:ln>
        </p:spPr>
        <p:txBody>
          <a:bodyPr spcFirstLastPara="1" wrap="square" lIns="91425" tIns="91425" rIns="91425" bIns="91425" anchor="t" anchorCtr="0">
            <a:spAutoFit/>
          </a:bodyPr>
          <a:lstStyle/>
          <a:p>
            <a:pPr lvl="0"/>
            <a:r>
              <a:rPr lang="en-US" sz="1200" dirty="0" smtClean="0">
                <a:solidFill>
                  <a:srgbClr val="151515"/>
                </a:solidFill>
                <a:latin typeface="Lato"/>
                <a:ea typeface="Lato"/>
                <a:cs typeface="Lato"/>
                <a:sym typeface="Lato"/>
              </a:rPr>
              <a:t>Feedback from our Learn at Home families indicates a need to provide more individualized program options.  In order to provide the best supports and programming options for our K- 9  learners,  it is vital that </a:t>
            </a:r>
            <a:r>
              <a:rPr lang="en-US" sz="1200" dirty="0">
                <a:solidFill>
                  <a:srgbClr val="151515"/>
                </a:solidFill>
                <a:latin typeface="Lato"/>
                <a:ea typeface="Lato"/>
                <a:cs typeface="Lato"/>
                <a:sym typeface="Lato"/>
              </a:rPr>
              <a:t>prior to registration </a:t>
            </a:r>
            <a:r>
              <a:rPr lang="en-US" sz="1200" dirty="0" smtClean="0">
                <a:solidFill>
                  <a:srgbClr val="151515"/>
                </a:solidFill>
                <a:latin typeface="Lato"/>
                <a:ea typeface="Lato"/>
                <a:cs typeface="Lato"/>
                <a:sym typeface="Lato"/>
              </a:rPr>
              <a:t>, teachers meet with each family, in order to understand and best plan for the individual needs and interests of each learner. RMOL staff see the need to refine our onboarding process and revise the Student Learning Plan. </a:t>
            </a:r>
          </a:p>
          <a:p>
            <a:pPr marL="0" lvl="0" indent="0" algn="l" rtl="0">
              <a:spcBef>
                <a:spcPts val="0"/>
              </a:spcBef>
              <a:spcAft>
                <a:spcPts val="0"/>
              </a:spcAft>
              <a:buNone/>
            </a:pPr>
            <a:endParaRPr lang="en-US" sz="1200" dirty="0">
              <a:solidFill>
                <a:srgbClr val="151515"/>
              </a:solidFill>
              <a:latin typeface="Lato"/>
              <a:ea typeface="Lato"/>
              <a:cs typeface="Lato"/>
              <a:sym typeface="Lato"/>
            </a:endParaRPr>
          </a:p>
          <a:p>
            <a:pPr marL="0" lvl="0" indent="0" algn="l" rtl="0">
              <a:spcBef>
                <a:spcPts val="0"/>
              </a:spcBef>
              <a:spcAft>
                <a:spcPts val="0"/>
              </a:spcAft>
              <a:buNone/>
            </a:pPr>
            <a:r>
              <a:rPr lang="en-US" sz="1200" dirty="0" smtClean="0">
                <a:solidFill>
                  <a:srgbClr val="151515"/>
                </a:solidFill>
                <a:latin typeface="Lato"/>
                <a:ea typeface="Lato"/>
                <a:cs typeface="Lato"/>
                <a:sym typeface="Lato"/>
              </a:rPr>
              <a:t>RMOL staff will also take a similar approach to address the 67% course completion rate. Secondary school students will also engage in a consultation process and commit to a course completion plan. </a:t>
            </a:r>
          </a:p>
          <a:p>
            <a:pPr marL="0" lvl="0" indent="0" algn="l" rtl="0">
              <a:spcBef>
                <a:spcPts val="0"/>
              </a:spcBef>
              <a:spcAft>
                <a:spcPts val="0"/>
              </a:spcAft>
              <a:buNone/>
            </a:pPr>
            <a:endParaRPr lang="en-US" dirty="0">
              <a:solidFill>
                <a:srgbClr val="151515"/>
              </a:solidFill>
              <a:latin typeface="Lato"/>
              <a:ea typeface="Lato"/>
              <a:cs typeface="Lato"/>
              <a:sym typeface="Lato"/>
            </a:endParaRPr>
          </a:p>
          <a:p>
            <a:pPr marL="0" lvl="0" indent="0" algn="l" rtl="0">
              <a:spcBef>
                <a:spcPts val="0"/>
              </a:spcBef>
              <a:spcAft>
                <a:spcPts val="0"/>
              </a:spcAft>
              <a:buNone/>
            </a:pPr>
            <a:endParaRPr dirty="0">
              <a:solidFill>
                <a:srgbClr val="151515"/>
              </a:solidFill>
              <a:latin typeface="Lato"/>
              <a:ea typeface="Lato"/>
              <a:cs typeface="Lato"/>
              <a:sym typeface="Lato"/>
            </a:endParaRPr>
          </a:p>
        </p:txBody>
      </p:sp>
      <p:sp>
        <p:nvSpPr>
          <p:cNvPr id="142" name="Google Shape;142;p7"/>
          <p:cNvSpPr txBox="1"/>
          <p:nvPr/>
        </p:nvSpPr>
        <p:spPr>
          <a:xfrm>
            <a:off x="5121750" y="1489500"/>
            <a:ext cx="3324600"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smtClean="0">
                <a:solidFill>
                  <a:schemeClr val="dk1"/>
                </a:solidFill>
                <a:latin typeface="+mn-lt"/>
                <a:ea typeface="Lato"/>
                <a:cs typeface="Lato"/>
                <a:sym typeface="Lato"/>
              </a:rPr>
              <a:t>All learners and families will engage in a consultation process, whereby</a:t>
            </a:r>
            <a:r>
              <a:rPr lang="en-US" sz="1200" smtClean="0">
                <a:solidFill>
                  <a:schemeClr val="dk1"/>
                </a:solidFill>
                <a:latin typeface="+mn-lt"/>
                <a:ea typeface="Lato"/>
                <a:cs typeface="Lato"/>
                <a:sym typeface="Lato"/>
              </a:rPr>
              <a:t>, learning </a:t>
            </a:r>
            <a:r>
              <a:rPr lang="en-US" sz="1200" dirty="0" smtClean="0">
                <a:solidFill>
                  <a:schemeClr val="dk1"/>
                </a:solidFill>
                <a:latin typeface="+mn-lt"/>
                <a:ea typeface="Lato"/>
                <a:cs typeface="Lato"/>
                <a:sym typeface="Lato"/>
              </a:rPr>
              <a:t>plans will be co-created </a:t>
            </a:r>
            <a:r>
              <a:rPr lang="en-US" sz="1200" smtClean="0">
                <a:solidFill>
                  <a:schemeClr val="dk1"/>
                </a:solidFill>
                <a:latin typeface="+mn-lt"/>
                <a:ea typeface="Lato"/>
                <a:cs typeface="Lato"/>
                <a:sym typeface="Lato"/>
              </a:rPr>
              <a:t>with teachers </a:t>
            </a:r>
            <a:r>
              <a:rPr lang="en-US" sz="1200" dirty="0" smtClean="0">
                <a:solidFill>
                  <a:schemeClr val="dk1"/>
                </a:solidFill>
                <a:latin typeface="+mn-lt"/>
                <a:ea typeface="Lato"/>
                <a:cs typeface="Lato"/>
                <a:sym typeface="Lato"/>
              </a:rPr>
              <a:t>parents and students. </a:t>
            </a:r>
          </a:p>
          <a:p>
            <a:pPr marL="0" lvl="0" indent="0" algn="l" rtl="0">
              <a:spcBef>
                <a:spcPts val="0"/>
              </a:spcBef>
              <a:spcAft>
                <a:spcPts val="0"/>
              </a:spcAft>
              <a:buNone/>
            </a:pPr>
            <a:endParaRPr lang="en-US" sz="1500" dirty="0" smtClean="0">
              <a:solidFill>
                <a:schemeClr val="dk1"/>
              </a:solidFill>
              <a:latin typeface="Lato"/>
              <a:ea typeface="Lato"/>
              <a:cs typeface="Lato"/>
              <a:sym typeface="Lato"/>
            </a:endParaRPr>
          </a:p>
          <a:p>
            <a:pPr marL="0" lvl="0" indent="0" algn="l" rtl="0">
              <a:spcBef>
                <a:spcPts val="0"/>
              </a:spcBef>
              <a:spcAft>
                <a:spcPts val="0"/>
              </a:spcAft>
              <a:buNone/>
            </a:pPr>
            <a:endParaRPr sz="1500" dirty="0">
              <a:solidFill>
                <a:schemeClr val="dk1"/>
              </a:solidFill>
              <a:latin typeface="Lato"/>
              <a:ea typeface="Lato"/>
              <a:cs typeface="Lato"/>
              <a:sym typeface="Lato"/>
            </a:endParaRPr>
          </a:p>
        </p:txBody>
      </p:sp>
      <p:sp>
        <p:nvSpPr>
          <p:cNvPr id="143" name="Google Shape;143;p7"/>
          <p:cNvSpPr txBox="1"/>
          <p:nvPr/>
        </p:nvSpPr>
        <p:spPr>
          <a:xfrm>
            <a:off x="8588778" y="1489500"/>
            <a:ext cx="3000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151515"/>
                </a:solidFill>
                <a:latin typeface="+mn-lt"/>
                <a:ea typeface="Lato"/>
                <a:cs typeface="Lato"/>
                <a:sym typeface="Lato"/>
              </a:rPr>
              <a:t>To what extent will </a:t>
            </a:r>
            <a:r>
              <a:rPr lang="en-US" sz="1200" dirty="0" smtClean="0">
                <a:solidFill>
                  <a:srgbClr val="151515"/>
                </a:solidFill>
                <a:latin typeface="+mn-lt"/>
                <a:ea typeface="Lato"/>
                <a:cs typeface="Lato"/>
                <a:sym typeface="Lato"/>
              </a:rPr>
              <a:t>a refined consultation/onboarding process involving student/parent and teacher improve student achievement?</a:t>
            </a:r>
            <a:endParaRPr sz="1200" dirty="0">
              <a:latin typeface="+mn-lt"/>
            </a:endParaRPr>
          </a:p>
        </p:txBody>
      </p:sp>
      <p:pic>
        <p:nvPicPr>
          <p:cNvPr id="6" name="Picture 5" descr="Vision for Student Success Graphic"/>
          <p:cNvPicPr/>
          <p:nvPr/>
        </p:nvPicPr>
        <p:blipFill>
          <a:blip r:embed="rId4">
            <a:extLst>
              <a:ext uri="{28A0092B-C50C-407E-A947-70E740481C1C}">
                <a14:useLocalDpi xmlns:a14="http://schemas.microsoft.com/office/drawing/2010/main" val="0"/>
              </a:ext>
            </a:extLst>
          </a:blip>
          <a:srcRect/>
          <a:stretch>
            <a:fillRect/>
          </a:stretch>
        </p:blipFill>
        <p:spPr bwMode="auto">
          <a:xfrm>
            <a:off x="7763774" y="2967487"/>
            <a:ext cx="3061279" cy="297511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8"/>
          <p:cNvSpPr txBox="1">
            <a:spLocks noGrp="1"/>
          </p:cNvSpPr>
          <p:nvPr>
            <p:ph type="sldNum" idx="12"/>
          </p:nvPr>
        </p:nvSpPr>
        <p:spPr>
          <a:xfrm>
            <a:off x="9357049" y="642166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600" b="1">
                <a:solidFill>
                  <a:schemeClr val="lt1"/>
                </a:solidFill>
              </a:rPr>
              <a:t>9</a:t>
            </a:fld>
            <a:endParaRPr sz="1600" b="1">
              <a:solidFill>
                <a:schemeClr val="lt1"/>
              </a:solidFill>
            </a:endParaRPr>
          </a:p>
        </p:txBody>
      </p:sp>
      <p:sp>
        <p:nvSpPr>
          <p:cNvPr id="149" name="Google Shape;149;p8"/>
          <p:cNvSpPr txBox="1"/>
          <p:nvPr/>
        </p:nvSpPr>
        <p:spPr>
          <a:xfrm>
            <a:off x="2242425" y="4540850"/>
            <a:ext cx="115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0" name="Google Shape;150;p8"/>
          <p:cNvSpPr txBox="1"/>
          <p:nvPr/>
        </p:nvSpPr>
        <p:spPr>
          <a:xfrm>
            <a:off x="2186350" y="4372675"/>
            <a:ext cx="10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1" name="Google Shape;151;p8"/>
          <p:cNvSpPr txBox="1"/>
          <p:nvPr/>
        </p:nvSpPr>
        <p:spPr>
          <a:xfrm>
            <a:off x="1680422" y="4201885"/>
            <a:ext cx="178265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Staff review Student Learning </a:t>
            </a:r>
            <a:r>
              <a:rPr lang="en-US" sz="1000" b="1" dirty="0">
                <a:solidFill>
                  <a:schemeClr val="lt1"/>
                </a:solidFill>
                <a:latin typeface="+mn-lt"/>
                <a:ea typeface="Calibri"/>
                <a:cs typeface="Calibri"/>
                <a:sym typeface="Calibri"/>
              </a:rPr>
              <a:t>P</a:t>
            </a:r>
            <a:r>
              <a:rPr lang="en-US" sz="1000" b="1" dirty="0" smtClean="0">
                <a:solidFill>
                  <a:schemeClr val="lt1"/>
                </a:solidFill>
                <a:latin typeface="+mn-lt"/>
                <a:ea typeface="Calibri"/>
                <a:cs typeface="Calibri"/>
                <a:sym typeface="Calibri"/>
              </a:rPr>
              <a:t>lans </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3/year</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Parent Survey 2/year</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Formal Report Review  (3/year</a:t>
            </a:r>
            <a:r>
              <a:rPr lang="en-US" b="1" dirty="0" smtClean="0">
                <a:solidFill>
                  <a:schemeClr val="lt1"/>
                </a:solidFill>
                <a:latin typeface="Calibri"/>
                <a:ea typeface="Calibri"/>
                <a:cs typeface="Calibri"/>
                <a:sym typeface="Calibri"/>
              </a:rPr>
              <a:t>)</a:t>
            </a:r>
            <a:endParaRPr b="1" dirty="0">
              <a:solidFill>
                <a:schemeClr val="lt1"/>
              </a:solidFill>
              <a:latin typeface="Calibri"/>
              <a:ea typeface="Calibri"/>
              <a:cs typeface="Calibri"/>
              <a:sym typeface="Calibri"/>
            </a:endParaRPr>
          </a:p>
        </p:txBody>
      </p:sp>
      <p:sp>
        <p:nvSpPr>
          <p:cNvPr id="152" name="Google Shape;152;p8"/>
          <p:cNvSpPr txBox="1"/>
          <p:nvPr/>
        </p:nvSpPr>
        <p:spPr>
          <a:xfrm>
            <a:off x="3711994" y="4155719"/>
            <a:ext cx="1270800"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80% Completion Rates Gr. 10-12</a:t>
            </a:r>
          </a:p>
          <a:p>
            <a:pPr marL="0" lvl="0" indent="0" algn="ctr" rtl="0">
              <a:spcBef>
                <a:spcPts val="0"/>
              </a:spcBef>
              <a:spcAft>
                <a:spcPts val="0"/>
              </a:spcAft>
              <a:buNone/>
            </a:pPr>
            <a:endParaRPr lang="en-US" sz="1000" b="1" dirty="0">
              <a:solidFill>
                <a:schemeClr val="lt1"/>
              </a:solidFill>
              <a:latin typeface="+mn-lt"/>
              <a:ea typeface="Calibri"/>
              <a:cs typeface="Calibri"/>
              <a:sym typeface="Calibri"/>
            </a:endParaRP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100% Learn at Home Learners are on track </a:t>
            </a:r>
          </a:p>
          <a:p>
            <a:pPr marL="0" lvl="0" indent="0" algn="ctr" rtl="0">
              <a:spcBef>
                <a:spcPts val="0"/>
              </a:spcBef>
              <a:spcAft>
                <a:spcPts val="0"/>
              </a:spcAft>
              <a:buNone/>
            </a:pPr>
            <a:endParaRPr lang="en-US" sz="1000" b="1" dirty="0">
              <a:solidFill>
                <a:schemeClr val="lt1"/>
              </a:solidFill>
              <a:latin typeface="+mn-lt"/>
              <a:ea typeface="Calibri"/>
              <a:cs typeface="Calibri"/>
              <a:sym typeface="Calibri"/>
            </a:endParaRPr>
          </a:p>
          <a:p>
            <a:pPr marL="0" lvl="0" indent="0" algn="ctr" rtl="0">
              <a:spcBef>
                <a:spcPts val="0"/>
              </a:spcBef>
              <a:spcAft>
                <a:spcPts val="0"/>
              </a:spcAft>
              <a:buNone/>
            </a:pPr>
            <a:endParaRPr sz="1000" b="1" dirty="0">
              <a:solidFill>
                <a:schemeClr val="lt1"/>
              </a:solidFill>
              <a:latin typeface="+mn-lt"/>
              <a:ea typeface="Calibri"/>
              <a:cs typeface="Calibri"/>
              <a:sym typeface="Calibri"/>
            </a:endParaRPr>
          </a:p>
        </p:txBody>
      </p:sp>
      <p:sp>
        <p:nvSpPr>
          <p:cNvPr id="153" name="Google Shape;153;p8"/>
          <p:cNvSpPr txBox="1"/>
          <p:nvPr/>
        </p:nvSpPr>
        <p:spPr>
          <a:xfrm>
            <a:off x="5304256" y="4170917"/>
            <a:ext cx="1462446"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November 2022</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February 2023</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May 2023</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(Reporting Cycle)</a:t>
            </a:r>
            <a:endParaRPr sz="1000" b="1" dirty="0">
              <a:solidFill>
                <a:schemeClr val="lt1"/>
              </a:solidFill>
              <a:latin typeface="+mn-lt"/>
              <a:ea typeface="Calibri"/>
              <a:cs typeface="Calibri"/>
              <a:sym typeface="Calibri"/>
            </a:endParaRPr>
          </a:p>
        </p:txBody>
      </p:sp>
      <p:sp>
        <p:nvSpPr>
          <p:cNvPr id="154" name="Google Shape;154;p8"/>
          <p:cNvSpPr txBox="1"/>
          <p:nvPr/>
        </p:nvSpPr>
        <p:spPr>
          <a:xfrm>
            <a:off x="7088164" y="4027876"/>
            <a:ext cx="1569600" cy="16157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n-US" b="1" dirty="0" smtClean="0">
              <a:solidFill>
                <a:schemeClr val="lt1"/>
              </a:solidFill>
              <a:latin typeface="Calibri"/>
              <a:ea typeface="Calibri"/>
              <a:cs typeface="Calibri"/>
              <a:sym typeface="Calibri"/>
            </a:endParaRP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Research SLP templates and effective questioning</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Connect with other online schools  </a:t>
            </a:r>
          </a:p>
          <a:p>
            <a:pPr marL="0" lvl="0" indent="0" algn="ctr" rtl="0">
              <a:spcBef>
                <a:spcPts val="0"/>
              </a:spcBef>
              <a:spcAft>
                <a:spcPts val="0"/>
              </a:spcAft>
              <a:buNone/>
            </a:pPr>
            <a:endParaRPr sz="1500" b="1" dirty="0">
              <a:solidFill>
                <a:schemeClr val="lt1"/>
              </a:solidFill>
              <a:latin typeface="Calibri"/>
              <a:ea typeface="Calibri"/>
              <a:cs typeface="Calibri"/>
              <a:sym typeface="Calibri"/>
            </a:endParaRPr>
          </a:p>
          <a:p>
            <a:pPr marL="0" lvl="0" indent="0" algn="l" rtl="0">
              <a:spcBef>
                <a:spcPts val="0"/>
              </a:spcBef>
              <a:spcAft>
                <a:spcPts val="0"/>
              </a:spcAft>
              <a:buNone/>
            </a:pPr>
            <a:endParaRPr dirty="0">
              <a:solidFill>
                <a:schemeClr val="lt1"/>
              </a:solidFill>
              <a:latin typeface="Calibri"/>
              <a:ea typeface="Calibri"/>
              <a:cs typeface="Calibri"/>
              <a:sym typeface="Calibri"/>
            </a:endParaRPr>
          </a:p>
        </p:txBody>
      </p:sp>
      <p:sp>
        <p:nvSpPr>
          <p:cNvPr id="155" name="Google Shape;155;p8"/>
          <p:cNvSpPr txBox="1"/>
          <p:nvPr/>
        </p:nvSpPr>
        <p:spPr>
          <a:xfrm>
            <a:off x="8792129" y="3897070"/>
            <a:ext cx="1569600" cy="1877407"/>
          </a:xfrm>
          <a:prstGeom prst="rect">
            <a:avLst/>
          </a:prstGeom>
          <a:noFill/>
          <a:ln>
            <a:noFill/>
          </a:ln>
        </p:spPr>
        <p:txBody>
          <a:bodyPr spcFirstLastPara="1" wrap="square" lIns="91425" tIns="91425" rIns="91425" bIns="91425" anchor="t" anchorCtr="0">
            <a:spAutoFit/>
          </a:bodyPr>
          <a:lstStyle/>
          <a:p>
            <a:pPr algn="ctr"/>
            <a:r>
              <a:rPr lang="en-US" sz="1000" b="1" dirty="0">
                <a:solidFill>
                  <a:schemeClr val="lt1"/>
                </a:solidFill>
                <a:latin typeface="+mn-lt"/>
                <a:ea typeface="Calibri"/>
                <a:cs typeface="Calibri"/>
                <a:sym typeface="Calibri"/>
              </a:rPr>
              <a:t>Learn at Home: Onboarding </a:t>
            </a:r>
            <a:r>
              <a:rPr lang="en-US" sz="1000" b="1" dirty="0" smtClean="0">
                <a:solidFill>
                  <a:schemeClr val="lt1"/>
                </a:solidFill>
                <a:latin typeface="+mn-lt"/>
                <a:ea typeface="Calibri"/>
                <a:cs typeface="Calibri"/>
                <a:sym typeface="Calibri"/>
              </a:rPr>
              <a:t>Consultation </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Revised Student Learning Plans</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Gr. 10-12 Student Course Commitment Plan </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Parent/Student Survey </a:t>
            </a:r>
          </a:p>
          <a:p>
            <a:pPr marL="0" lvl="0" indent="0" algn="ctr" rtl="0">
              <a:spcBef>
                <a:spcPts val="0"/>
              </a:spcBef>
              <a:spcAft>
                <a:spcPts val="0"/>
              </a:spcAft>
              <a:buNone/>
            </a:pPr>
            <a:r>
              <a:rPr lang="en-US" sz="1000" b="1" dirty="0" smtClean="0">
                <a:solidFill>
                  <a:schemeClr val="lt1"/>
                </a:solidFill>
                <a:latin typeface="+mn-lt"/>
                <a:ea typeface="Calibri"/>
                <a:cs typeface="Calibri"/>
                <a:sym typeface="Calibri"/>
              </a:rPr>
              <a:t>Access </a:t>
            </a:r>
            <a:r>
              <a:rPr lang="en-US" sz="1000" b="1" dirty="0">
                <a:solidFill>
                  <a:schemeClr val="lt1"/>
                </a:solidFill>
                <a:latin typeface="+mn-lt"/>
                <a:ea typeface="Calibri"/>
                <a:cs typeface="Calibri"/>
                <a:sym typeface="Calibri"/>
              </a:rPr>
              <a:t> </a:t>
            </a:r>
            <a:r>
              <a:rPr lang="en-US" sz="1000" b="1" dirty="0" smtClean="0">
                <a:solidFill>
                  <a:schemeClr val="lt1"/>
                </a:solidFill>
                <a:latin typeface="+mn-lt"/>
                <a:ea typeface="Calibri"/>
                <a:cs typeface="Calibri"/>
                <a:sym typeface="Calibri"/>
              </a:rPr>
              <a:t>to TTOC  during onboarding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1307</Words>
  <Application>Microsoft Office PowerPoint</Application>
  <PresentationFormat>Widescreen</PresentationFormat>
  <Paragraphs>166</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Calibri Light</vt:lpstr>
      <vt:lpstr>Arial</vt:lpstr>
      <vt:lpstr>Symbol</vt:lpstr>
      <vt:lpstr>Lato</vt:lpstr>
      <vt:lpstr>Times New Roman</vt:lpstr>
      <vt:lpstr>Bodoni MT</vt:lpstr>
      <vt:lpstr>Roboto</vt:lpstr>
      <vt:lpstr>Lato Black</vt:lpstr>
      <vt:lpstr>New Century Schoolbook Bold</vt:lpstr>
      <vt:lpstr>Lato Bold</vt:lpstr>
      <vt:lpstr>Lato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Sharun</dc:creator>
  <cp:lastModifiedBy>Lisa Tenta</cp:lastModifiedBy>
  <cp:revision>114</cp:revision>
  <dcterms:created xsi:type="dcterms:W3CDTF">2022-05-11T22:52:46Z</dcterms:created>
  <dcterms:modified xsi:type="dcterms:W3CDTF">2022-09-27T02:49:06Z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