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57" r:id="rId6"/>
    <p:sldId id="258" r:id="rId7"/>
    <p:sldId id="259" r:id="rId8"/>
    <p:sldId id="260" r:id="rId9"/>
    <p:sldId id="262" r:id="rId10"/>
    <p:sldId id="263" r:id="rId11"/>
    <p:sldId id="261" r:id="rId12"/>
    <p:sldId id="264" r:id="rId13"/>
    <p:sldId id="266" r:id="rId14"/>
    <p:sldId id="268" r:id="rId15"/>
    <p:sldId id="265" r:id="rId16"/>
    <p:sldId id="278" r:id="rId17"/>
    <p:sldId id="269" r:id="rId18"/>
    <p:sldId id="271" r:id="rId19"/>
    <p:sldId id="270" r:id="rId20"/>
    <p:sldId id="279" r:id="rId21"/>
    <p:sldId id="273" r:id="rId22"/>
    <p:sldId id="274" r:id="rId23"/>
    <p:sldId id="280"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7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6A7B2-FD66-4E68-AEA6-15B9B1ED5F9F}"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2BCF93-80F8-437B-B137-4B10696B8BF4}" type="slidenum">
              <a:rPr lang="en-US" smtClean="0"/>
              <a:t>‹#›</a:t>
            </a:fld>
            <a:endParaRPr lang="en-US"/>
          </a:p>
        </p:txBody>
      </p:sp>
    </p:spTree>
    <p:extLst>
      <p:ext uri="{BB962C8B-B14F-4D97-AF65-F5344CB8AC3E}">
        <p14:creationId xmlns:p14="http://schemas.microsoft.com/office/powerpoint/2010/main" val="2504966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EB49-21CA-4F4C-B18E-AC4427FAA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295C26-201F-485B-9BC7-7FDF1FCBD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25C920-1298-4AA4-A796-F8DA4DA30FD6}"/>
              </a:ext>
            </a:extLst>
          </p:cNvPr>
          <p:cNvSpPr>
            <a:spLocks noGrp="1"/>
          </p:cNvSpPr>
          <p:nvPr>
            <p:ph type="dt" sz="half" idx="10"/>
          </p:nvPr>
        </p:nvSpPr>
        <p:spPr/>
        <p:txBody>
          <a:bodyPr/>
          <a:lstStyle/>
          <a:p>
            <a:fld id="{F70D164A-662C-410F-961B-39917D276060}" type="datetime1">
              <a:rPr lang="en-US" smtClean="0"/>
              <a:t>9/26/2022</a:t>
            </a:fld>
            <a:endParaRPr lang="en-US"/>
          </a:p>
        </p:txBody>
      </p:sp>
      <p:sp>
        <p:nvSpPr>
          <p:cNvPr id="5" name="Footer Placeholder 4">
            <a:extLst>
              <a:ext uri="{FF2B5EF4-FFF2-40B4-BE49-F238E27FC236}">
                <a16:creationId xmlns:a16="http://schemas.microsoft.com/office/drawing/2014/main" id="{03AC03B2-A6F5-47E2-8276-E93381FB9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F2FEB-E091-4CA3-BB8D-DC5284149E2C}"/>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10989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E677-5A7B-4533-8CB2-10DFEE43F6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827CAA-6B9C-44E2-AD92-B9A9CFAD27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21EA9-8ACE-4AE0-9491-AB9B0602AE65}"/>
              </a:ext>
            </a:extLst>
          </p:cNvPr>
          <p:cNvSpPr>
            <a:spLocks noGrp="1"/>
          </p:cNvSpPr>
          <p:nvPr>
            <p:ph type="dt" sz="half" idx="10"/>
          </p:nvPr>
        </p:nvSpPr>
        <p:spPr/>
        <p:txBody>
          <a:bodyPr/>
          <a:lstStyle/>
          <a:p>
            <a:fld id="{786CB4AB-6CE2-4722-9D17-860A92226F48}" type="datetime1">
              <a:rPr lang="en-US" smtClean="0"/>
              <a:t>9/26/2022</a:t>
            </a:fld>
            <a:endParaRPr lang="en-US"/>
          </a:p>
        </p:txBody>
      </p:sp>
      <p:sp>
        <p:nvSpPr>
          <p:cNvPr id="5" name="Footer Placeholder 4">
            <a:extLst>
              <a:ext uri="{FF2B5EF4-FFF2-40B4-BE49-F238E27FC236}">
                <a16:creationId xmlns:a16="http://schemas.microsoft.com/office/drawing/2014/main" id="{B7E8F7E3-4706-45FF-AF07-EC4422D84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256D1-FC09-4C43-82F0-73CAA5E4E61B}"/>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10911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6A87FD-5999-4879-A7B9-FD37A843F6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930DEC-64CF-4FC3-84DC-345A88789A4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DDDC5-F056-4CF9-8C87-7C88F543C12D}"/>
              </a:ext>
            </a:extLst>
          </p:cNvPr>
          <p:cNvSpPr>
            <a:spLocks noGrp="1"/>
          </p:cNvSpPr>
          <p:nvPr>
            <p:ph type="dt" sz="half" idx="10"/>
          </p:nvPr>
        </p:nvSpPr>
        <p:spPr/>
        <p:txBody>
          <a:bodyPr/>
          <a:lstStyle/>
          <a:p>
            <a:fld id="{682F91DB-782A-4AEB-87F3-410127E9FC23}" type="datetime1">
              <a:rPr lang="en-US" smtClean="0"/>
              <a:t>9/26/2022</a:t>
            </a:fld>
            <a:endParaRPr lang="en-US"/>
          </a:p>
        </p:txBody>
      </p:sp>
      <p:sp>
        <p:nvSpPr>
          <p:cNvPr id="5" name="Footer Placeholder 4">
            <a:extLst>
              <a:ext uri="{FF2B5EF4-FFF2-40B4-BE49-F238E27FC236}">
                <a16:creationId xmlns:a16="http://schemas.microsoft.com/office/drawing/2014/main" id="{CBF109E7-5558-4087-AE19-AC3FBDAFF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B9BE2-D65C-48C3-B6F0-3E683AE4B991}"/>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16631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EAD69-3031-4000-A192-734A7E88F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549F7-6FD5-4517-A512-58B9337545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4A3C5-46EF-4EEF-A503-F35627BEBE59}"/>
              </a:ext>
            </a:extLst>
          </p:cNvPr>
          <p:cNvSpPr>
            <a:spLocks noGrp="1"/>
          </p:cNvSpPr>
          <p:nvPr>
            <p:ph type="dt" sz="half" idx="10"/>
          </p:nvPr>
        </p:nvSpPr>
        <p:spPr/>
        <p:txBody>
          <a:bodyPr/>
          <a:lstStyle/>
          <a:p>
            <a:fld id="{EC5A3305-25A9-44A6-8976-C24E47248533}" type="datetime1">
              <a:rPr lang="en-US" smtClean="0"/>
              <a:t>9/26/2022</a:t>
            </a:fld>
            <a:endParaRPr lang="en-US"/>
          </a:p>
        </p:txBody>
      </p:sp>
      <p:sp>
        <p:nvSpPr>
          <p:cNvPr id="5" name="Footer Placeholder 4">
            <a:extLst>
              <a:ext uri="{FF2B5EF4-FFF2-40B4-BE49-F238E27FC236}">
                <a16:creationId xmlns:a16="http://schemas.microsoft.com/office/drawing/2014/main" id="{D157A0E6-BB17-41E9-8DC2-2144406B2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DCE6D-1E3E-4ECB-A12B-1983814A03A6}"/>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197416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CC09-B855-45AF-9DDB-5B7ADDE988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80EBAF-98BB-4B19-9CB3-CAD80DBCB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1032DE0-7DD1-4F5B-BC71-8B2661CDC989}"/>
              </a:ext>
            </a:extLst>
          </p:cNvPr>
          <p:cNvSpPr>
            <a:spLocks noGrp="1"/>
          </p:cNvSpPr>
          <p:nvPr>
            <p:ph type="dt" sz="half" idx="10"/>
          </p:nvPr>
        </p:nvSpPr>
        <p:spPr/>
        <p:txBody>
          <a:bodyPr/>
          <a:lstStyle/>
          <a:p>
            <a:fld id="{6B8B7850-1423-41ED-9700-4B94662104FB}" type="datetime1">
              <a:rPr lang="en-US" smtClean="0"/>
              <a:t>9/26/2022</a:t>
            </a:fld>
            <a:endParaRPr lang="en-US"/>
          </a:p>
        </p:txBody>
      </p:sp>
      <p:sp>
        <p:nvSpPr>
          <p:cNvPr id="5" name="Footer Placeholder 4">
            <a:extLst>
              <a:ext uri="{FF2B5EF4-FFF2-40B4-BE49-F238E27FC236}">
                <a16:creationId xmlns:a16="http://schemas.microsoft.com/office/drawing/2014/main" id="{3F9D2B86-0A94-4B7A-86C7-6B87BC4EE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571ACA-036C-4878-B4F3-DCF502F39A07}"/>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6355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F0915-0A91-48FE-A186-243E4ADF6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B63F4-D0C4-4269-B73B-00A45D0FCB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0A7A43-F4BB-40CC-9B41-995F01E2E0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7A231-ABF9-4DCD-98CE-490198E05363}"/>
              </a:ext>
            </a:extLst>
          </p:cNvPr>
          <p:cNvSpPr>
            <a:spLocks noGrp="1"/>
          </p:cNvSpPr>
          <p:nvPr>
            <p:ph type="dt" sz="half" idx="10"/>
          </p:nvPr>
        </p:nvSpPr>
        <p:spPr/>
        <p:txBody>
          <a:bodyPr/>
          <a:lstStyle/>
          <a:p>
            <a:fld id="{01EAC6A1-7700-406A-86E8-E692C75F40A7}" type="datetime1">
              <a:rPr lang="en-US" smtClean="0"/>
              <a:t>9/26/2022</a:t>
            </a:fld>
            <a:endParaRPr lang="en-US"/>
          </a:p>
        </p:txBody>
      </p:sp>
      <p:sp>
        <p:nvSpPr>
          <p:cNvPr id="6" name="Footer Placeholder 5">
            <a:extLst>
              <a:ext uri="{FF2B5EF4-FFF2-40B4-BE49-F238E27FC236}">
                <a16:creationId xmlns:a16="http://schemas.microsoft.com/office/drawing/2014/main" id="{9922399B-B9E6-4393-8F9B-D0DA6EB979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0E106-676F-4201-A835-18256B087D52}"/>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79537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D67F1-151F-419E-A547-79501BF6A6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E8DB4-BCFF-4A66-9EC3-EAEDED591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D91E16-596A-4074-9DB5-A4F5ED7C5C4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6E0FEFE-9824-4F69-ABB3-24FEF4B30F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336724-2046-462B-9B18-023E862D48B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7A40987-B350-4EBC-9C5A-3D9997D4C87D}"/>
              </a:ext>
            </a:extLst>
          </p:cNvPr>
          <p:cNvSpPr>
            <a:spLocks noGrp="1"/>
          </p:cNvSpPr>
          <p:nvPr>
            <p:ph type="dt" sz="half" idx="10"/>
          </p:nvPr>
        </p:nvSpPr>
        <p:spPr/>
        <p:txBody>
          <a:bodyPr/>
          <a:lstStyle/>
          <a:p>
            <a:fld id="{CD614286-5904-4172-83BF-4B4E6038802D}" type="datetime1">
              <a:rPr lang="en-US" smtClean="0"/>
              <a:t>9/26/2022</a:t>
            </a:fld>
            <a:endParaRPr lang="en-US"/>
          </a:p>
        </p:txBody>
      </p:sp>
      <p:sp>
        <p:nvSpPr>
          <p:cNvPr id="8" name="Footer Placeholder 7">
            <a:extLst>
              <a:ext uri="{FF2B5EF4-FFF2-40B4-BE49-F238E27FC236}">
                <a16:creationId xmlns:a16="http://schemas.microsoft.com/office/drawing/2014/main" id="{D5B51AA3-C550-4F73-8D92-CDA1E9792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57FDFB-A28B-4D20-8E38-EB3C5B18FDBB}"/>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257898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2F48-8405-4B3D-BEBC-BFDD7F6A0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859936-2996-4FCA-9128-7ADD8187F2BD}"/>
              </a:ext>
            </a:extLst>
          </p:cNvPr>
          <p:cNvSpPr>
            <a:spLocks noGrp="1"/>
          </p:cNvSpPr>
          <p:nvPr>
            <p:ph type="dt" sz="half" idx="10"/>
          </p:nvPr>
        </p:nvSpPr>
        <p:spPr/>
        <p:txBody>
          <a:bodyPr/>
          <a:lstStyle/>
          <a:p>
            <a:fld id="{22179D0F-2020-4190-B4DD-A69A8721CF18}" type="datetime1">
              <a:rPr lang="en-US" smtClean="0"/>
              <a:t>9/26/2022</a:t>
            </a:fld>
            <a:endParaRPr lang="en-US"/>
          </a:p>
        </p:txBody>
      </p:sp>
      <p:sp>
        <p:nvSpPr>
          <p:cNvPr id="4" name="Footer Placeholder 3">
            <a:extLst>
              <a:ext uri="{FF2B5EF4-FFF2-40B4-BE49-F238E27FC236}">
                <a16:creationId xmlns:a16="http://schemas.microsoft.com/office/drawing/2014/main" id="{686E18E5-2A0E-43EF-B960-F9F59A3497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550CAD-A45B-4B9F-B5FB-9D20A00B37DE}"/>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2119981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BDDB2-7E74-4358-96DD-983217652CBC}"/>
              </a:ext>
            </a:extLst>
          </p:cNvPr>
          <p:cNvSpPr>
            <a:spLocks noGrp="1"/>
          </p:cNvSpPr>
          <p:nvPr>
            <p:ph type="dt" sz="half" idx="10"/>
          </p:nvPr>
        </p:nvSpPr>
        <p:spPr/>
        <p:txBody>
          <a:bodyPr/>
          <a:lstStyle/>
          <a:p>
            <a:fld id="{005F2278-14A6-49EE-87BE-8073C8FC6AE8}" type="datetime1">
              <a:rPr lang="en-US" smtClean="0"/>
              <a:t>9/26/2022</a:t>
            </a:fld>
            <a:endParaRPr lang="en-US"/>
          </a:p>
        </p:txBody>
      </p:sp>
      <p:sp>
        <p:nvSpPr>
          <p:cNvPr id="3" name="Footer Placeholder 2">
            <a:extLst>
              <a:ext uri="{FF2B5EF4-FFF2-40B4-BE49-F238E27FC236}">
                <a16:creationId xmlns:a16="http://schemas.microsoft.com/office/drawing/2014/main" id="{CACD1545-8C9E-4089-9312-6D215CAC76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9B39AF-C4A1-4B3F-8CDA-3237D7BF14D4}"/>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46027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FD04-056F-4DF3-B091-EF40595FC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96E1D7-B1FA-4F0D-9F55-B69A6FE988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065CD-EC7C-4FAF-9FB1-1670A4EF0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A84308-3793-4D04-BCC4-5A6A025C12BA}"/>
              </a:ext>
            </a:extLst>
          </p:cNvPr>
          <p:cNvSpPr>
            <a:spLocks noGrp="1"/>
          </p:cNvSpPr>
          <p:nvPr>
            <p:ph type="dt" sz="half" idx="10"/>
          </p:nvPr>
        </p:nvSpPr>
        <p:spPr/>
        <p:txBody>
          <a:bodyPr/>
          <a:lstStyle/>
          <a:p>
            <a:fld id="{9E002AFE-A69E-4D28-9042-6668B0C4D9AA}" type="datetime1">
              <a:rPr lang="en-US" smtClean="0"/>
              <a:t>9/26/2022</a:t>
            </a:fld>
            <a:endParaRPr lang="en-US"/>
          </a:p>
        </p:txBody>
      </p:sp>
      <p:sp>
        <p:nvSpPr>
          <p:cNvPr id="6" name="Footer Placeholder 5">
            <a:extLst>
              <a:ext uri="{FF2B5EF4-FFF2-40B4-BE49-F238E27FC236}">
                <a16:creationId xmlns:a16="http://schemas.microsoft.com/office/drawing/2014/main" id="{9251BBA8-D4EA-48E6-B979-7B02B88D54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582D0-5B2C-4F49-87D9-484E0CE267D6}"/>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175251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47468-59E3-4BC5-B8FB-DDF1391A0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4B9212-1F02-4155-BE8D-0D142D224A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BD333F-069F-44B9-A57E-37ABDCDE6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599BDC-1822-4FD7-9882-73225C2417D5}"/>
              </a:ext>
            </a:extLst>
          </p:cNvPr>
          <p:cNvSpPr>
            <a:spLocks noGrp="1"/>
          </p:cNvSpPr>
          <p:nvPr>
            <p:ph type="dt" sz="half" idx="10"/>
          </p:nvPr>
        </p:nvSpPr>
        <p:spPr/>
        <p:txBody>
          <a:bodyPr/>
          <a:lstStyle/>
          <a:p>
            <a:fld id="{6939D183-68B8-4290-A929-E813D6DBB1F9}" type="datetime1">
              <a:rPr lang="en-US" smtClean="0"/>
              <a:t>9/26/2022</a:t>
            </a:fld>
            <a:endParaRPr lang="en-US"/>
          </a:p>
        </p:txBody>
      </p:sp>
      <p:sp>
        <p:nvSpPr>
          <p:cNvPr id="6" name="Footer Placeholder 5">
            <a:extLst>
              <a:ext uri="{FF2B5EF4-FFF2-40B4-BE49-F238E27FC236}">
                <a16:creationId xmlns:a16="http://schemas.microsoft.com/office/drawing/2014/main" id="{4113E9D6-4672-49A7-8C38-A20868EDE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CF582-43D1-45BB-9A26-1C2784DF032F}"/>
              </a:ext>
            </a:extLst>
          </p:cNvPr>
          <p:cNvSpPr>
            <a:spLocks noGrp="1"/>
          </p:cNvSpPr>
          <p:nvPr>
            <p:ph type="sldNum" sz="quarter" idx="12"/>
          </p:nvPr>
        </p:nvSpPr>
        <p:spPr/>
        <p:txBody>
          <a:bodyPr/>
          <a:lstStyle/>
          <a:p>
            <a:fld id="{4A43F718-C1EF-4781-80DC-B411B2E0760A}" type="slidenum">
              <a:rPr lang="en-US" smtClean="0"/>
              <a:t>‹#›</a:t>
            </a:fld>
            <a:endParaRPr lang="en-US"/>
          </a:p>
        </p:txBody>
      </p:sp>
    </p:spTree>
    <p:extLst>
      <p:ext uri="{BB962C8B-B14F-4D97-AF65-F5344CB8AC3E}">
        <p14:creationId xmlns:p14="http://schemas.microsoft.com/office/powerpoint/2010/main" val="32724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CC5B35-5C95-429F-A9D7-D22ABD2EFB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8B4886-6A60-4C0B-B161-A8ABC2C69B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AA4A0E-E426-4EFC-A92F-FE903ED00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7AFA7-D55C-41B4-AEE8-196140B8F00B}" type="datetime1">
              <a:rPr lang="en-US" smtClean="0"/>
              <a:t>9/26/2022</a:t>
            </a:fld>
            <a:endParaRPr lang="en-US"/>
          </a:p>
        </p:txBody>
      </p:sp>
      <p:sp>
        <p:nvSpPr>
          <p:cNvPr id="5" name="Footer Placeholder 4">
            <a:extLst>
              <a:ext uri="{FF2B5EF4-FFF2-40B4-BE49-F238E27FC236}">
                <a16:creationId xmlns:a16="http://schemas.microsoft.com/office/drawing/2014/main" id="{38AE0C5F-388B-4263-B0C6-36B58B0EC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8782-947C-49A9-A4C7-C13DBAE9E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3F718-C1EF-4781-80DC-B411B2E0760A}" type="slidenum">
              <a:rPr lang="en-US" smtClean="0"/>
              <a:t>‹#›</a:t>
            </a:fld>
            <a:endParaRPr lang="en-US"/>
          </a:p>
        </p:txBody>
      </p:sp>
    </p:spTree>
    <p:extLst>
      <p:ext uri="{BB962C8B-B14F-4D97-AF65-F5344CB8AC3E}">
        <p14:creationId xmlns:p14="http://schemas.microsoft.com/office/powerpoint/2010/main" val="3302347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6A151DF2-2698-49F6-9D52-26F3E3567182}"/>
              </a:ext>
            </a:extLst>
          </p:cNvPr>
          <p:cNvSpPr txBox="1">
            <a:spLocks/>
          </p:cNvSpPr>
          <p:nvPr/>
        </p:nvSpPr>
        <p:spPr>
          <a:xfrm>
            <a:off x="605707" y="451132"/>
            <a:ext cx="2513077" cy="2361848"/>
          </a:xfrm>
          <a:prstGeom prst="rect">
            <a:avLst/>
          </a:prstGeom>
          <a:blipFill>
            <a:blip r:embed="rId3"/>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latin typeface="Roboto" panose="02000000000000000000" pitchFamily="2" charset="0"/>
                <a:ea typeface="Roboto" panose="02000000000000000000" pitchFamily="2" charset="0"/>
              </a:rPr>
              <a:t>&lt;School Logo&gt;</a:t>
            </a:r>
          </a:p>
        </p:txBody>
      </p:sp>
      <p:sp>
        <p:nvSpPr>
          <p:cNvPr id="9" name="TextBox 8">
            <a:extLst>
              <a:ext uri="{FF2B5EF4-FFF2-40B4-BE49-F238E27FC236}">
                <a16:creationId xmlns:a16="http://schemas.microsoft.com/office/drawing/2014/main" id="{D2C7E24D-4F0E-4050-BDE1-DB5EC1B03C6C}"/>
              </a:ext>
            </a:extLst>
          </p:cNvPr>
          <p:cNvSpPr txBox="1"/>
          <p:nvPr/>
        </p:nvSpPr>
        <p:spPr>
          <a:xfrm>
            <a:off x="8584162" y="2351315"/>
            <a:ext cx="2513077" cy="461665"/>
          </a:xfrm>
          <a:prstGeom prst="rect">
            <a:avLst/>
          </a:prstGeom>
          <a:noFill/>
        </p:spPr>
        <p:txBody>
          <a:bodyPr wrap="square" rtlCol="0">
            <a:spAutoFit/>
          </a:bodyPr>
          <a:lstStyle/>
          <a:p>
            <a:pPr algn="r"/>
            <a:r>
              <a:rPr lang="en-US" sz="2400" dirty="0">
                <a:solidFill>
                  <a:schemeClr val="bg1"/>
                </a:solidFill>
                <a:latin typeface="Roboto" panose="02000000000000000000" pitchFamily="2" charset="0"/>
                <a:ea typeface="Roboto" panose="02000000000000000000" pitchFamily="2" charset="0"/>
              </a:rPr>
              <a:t>Sept 29, 2022</a:t>
            </a:r>
          </a:p>
        </p:txBody>
      </p:sp>
      <p:sp>
        <p:nvSpPr>
          <p:cNvPr id="15" name="TextBox 14">
            <a:extLst>
              <a:ext uri="{FF2B5EF4-FFF2-40B4-BE49-F238E27FC236}">
                <a16:creationId xmlns:a16="http://schemas.microsoft.com/office/drawing/2014/main" id="{4ECA52DA-4A5C-430D-BDF3-4061A9EC9BF3}"/>
              </a:ext>
            </a:extLst>
          </p:cNvPr>
          <p:cNvSpPr txBox="1"/>
          <p:nvPr/>
        </p:nvSpPr>
        <p:spPr>
          <a:xfrm>
            <a:off x="8584161" y="3583356"/>
            <a:ext cx="2513077" cy="830997"/>
          </a:xfrm>
          <a:prstGeom prst="rect">
            <a:avLst/>
          </a:prstGeom>
          <a:noFill/>
        </p:spPr>
        <p:txBody>
          <a:bodyPr wrap="square" rtlCol="0">
            <a:spAutoFit/>
          </a:bodyPr>
          <a:lstStyle/>
          <a:p>
            <a:pPr algn="r"/>
            <a:r>
              <a:rPr lang="en-US" sz="2400" dirty="0">
                <a:solidFill>
                  <a:schemeClr val="bg1"/>
                </a:solidFill>
                <a:latin typeface="Roboto" panose="02000000000000000000" pitchFamily="2" charset="0"/>
                <a:ea typeface="Roboto" panose="02000000000000000000" pitchFamily="2" charset="0"/>
              </a:rPr>
              <a:t>Edgewater Elementary</a:t>
            </a:r>
          </a:p>
        </p:txBody>
      </p:sp>
      <p:sp>
        <p:nvSpPr>
          <p:cNvPr id="6" name="Slide Number Placeholder 1">
            <a:extLst>
              <a:ext uri="{FF2B5EF4-FFF2-40B4-BE49-F238E27FC236}">
                <a16:creationId xmlns:a16="http://schemas.microsoft.com/office/drawing/2014/main" id="{8A83A0DB-4705-4D21-ACDE-5F059D601CC8}"/>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a:t>
            </a:fld>
            <a:endParaRPr lang="en-US" sz="1600" b="1" dirty="0">
              <a:solidFill>
                <a:schemeClr val="bg1"/>
              </a:solidFill>
            </a:endParaRPr>
          </a:p>
        </p:txBody>
      </p:sp>
      <p:pic>
        <p:nvPicPr>
          <p:cNvPr id="7" name="Picture 6" descr="C:\Users\darryl.turner\AppData\Local\Microsoft\Windows\Temporary Internet Files\Content.Outlook\2CG5UA7V\EES Logo.JPG">
            <a:extLst>
              <a:ext uri="{FF2B5EF4-FFF2-40B4-BE49-F238E27FC236}">
                <a16:creationId xmlns:a16="http://schemas.microsoft.com/office/drawing/2014/main" id="{F41E11F7-6A62-4E37-B70C-40FAB4D05C8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8161" y="83811"/>
            <a:ext cx="3085149" cy="3499546"/>
          </a:xfrm>
          <a:prstGeom prst="rect">
            <a:avLst/>
          </a:prstGeom>
          <a:noFill/>
          <a:ln>
            <a:noFill/>
          </a:ln>
        </p:spPr>
      </p:pic>
    </p:spTree>
    <p:extLst>
      <p:ext uri="{BB962C8B-B14F-4D97-AF65-F5344CB8AC3E}">
        <p14:creationId xmlns:p14="http://schemas.microsoft.com/office/powerpoint/2010/main" val="3679060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10</a:t>
            </a:fld>
            <a:endParaRPr lang="en-US" sz="1600" b="1" dirty="0">
              <a:solidFill>
                <a:schemeClr val="bg1"/>
              </a:solidFill>
            </a:endParaRPr>
          </a:p>
        </p:txBody>
      </p:sp>
      <p:sp>
        <p:nvSpPr>
          <p:cNvPr id="4" name="TextBox 3">
            <a:extLst>
              <a:ext uri="{FF2B5EF4-FFF2-40B4-BE49-F238E27FC236}">
                <a16:creationId xmlns:a16="http://schemas.microsoft.com/office/drawing/2014/main" id="{EBE28625-6491-4DEE-971A-BDAB4621B758}"/>
              </a:ext>
            </a:extLst>
          </p:cNvPr>
          <p:cNvSpPr txBox="1"/>
          <p:nvPr/>
        </p:nvSpPr>
        <p:spPr>
          <a:xfrm>
            <a:off x="283070" y="1502979"/>
            <a:ext cx="5696608" cy="4893647"/>
          </a:xfrm>
          <a:prstGeom prst="rect">
            <a:avLst/>
          </a:prstGeom>
          <a:noFill/>
        </p:spPr>
        <p:txBody>
          <a:bodyPr wrap="square">
            <a:spAutoFit/>
          </a:bodyPr>
          <a:lstStyle/>
          <a:p>
            <a:r>
              <a:rPr lang="en-US" sz="1400" dirty="0">
                <a:latin typeface="Lato Regular" panose="020F0502020204030203" pitchFamily="34" charset="0"/>
                <a:ea typeface="Lato Regular" panose="020F0502020204030203" pitchFamily="34" charset="0"/>
                <a:cs typeface="Lato Regular" panose="020F0502020204030203" pitchFamily="34" charset="0"/>
              </a:rPr>
              <a:t>Fall 2020 PM benchmark scores we noticed concerning results for students entering Gr 2 (11 of 19 not meeting expectations). When we dug a little deeper, reviewing EES data and in early December 2021, we noticed </a:t>
            </a:r>
            <a:r>
              <a:rPr lang="en-US" sz="1400" b="1" dirty="0">
                <a:latin typeface="Lato Regular" panose="020F0502020204030203" pitchFamily="34" charset="0"/>
                <a:ea typeface="Lato Regular" panose="020F0502020204030203" pitchFamily="34" charset="0"/>
                <a:cs typeface="Lato Regular" panose="020F0502020204030203" pitchFamily="34" charset="0"/>
              </a:rPr>
              <a:t>51% of all our primary students had a context score of 1 (Emerging). </a:t>
            </a:r>
            <a:r>
              <a:rPr lang="en-US" sz="1400" dirty="0">
                <a:latin typeface="Lato Regular" panose="020F0502020204030203" pitchFamily="34" charset="0"/>
                <a:ea typeface="Lato Regular" panose="020F0502020204030203" pitchFamily="34" charset="0"/>
                <a:cs typeface="Lato Regular" panose="020F0502020204030203" pitchFamily="34" charset="0"/>
              </a:rPr>
              <a:t>This was an issue that we needed to address. </a:t>
            </a:r>
          </a:p>
          <a:p>
            <a:endParaRPr lang="en-US" sz="1400" dirty="0">
              <a:latin typeface="Lato Regular" panose="020F0502020204030203" pitchFamily="34" charset="0"/>
              <a:ea typeface="Lato Regular" panose="020F0502020204030203" pitchFamily="34" charset="0"/>
              <a:cs typeface="Lato Regular" panose="020F0502020204030203" pitchFamily="34" charset="0"/>
            </a:endParaRPr>
          </a:p>
          <a:p>
            <a:endParaRPr lang="en-US" sz="1400" dirty="0">
              <a:latin typeface="Lato Regular" panose="020F0502020204030203" pitchFamily="34" charset="0"/>
              <a:ea typeface="Lato Regular" panose="020F0502020204030203" pitchFamily="34" charset="0"/>
              <a:cs typeface="Lato Regular" panose="020F0502020204030203" pitchFamily="34" charset="0"/>
            </a:endParaRPr>
          </a:p>
          <a:p>
            <a:r>
              <a:rPr lang="en-US" sz="1400" dirty="0"/>
              <a:t>(Graphs scale)    </a:t>
            </a:r>
            <a:r>
              <a:rPr lang="en-US" sz="1400" dirty="0">
                <a:solidFill>
                  <a:srgbClr val="0070C0"/>
                </a:solidFill>
              </a:rPr>
              <a:t>1- Emerging  </a:t>
            </a:r>
            <a:r>
              <a:rPr lang="en-US" sz="1400" dirty="0">
                <a:solidFill>
                  <a:srgbClr val="C00000"/>
                </a:solidFill>
              </a:rPr>
              <a:t>2-Developing</a:t>
            </a:r>
            <a:r>
              <a:rPr lang="en-US" sz="1400" dirty="0">
                <a:solidFill>
                  <a:schemeClr val="accent6"/>
                </a:solidFill>
              </a:rPr>
              <a:t>  3- Proficient/Extending</a:t>
            </a:r>
          </a:p>
          <a:p>
            <a:endParaRPr lang="en-US" sz="1400" dirty="0">
              <a:latin typeface="Lato Regular" panose="020F0502020204030203" pitchFamily="34" charset="0"/>
              <a:ea typeface="Lato Regular" panose="020F0502020204030203" pitchFamily="34" charset="0"/>
              <a:cs typeface="Lato Regular" panose="020F0502020204030203" pitchFamily="34" charset="0"/>
            </a:endParaRPr>
          </a:p>
          <a:p>
            <a:r>
              <a:rPr lang="en-US" sz="1400" dirty="0">
                <a:latin typeface="Lato Regular" panose="020F0502020204030203" pitchFamily="34" charset="0"/>
                <a:ea typeface="Lato Regular" panose="020F0502020204030203" pitchFamily="34" charset="0"/>
                <a:cs typeface="Lato Regular" panose="020F0502020204030203" pitchFamily="34" charset="0"/>
              </a:rPr>
              <a:t>Primary Reading Scores – Gr 1-3</a:t>
            </a:r>
          </a:p>
          <a:p>
            <a:r>
              <a:rPr lang="en-US" sz="1300" dirty="0">
                <a:latin typeface="Lato Regular" panose="020F0502020204030203" pitchFamily="34" charset="0"/>
                <a:ea typeface="Lato Regular" panose="020F0502020204030203" pitchFamily="34" charset="0"/>
                <a:cs typeface="Lato Regular" panose="020F0502020204030203" pitchFamily="34" charset="0"/>
              </a:rPr>
              <a:t>Fall  2021 – 42% emerging, 18% developing, 40% Proficient/Extending</a:t>
            </a:r>
          </a:p>
          <a:p>
            <a:r>
              <a:rPr lang="en-US" sz="1300" dirty="0">
                <a:latin typeface="Lato Regular" panose="020F0502020204030203" pitchFamily="34" charset="0"/>
                <a:ea typeface="Lato Regular" panose="020F0502020204030203" pitchFamily="34" charset="0"/>
                <a:cs typeface="Lato Regular" panose="020F0502020204030203" pitchFamily="34" charset="0"/>
              </a:rPr>
              <a:t>Spring 2022 –28% emerging, 8% developing, 64% Proficient/Extending</a:t>
            </a:r>
          </a:p>
          <a:p>
            <a:endParaRPr lang="en-US" sz="1400" dirty="0">
              <a:latin typeface="Lato Regular" panose="020F0502020204030203" pitchFamily="34" charset="0"/>
              <a:ea typeface="Lato Regular" panose="020F0502020204030203" pitchFamily="34" charset="0"/>
              <a:cs typeface="Lato Regular" panose="020F0502020204030203" pitchFamily="34" charset="0"/>
            </a:endParaRPr>
          </a:p>
          <a:p>
            <a:r>
              <a:rPr lang="en-US" sz="1300" dirty="0">
                <a:solidFill>
                  <a:schemeClr val="accent6"/>
                </a:solidFill>
                <a:latin typeface="Lato Regular" panose="020F0502020204030203" pitchFamily="34" charset="0"/>
              </a:rPr>
              <a:t>36% (8/22) of our emerging students in ‘Fall’ moved up to developing or higher. </a:t>
            </a:r>
          </a:p>
          <a:p>
            <a:r>
              <a:rPr lang="en-US" sz="1300" dirty="0">
                <a:solidFill>
                  <a:schemeClr val="accent6"/>
                </a:solidFill>
                <a:latin typeface="Lato Regular" panose="020F0502020204030203" pitchFamily="34" charset="0"/>
              </a:rPr>
              <a:t>72% (36/50) of students in ‘Spring’ scored in proficient/extending up from 58% in ‘Fall’. </a:t>
            </a:r>
          </a:p>
          <a:p>
            <a:endParaRPr lang="en-US" sz="1400" dirty="0">
              <a:solidFill>
                <a:schemeClr val="accent6"/>
              </a:solidFill>
              <a:latin typeface="Lato Regular" panose="020F0502020204030203" pitchFamily="34" charset="0"/>
            </a:endParaRPr>
          </a:p>
          <a:p>
            <a:endParaRPr lang="en-US" sz="1300" dirty="0">
              <a:solidFill>
                <a:schemeClr val="accent6"/>
              </a:solidFill>
            </a:endParaRPr>
          </a:p>
          <a:p>
            <a:endParaRPr lang="en-US" sz="1200" dirty="0"/>
          </a:p>
          <a:p>
            <a:endParaRPr lang="en-US" sz="1200" dirty="0"/>
          </a:p>
          <a:p>
            <a:endParaRPr lang="en-US" sz="1300" dirty="0">
              <a:solidFill>
                <a:schemeClr val="accent6"/>
              </a:solidFill>
            </a:endParaRPr>
          </a:p>
          <a:p>
            <a:endParaRPr lang="en-US" sz="1600" dirty="0">
              <a:solidFill>
                <a:srgbClr val="FF0000"/>
              </a:solidFill>
            </a:endParaRPr>
          </a:p>
        </p:txBody>
      </p:sp>
      <p:pic>
        <p:nvPicPr>
          <p:cNvPr id="5" name="Picture 4">
            <a:extLst>
              <a:ext uri="{FF2B5EF4-FFF2-40B4-BE49-F238E27FC236}">
                <a16:creationId xmlns:a16="http://schemas.microsoft.com/office/drawing/2014/main" id="{C0034E9C-96A1-4439-B399-206D5B661376}"/>
              </a:ext>
            </a:extLst>
          </p:cNvPr>
          <p:cNvPicPr>
            <a:picLocks noChangeAspect="1"/>
          </p:cNvPicPr>
          <p:nvPr/>
        </p:nvPicPr>
        <p:blipFill>
          <a:blip r:embed="rId3"/>
          <a:stretch>
            <a:fillRect/>
          </a:stretch>
        </p:blipFill>
        <p:spPr>
          <a:xfrm>
            <a:off x="6844461" y="25875"/>
            <a:ext cx="4148887" cy="6395790"/>
          </a:xfrm>
          <a:prstGeom prst="rect">
            <a:avLst/>
          </a:prstGeom>
        </p:spPr>
      </p:pic>
    </p:spTree>
    <p:extLst>
      <p:ext uri="{BB962C8B-B14F-4D97-AF65-F5344CB8AC3E}">
        <p14:creationId xmlns:p14="http://schemas.microsoft.com/office/powerpoint/2010/main" val="1781382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11</a:t>
            </a:fld>
            <a:endParaRPr lang="en-US" sz="1600" b="1" dirty="0">
              <a:solidFill>
                <a:schemeClr val="bg1"/>
              </a:solidFill>
            </a:endParaRPr>
          </a:p>
        </p:txBody>
      </p:sp>
      <p:sp>
        <p:nvSpPr>
          <p:cNvPr id="4" name="TextBox 3">
            <a:extLst>
              <a:ext uri="{FF2B5EF4-FFF2-40B4-BE49-F238E27FC236}">
                <a16:creationId xmlns:a16="http://schemas.microsoft.com/office/drawing/2014/main" id="{EBE28625-6491-4DEE-971A-BDAB4621B758}"/>
              </a:ext>
            </a:extLst>
          </p:cNvPr>
          <p:cNvSpPr txBox="1"/>
          <p:nvPr/>
        </p:nvSpPr>
        <p:spPr>
          <a:xfrm>
            <a:off x="178676" y="1499038"/>
            <a:ext cx="5807454" cy="4508927"/>
          </a:xfrm>
          <a:prstGeom prst="rect">
            <a:avLst/>
          </a:prstGeom>
          <a:noFill/>
        </p:spPr>
        <p:txBody>
          <a:bodyPr wrap="square">
            <a:spAutoFit/>
          </a:bodyPr>
          <a:lstStyle/>
          <a:p>
            <a:endParaRPr lang="en-US" sz="1400" dirty="0">
              <a:latin typeface="Lato Regular" panose="020F0502020204030203" pitchFamily="34" charset="0"/>
              <a:ea typeface="Lato Regular" panose="020F0502020204030203" pitchFamily="34" charset="0"/>
              <a:cs typeface="Lato Regular" panose="020F0502020204030203" pitchFamily="34" charset="0"/>
            </a:endParaRPr>
          </a:p>
          <a:p>
            <a:r>
              <a:rPr lang="en-US" sz="1200" dirty="0">
                <a:latin typeface="Lato Regular" panose="020F0502020204030203" pitchFamily="34" charset="0"/>
                <a:ea typeface="Lato Regular" panose="020F0502020204030203" pitchFamily="34" charset="0"/>
                <a:cs typeface="Lato Regular" panose="020F0502020204030203" pitchFamily="34" charset="0"/>
              </a:rPr>
              <a:t>Once we noticed an issue with Primary Reading scores in 2020 we also looked closely at our Intermediate (Gr 4-7) results. Intermediate scale uses F&amp;P benchmark scores, we again noticed concerning results. Roughly 50% of our Intermediate students scored ’emerging’ on our </a:t>
            </a:r>
            <a:r>
              <a:rPr lang="en-US" sz="1200" dirty="0" err="1">
                <a:latin typeface="Lato Regular" panose="020F0502020204030203" pitchFamily="34" charset="0"/>
                <a:ea typeface="Lato Regular" panose="020F0502020204030203" pitchFamily="34" charset="0"/>
                <a:cs typeface="Lato Regular" panose="020F0502020204030203" pitchFamily="34" charset="0"/>
              </a:rPr>
              <a:t>Fountes</a:t>
            </a:r>
            <a:r>
              <a:rPr lang="en-US" sz="1200" dirty="0">
                <a:latin typeface="Lato Regular" panose="020F0502020204030203" pitchFamily="34" charset="0"/>
                <a:ea typeface="Lato Regular" panose="020F0502020204030203" pitchFamily="34" charset="0"/>
                <a:cs typeface="Lato Regular" panose="020F0502020204030203" pitchFamily="34" charset="0"/>
              </a:rPr>
              <a:t> &amp; </a:t>
            </a:r>
            <a:r>
              <a:rPr lang="en-US" sz="1200" dirty="0" err="1">
                <a:latin typeface="Lato Regular" panose="020F0502020204030203" pitchFamily="34" charset="0"/>
                <a:ea typeface="Lato Regular" panose="020F0502020204030203" pitchFamily="34" charset="0"/>
                <a:cs typeface="Lato Regular" panose="020F0502020204030203" pitchFamily="34" charset="0"/>
              </a:rPr>
              <a:t>Pinnel</a:t>
            </a:r>
            <a:r>
              <a:rPr lang="en-US" sz="1200" dirty="0">
                <a:latin typeface="Lato Regular" panose="020F0502020204030203" pitchFamily="34" charset="0"/>
                <a:ea typeface="Lato Regular" panose="020F0502020204030203" pitchFamily="34" charset="0"/>
                <a:cs typeface="Lato Regular" panose="020F0502020204030203" pitchFamily="34" charset="0"/>
              </a:rPr>
              <a:t> reading assessment in 2020. Again, two years later, after a targeted focus on reading we are seeing noticeable growth. </a:t>
            </a:r>
          </a:p>
          <a:p>
            <a:endParaRPr lang="en-US" sz="1200" dirty="0">
              <a:solidFill>
                <a:schemeClr val="accent6"/>
              </a:solidFill>
            </a:endParaRPr>
          </a:p>
          <a:p>
            <a:r>
              <a:rPr lang="en-US" sz="1100" dirty="0">
                <a:latin typeface="Lato Regular" panose="020F0502020204030203"/>
              </a:rPr>
              <a:t>(Graph scale - Fall 2021/Spring 2022)   </a:t>
            </a:r>
          </a:p>
          <a:p>
            <a:r>
              <a:rPr lang="en-US" sz="1100" dirty="0">
                <a:solidFill>
                  <a:srgbClr val="0070C0"/>
                </a:solidFill>
                <a:latin typeface="Lato Regular" panose="020F0502020204030203"/>
              </a:rPr>
              <a:t>1- Emerging  </a:t>
            </a:r>
            <a:r>
              <a:rPr lang="en-US" sz="1100" dirty="0">
                <a:solidFill>
                  <a:srgbClr val="C00000"/>
                </a:solidFill>
                <a:latin typeface="Lato Regular" panose="020F0502020204030203"/>
              </a:rPr>
              <a:t>2-Developing</a:t>
            </a:r>
            <a:r>
              <a:rPr lang="en-US" sz="1100" dirty="0">
                <a:solidFill>
                  <a:schemeClr val="accent6"/>
                </a:solidFill>
                <a:latin typeface="Lato Regular" panose="020F0502020204030203"/>
              </a:rPr>
              <a:t>  3- Proficient  </a:t>
            </a:r>
            <a:r>
              <a:rPr lang="en-US" sz="1100" dirty="0">
                <a:solidFill>
                  <a:srgbClr val="7030A0"/>
                </a:solidFill>
                <a:latin typeface="Lato Regular" panose="020F0502020204030203"/>
              </a:rPr>
              <a:t>4- Extending</a:t>
            </a:r>
            <a:endParaRPr lang="en-US" sz="1100" dirty="0">
              <a:solidFill>
                <a:schemeClr val="accent6"/>
              </a:solidFill>
              <a:latin typeface="Lato Regular" panose="020F0502020204030203"/>
            </a:endParaRPr>
          </a:p>
          <a:p>
            <a:endParaRPr lang="en-US" sz="1100" dirty="0">
              <a:latin typeface="Lato Regular" panose="020F0502020204030203"/>
            </a:endParaRPr>
          </a:p>
          <a:p>
            <a:endParaRPr lang="en-US" sz="1300" dirty="0">
              <a:solidFill>
                <a:schemeClr val="accent6"/>
              </a:solidFill>
            </a:endParaRPr>
          </a:p>
          <a:p>
            <a:r>
              <a:rPr lang="en-US" sz="1400" dirty="0">
                <a:latin typeface="Lato Regular" panose="020F0502020204030203" pitchFamily="34" charset="0"/>
                <a:ea typeface="Lato Regular" panose="020F0502020204030203" pitchFamily="34" charset="0"/>
                <a:cs typeface="Lato Regular" panose="020F0502020204030203" pitchFamily="34" charset="0"/>
              </a:rPr>
              <a:t>Intermediate Reading Scores – Gr 4-7</a:t>
            </a:r>
          </a:p>
          <a:p>
            <a:r>
              <a:rPr lang="en-US" sz="1100" dirty="0">
                <a:latin typeface="Lato Regular" panose="020F0502020204030203" pitchFamily="34" charset="0"/>
                <a:ea typeface="Lato Regular" panose="020F0502020204030203" pitchFamily="34" charset="0"/>
                <a:cs typeface="Lato Regular" panose="020F0502020204030203" pitchFamily="34" charset="0"/>
              </a:rPr>
              <a:t>Fall  2021 – 33% emerging, 10% developing, 16% Proficient, 41% Extending</a:t>
            </a:r>
          </a:p>
          <a:p>
            <a:r>
              <a:rPr lang="en-US" sz="1100" dirty="0">
                <a:latin typeface="Lato Regular" panose="020F0502020204030203" pitchFamily="34" charset="0"/>
                <a:ea typeface="Lato Regular" panose="020F0502020204030203" pitchFamily="34" charset="0"/>
                <a:cs typeface="Lato Regular" panose="020F0502020204030203" pitchFamily="34" charset="0"/>
              </a:rPr>
              <a:t>Spring 2022 –24% emerging, 8% developing, 24% Proficient, 43% Extending</a:t>
            </a:r>
          </a:p>
          <a:p>
            <a:endParaRPr lang="en-US" sz="1400" dirty="0">
              <a:latin typeface="Lato Regular" panose="020F0502020204030203" pitchFamily="34" charset="0"/>
              <a:ea typeface="Lato Regular" panose="020F0502020204030203" pitchFamily="34" charset="0"/>
              <a:cs typeface="Lato Regular" panose="020F0502020204030203" pitchFamily="34" charset="0"/>
            </a:endParaRPr>
          </a:p>
          <a:p>
            <a:r>
              <a:rPr lang="en-US" sz="1300" dirty="0">
                <a:solidFill>
                  <a:schemeClr val="accent6"/>
                </a:solidFill>
                <a:latin typeface="Lato Regular" panose="020F0502020204030203" pitchFamily="34" charset="0"/>
              </a:rPr>
              <a:t>1 of 3 students in the Fall were emerging (17/41 = 33%) and in the Spring we had 1 of 4 students score ‘emerging’ (12/49 = 24%). </a:t>
            </a:r>
          </a:p>
          <a:p>
            <a:r>
              <a:rPr lang="en-US" sz="1300" dirty="0">
                <a:solidFill>
                  <a:schemeClr val="accent6"/>
                </a:solidFill>
                <a:latin typeface="Lato Regular" panose="020F0502020204030203" pitchFamily="34" charset="0"/>
              </a:rPr>
              <a:t>10% increase in students in ‘Spring’ that scored ‘proficient/extending’. </a:t>
            </a:r>
          </a:p>
          <a:p>
            <a:endParaRPr lang="en-US" sz="1400" dirty="0">
              <a:solidFill>
                <a:schemeClr val="accent6"/>
              </a:solidFill>
              <a:latin typeface="Lato Regular" panose="020F0502020204030203" pitchFamily="34" charset="0"/>
            </a:endParaRPr>
          </a:p>
          <a:p>
            <a:endParaRPr lang="en-US" sz="1300" dirty="0">
              <a:solidFill>
                <a:schemeClr val="accent6"/>
              </a:solidFill>
            </a:endParaRPr>
          </a:p>
          <a:p>
            <a:endParaRPr lang="en-US" sz="1600" dirty="0">
              <a:solidFill>
                <a:srgbClr val="FF0000"/>
              </a:solidFill>
            </a:endParaRPr>
          </a:p>
        </p:txBody>
      </p:sp>
      <p:pic>
        <p:nvPicPr>
          <p:cNvPr id="6" name="Picture 5">
            <a:extLst>
              <a:ext uri="{FF2B5EF4-FFF2-40B4-BE49-F238E27FC236}">
                <a16:creationId xmlns:a16="http://schemas.microsoft.com/office/drawing/2014/main" id="{39281482-3796-4645-BD93-0F106268F5B3}"/>
              </a:ext>
            </a:extLst>
          </p:cNvPr>
          <p:cNvPicPr>
            <a:picLocks noChangeAspect="1"/>
          </p:cNvPicPr>
          <p:nvPr/>
        </p:nvPicPr>
        <p:blipFill>
          <a:blip r:embed="rId3"/>
          <a:stretch>
            <a:fillRect/>
          </a:stretch>
        </p:blipFill>
        <p:spPr>
          <a:xfrm>
            <a:off x="6096000" y="-149963"/>
            <a:ext cx="5259572" cy="6838950"/>
          </a:xfrm>
          <a:prstGeom prst="rect">
            <a:avLst/>
          </a:prstGeom>
        </p:spPr>
      </p:pic>
    </p:spTree>
    <p:extLst>
      <p:ext uri="{BB962C8B-B14F-4D97-AF65-F5344CB8AC3E}">
        <p14:creationId xmlns:p14="http://schemas.microsoft.com/office/powerpoint/2010/main" val="404744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12</a:t>
            </a:fld>
            <a:endParaRPr lang="en-US" sz="1600" b="1" dirty="0">
              <a:solidFill>
                <a:schemeClr val="bg1"/>
              </a:solidFill>
            </a:endParaRPr>
          </a:p>
        </p:txBody>
      </p:sp>
      <p:sp>
        <p:nvSpPr>
          <p:cNvPr id="4" name="TextBox 3">
            <a:extLst>
              <a:ext uri="{FF2B5EF4-FFF2-40B4-BE49-F238E27FC236}">
                <a16:creationId xmlns:a16="http://schemas.microsoft.com/office/drawing/2014/main" id="{46A4ED6C-5B33-43CB-8BC4-9B295971E1FE}"/>
              </a:ext>
            </a:extLst>
          </p:cNvPr>
          <p:cNvSpPr txBox="1"/>
          <p:nvPr/>
        </p:nvSpPr>
        <p:spPr>
          <a:xfrm>
            <a:off x="546538" y="1418897"/>
            <a:ext cx="3520965" cy="4031873"/>
          </a:xfrm>
          <a:prstGeom prst="rect">
            <a:avLst/>
          </a:prstGeom>
          <a:noFill/>
        </p:spPr>
        <p:txBody>
          <a:bodyPr wrap="square">
            <a:spAutoFit/>
          </a:bodyPr>
          <a:lstStyle/>
          <a:p>
            <a:r>
              <a:rPr lang="en-US" sz="1600" b="1" dirty="0">
                <a:solidFill>
                  <a:schemeClr val="tx2"/>
                </a:solidFill>
                <a:latin typeface="Lato Regular"/>
                <a:ea typeface="Lato Black"/>
                <a:cs typeface="Lato Black"/>
                <a:sym typeface="Lato Black"/>
              </a:rPr>
              <a:t>We noticed a significant decline in primary reading scores (mainly Gr 2 in 2020-21 with some outliers)</a:t>
            </a:r>
            <a:r>
              <a:rPr lang="en-US" sz="1600" b="1" dirty="0">
                <a:solidFill>
                  <a:schemeClr val="tx2"/>
                </a:solidFill>
                <a:latin typeface="Lato Regular"/>
                <a:ea typeface="Lato Medium"/>
                <a:cs typeface="Lato Medium"/>
                <a:sym typeface="Lato Medium"/>
              </a:rPr>
              <a:t>. At the time we attributed this to likely being interruptions in learning due to COVID. After further analysis of collected data, we realized reading needed to be a priority for all K-7. EES provided various targeted strategies in 2021-22 to specific identified student groupings. The growth was significant with these students (refer to data on next page). In 2022-23 we plan to further implement targeted reading strategies in every classroom. </a:t>
            </a:r>
            <a:endParaRPr lang="en-US" sz="1600" b="1" dirty="0">
              <a:solidFill>
                <a:schemeClr val="tx2"/>
              </a:solidFill>
              <a:latin typeface="Lato Regular"/>
            </a:endParaRPr>
          </a:p>
        </p:txBody>
      </p:sp>
      <p:sp>
        <p:nvSpPr>
          <p:cNvPr id="8" name="TextBox 7">
            <a:extLst>
              <a:ext uri="{FF2B5EF4-FFF2-40B4-BE49-F238E27FC236}">
                <a16:creationId xmlns:a16="http://schemas.microsoft.com/office/drawing/2014/main" id="{AC5249B6-A106-49AA-B242-D9E465555AE1}"/>
              </a:ext>
            </a:extLst>
          </p:cNvPr>
          <p:cNvSpPr txBox="1"/>
          <p:nvPr/>
        </p:nvSpPr>
        <p:spPr>
          <a:xfrm>
            <a:off x="4641011" y="1418898"/>
            <a:ext cx="3042050" cy="584775"/>
          </a:xfrm>
          <a:prstGeom prst="rect">
            <a:avLst/>
          </a:prstGeom>
          <a:noFill/>
        </p:spPr>
        <p:txBody>
          <a:bodyPr wrap="square">
            <a:spAutoFit/>
          </a:bodyPr>
          <a:lstStyle/>
          <a:p>
            <a:pPr algn="l" defTabSz="2438337">
              <a:defRPr sz="2000" spc="120">
                <a:solidFill>
                  <a:srgbClr val="225572"/>
                </a:solidFill>
                <a:latin typeface="Lato Regular"/>
                <a:ea typeface="Lato Regular"/>
                <a:cs typeface="Lato Regular"/>
                <a:sym typeface="Lato Regular"/>
              </a:defRPr>
            </a:pPr>
            <a:r>
              <a:rPr lang="en-US" sz="1600" b="1" dirty="0">
                <a:solidFill>
                  <a:schemeClr val="tx2"/>
                </a:solidFill>
                <a:ea typeface="Lato Medium"/>
                <a:cs typeface="Lato Medium"/>
                <a:sym typeface="Lato Medium"/>
              </a:rPr>
              <a:t>Improving reading fluency levels at each grade level. </a:t>
            </a:r>
            <a:endParaRPr lang="en-US" sz="1600" dirty="0">
              <a:solidFill>
                <a:schemeClr val="tx2"/>
              </a:solidFill>
              <a:ea typeface="Lato Medium"/>
              <a:cs typeface="Lato Medium"/>
              <a:sym typeface="Lato Medium"/>
            </a:endParaRPr>
          </a:p>
        </p:txBody>
      </p:sp>
      <p:sp>
        <p:nvSpPr>
          <p:cNvPr id="10" name="TextBox 9">
            <a:extLst>
              <a:ext uri="{FF2B5EF4-FFF2-40B4-BE49-F238E27FC236}">
                <a16:creationId xmlns:a16="http://schemas.microsoft.com/office/drawing/2014/main" id="{31DF9A0C-8A82-4DA9-A766-91C38620F2C3}"/>
              </a:ext>
            </a:extLst>
          </p:cNvPr>
          <p:cNvSpPr txBox="1"/>
          <p:nvPr/>
        </p:nvSpPr>
        <p:spPr>
          <a:xfrm>
            <a:off x="7919049" y="1418897"/>
            <a:ext cx="4181200" cy="1323439"/>
          </a:xfrm>
          <a:prstGeom prst="rect">
            <a:avLst/>
          </a:prstGeom>
          <a:noFill/>
        </p:spPr>
        <p:txBody>
          <a:bodyPr wrap="square">
            <a:spAutoFit/>
          </a:bodyPr>
          <a:lstStyle/>
          <a:p>
            <a:pPr algn="l" defTabSz="2438337">
              <a:defRPr sz="2000" spc="120">
                <a:solidFill>
                  <a:srgbClr val="225572"/>
                </a:solidFill>
                <a:latin typeface="Lato Regular"/>
                <a:ea typeface="Lato Regular"/>
                <a:cs typeface="Lato Regular"/>
                <a:sym typeface="Lato Regular"/>
              </a:defRPr>
            </a:pPr>
            <a:r>
              <a:rPr lang="en-US" sz="1600" b="1" dirty="0">
                <a:ea typeface="Lato Black"/>
                <a:cs typeface="Lato Black"/>
                <a:sym typeface="Lato Black"/>
              </a:rPr>
              <a:t>To what extent will a staff wide focus on daily fluency strategies, with students, impact achievement in reading?</a:t>
            </a:r>
          </a:p>
          <a:p>
            <a:pPr algn="l" defTabSz="2438337">
              <a:defRPr sz="2000" spc="120">
                <a:solidFill>
                  <a:srgbClr val="225572"/>
                </a:solidFill>
                <a:latin typeface="Lato Regular"/>
                <a:ea typeface="Lato Regular"/>
                <a:cs typeface="Lato Regular"/>
                <a:sym typeface="Lato Regular"/>
              </a:defRPr>
            </a:pPr>
            <a:endParaRPr lang="en-US" sz="1600" b="1" dirty="0">
              <a:ea typeface="Lato Black"/>
              <a:cs typeface="Lato Black"/>
              <a:sym typeface="Lato Black"/>
            </a:endParaRPr>
          </a:p>
        </p:txBody>
      </p:sp>
    </p:spTree>
    <p:extLst>
      <p:ext uri="{BB962C8B-B14F-4D97-AF65-F5344CB8AC3E}">
        <p14:creationId xmlns:p14="http://schemas.microsoft.com/office/powerpoint/2010/main" val="2883399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13</a:t>
            </a:fld>
            <a:endParaRPr lang="en-US" sz="1600" b="1" dirty="0">
              <a:solidFill>
                <a:schemeClr val="bg1"/>
              </a:solidFill>
            </a:endParaRPr>
          </a:p>
        </p:txBody>
      </p:sp>
      <p:sp>
        <p:nvSpPr>
          <p:cNvPr id="2" name="TextBox 1">
            <a:extLst>
              <a:ext uri="{FF2B5EF4-FFF2-40B4-BE49-F238E27FC236}">
                <a16:creationId xmlns:a16="http://schemas.microsoft.com/office/drawing/2014/main" id="{EE221D41-DE25-4C3F-A832-1EC36C6F9665}"/>
              </a:ext>
            </a:extLst>
          </p:cNvPr>
          <p:cNvSpPr txBox="1"/>
          <p:nvPr/>
        </p:nvSpPr>
        <p:spPr>
          <a:xfrm>
            <a:off x="1876926" y="3936734"/>
            <a:ext cx="1482291" cy="1323439"/>
          </a:xfrm>
          <a:prstGeom prst="rect">
            <a:avLst/>
          </a:prstGeom>
          <a:noFill/>
        </p:spPr>
        <p:txBody>
          <a:bodyPr wrap="square" rtlCol="0">
            <a:spAutoFit/>
          </a:bodyPr>
          <a:lstStyle/>
          <a:p>
            <a:r>
              <a:rPr lang="en-US" sz="1000" dirty="0">
                <a:solidFill>
                  <a:srgbClr val="00B0F0"/>
                </a:solidFill>
              </a:rPr>
              <a:t>- 3 formal PM/F&amp;P assessments</a:t>
            </a:r>
          </a:p>
          <a:p>
            <a:r>
              <a:rPr lang="en-US" sz="1000" dirty="0">
                <a:solidFill>
                  <a:srgbClr val="00B0F0"/>
                </a:solidFill>
              </a:rPr>
              <a:t>-5 times a year reviewing classroom evidence – SSP mtgs</a:t>
            </a:r>
          </a:p>
          <a:p>
            <a:r>
              <a:rPr lang="en-US" sz="1000" dirty="0">
                <a:solidFill>
                  <a:srgbClr val="00B0F0"/>
                </a:solidFill>
              </a:rPr>
              <a:t>- Monthly tracking of targeted students</a:t>
            </a:r>
          </a:p>
          <a:p>
            <a:pPr marL="171450" indent="-171450">
              <a:buFontTx/>
              <a:buChar char="-"/>
            </a:pPr>
            <a:endParaRPr lang="en-US" sz="1000" dirty="0">
              <a:solidFill>
                <a:srgbClr val="00B0F0"/>
              </a:solidFill>
            </a:endParaRPr>
          </a:p>
        </p:txBody>
      </p:sp>
      <p:sp>
        <p:nvSpPr>
          <p:cNvPr id="4" name="TextBox 3">
            <a:extLst>
              <a:ext uri="{FF2B5EF4-FFF2-40B4-BE49-F238E27FC236}">
                <a16:creationId xmlns:a16="http://schemas.microsoft.com/office/drawing/2014/main" id="{08BFE975-6641-4A50-979F-8254639F84C2}"/>
              </a:ext>
            </a:extLst>
          </p:cNvPr>
          <p:cNvSpPr txBox="1"/>
          <p:nvPr/>
        </p:nvSpPr>
        <p:spPr>
          <a:xfrm>
            <a:off x="8912994" y="3936734"/>
            <a:ext cx="1318661" cy="1477328"/>
          </a:xfrm>
          <a:prstGeom prst="rect">
            <a:avLst/>
          </a:prstGeom>
          <a:noFill/>
        </p:spPr>
        <p:txBody>
          <a:bodyPr wrap="square" rtlCol="0">
            <a:spAutoFit/>
          </a:bodyPr>
          <a:lstStyle/>
          <a:p>
            <a:r>
              <a:rPr lang="en-US" sz="1000" dirty="0"/>
              <a:t>-Monthly SSP mtgs</a:t>
            </a:r>
          </a:p>
          <a:p>
            <a:r>
              <a:rPr lang="en-US" sz="1000" dirty="0"/>
              <a:t>-Collaborative opportunities</a:t>
            </a:r>
          </a:p>
          <a:p>
            <a:r>
              <a:rPr lang="en-US" sz="1000" dirty="0"/>
              <a:t>-LA/1-to-1/targeted support plan</a:t>
            </a:r>
          </a:p>
          <a:p>
            <a:r>
              <a:rPr lang="en-US" sz="1000" dirty="0"/>
              <a:t>-weekly EA mtgs to support needy students(monitoring obj, adj strategies)</a:t>
            </a:r>
          </a:p>
        </p:txBody>
      </p:sp>
      <p:sp>
        <p:nvSpPr>
          <p:cNvPr id="5" name="TextBox 4">
            <a:extLst>
              <a:ext uri="{FF2B5EF4-FFF2-40B4-BE49-F238E27FC236}">
                <a16:creationId xmlns:a16="http://schemas.microsoft.com/office/drawing/2014/main" id="{2422B821-58A5-4F56-92B0-CA6B3149E15E}"/>
              </a:ext>
            </a:extLst>
          </p:cNvPr>
          <p:cNvSpPr txBox="1"/>
          <p:nvPr/>
        </p:nvSpPr>
        <p:spPr>
          <a:xfrm flipH="1">
            <a:off x="3542096" y="3773103"/>
            <a:ext cx="1607418" cy="861774"/>
          </a:xfrm>
          <a:prstGeom prst="rect">
            <a:avLst/>
          </a:prstGeom>
          <a:noFill/>
        </p:spPr>
        <p:txBody>
          <a:bodyPr wrap="square" rtlCol="0">
            <a:spAutoFit/>
          </a:bodyPr>
          <a:lstStyle/>
          <a:p>
            <a:r>
              <a:rPr lang="en-US" sz="1000" dirty="0">
                <a:solidFill>
                  <a:srgbClr val="00B0F0"/>
                </a:solidFill>
              </a:rPr>
              <a:t>- Increase % of students meeting grade level expectations for reading</a:t>
            </a:r>
          </a:p>
          <a:p>
            <a:r>
              <a:rPr lang="en-US" sz="1000" dirty="0">
                <a:solidFill>
                  <a:srgbClr val="00B0F0"/>
                </a:solidFill>
              </a:rPr>
              <a:t>(be aware of small population influence) </a:t>
            </a:r>
          </a:p>
        </p:txBody>
      </p:sp>
      <p:sp>
        <p:nvSpPr>
          <p:cNvPr id="7" name="TextBox 6">
            <a:extLst>
              <a:ext uri="{FF2B5EF4-FFF2-40B4-BE49-F238E27FC236}">
                <a16:creationId xmlns:a16="http://schemas.microsoft.com/office/drawing/2014/main" id="{FC98B44C-E179-4DAE-BDD5-525C56A04889}"/>
              </a:ext>
            </a:extLst>
          </p:cNvPr>
          <p:cNvSpPr txBox="1"/>
          <p:nvPr/>
        </p:nvSpPr>
        <p:spPr>
          <a:xfrm>
            <a:off x="5274648" y="3773104"/>
            <a:ext cx="1636291" cy="1477328"/>
          </a:xfrm>
          <a:prstGeom prst="rect">
            <a:avLst/>
          </a:prstGeom>
          <a:noFill/>
        </p:spPr>
        <p:txBody>
          <a:bodyPr wrap="square" rtlCol="0">
            <a:spAutoFit/>
          </a:bodyPr>
          <a:lstStyle/>
          <a:p>
            <a:r>
              <a:rPr lang="en-US" sz="1000" dirty="0"/>
              <a:t>-October / May - formal assessments</a:t>
            </a:r>
          </a:p>
          <a:p>
            <a:r>
              <a:rPr lang="en-US" sz="1000" dirty="0"/>
              <a:t>- Jan informal assessment</a:t>
            </a:r>
          </a:p>
          <a:p>
            <a:r>
              <a:rPr lang="en-US" sz="1000" dirty="0"/>
              <a:t>-Report Card dates – informal assessments</a:t>
            </a:r>
          </a:p>
          <a:p>
            <a:r>
              <a:rPr lang="en-US" sz="1000" dirty="0"/>
              <a:t>-Monthly classroom assessments on students with 1 as a context score</a:t>
            </a:r>
          </a:p>
          <a:p>
            <a:r>
              <a:rPr lang="en-US" sz="1000" dirty="0"/>
              <a:t> </a:t>
            </a:r>
          </a:p>
        </p:txBody>
      </p:sp>
      <p:sp>
        <p:nvSpPr>
          <p:cNvPr id="8" name="TextBox 7">
            <a:extLst>
              <a:ext uri="{FF2B5EF4-FFF2-40B4-BE49-F238E27FC236}">
                <a16:creationId xmlns:a16="http://schemas.microsoft.com/office/drawing/2014/main" id="{06ECC2B8-26A0-4B69-8C8D-03EEAE63A1D5}"/>
              </a:ext>
            </a:extLst>
          </p:cNvPr>
          <p:cNvSpPr txBox="1"/>
          <p:nvPr/>
        </p:nvSpPr>
        <p:spPr>
          <a:xfrm>
            <a:off x="7064945" y="3570973"/>
            <a:ext cx="1694043" cy="2092881"/>
          </a:xfrm>
          <a:prstGeom prst="rect">
            <a:avLst/>
          </a:prstGeom>
          <a:noFill/>
        </p:spPr>
        <p:txBody>
          <a:bodyPr wrap="square" rtlCol="0">
            <a:spAutoFit/>
          </a:bodyPr>
          <a:lstStyle/>
          <a:p>
            <a:endParaRPr lang="en-US" sz="1000" dirty="0"/>
          </a:p>
          <a:p>
            <a:endParaRPr lang="en-US" sz="1000" dirty="0"/>
          </a:p>
          <a:p>
            <a:r>
              <a:rPr lang="en-US" sz="1000" dirty="0"/>
              <a:t>-Literacy VP – sessions on supporting reading interventions </a:t>
            </a:r>
          </a:p>
          <a:p>
            <a:r>
              <a:rPr lang="en-US" sz="1000" dirty="0"/>
              <a:t>-Time to collaborate - Primary F&amp;P programming and resources, common language, practices for independent reading -  Observation/planning/discussion on targeted reading practices </a:t>
            </a:r>
          </a:p>
        </p:txBody>
      </p:sp>
    </p:spTree>
    <p:extLst>
      <p:ext uri="{BB962C8B-B14F-4D97-AF65-F5344CB8AC3E}">
        <p14:creationId xmlns:p14="http://schemas.microsoft.com/office/powerpoint/2010/main" val="1842124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7AD7AB73-47D4-40FB-B7CD-9E7F5751CF20}"/>
              </a:ext>
            </a:extLst>
          </p:cNvPr>
          <p:cNvSpPr/>
          <p:nvPr/>
        </p:nvSpPr>
        <p:spPr>
          <a:xfrm rot="1576706">
            <a:off x="7981431" y="-921912"/>
            <a:ext cx="5858847" cy="6018245"/>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3" name="TextBox 2">
            <a:extLst>
              <a:ext uri="{FF2B5EF4-FFF2-40B4-BE49-F238E27FC236}">
                <a16:creationId xmlns:a16="http://schemas.microsoft.com/office/drawing/2014/main" id="{B7C56CFC-7158-434D-AD10-F54B1B18572E}"/>
              </a:ext>
            </a:extLst>
          </p:cNvPr>
          <p:cNvSpPr txBox="1"/>
          <p:nvPr/>
        </p:nvSpPr>
        <p:spPr>
          <a:xfrm>
            <a:off x="7879703" y="3244334"/>
            <a:ext cx="2064398"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rPr>
              <a:t>&lt;Insert Image&gt;</a:t>
            </a:r>
          </a:p>
        </p:txBody>
      </p:sp>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14</a:t>
            </a:fld>
            <a:endParaRPr lang="en-US" sz="1600" b="1" dirty="0">
              <a:solidFill>
                <a:schemeClr val="bg1"/>
              </a:solidFill>
            </a:endParaRPr>
          </a:p>
        </p:txBody>
      </p:sp>
      <p:sp>
        <p:nvSpPr>
          <p:cNvPr id="8" name="TextBox 7">
            <a:extLst>
              <a:ext uri="{FF2B5EF4-FFF2-40B4-BE49-F238E27FC236}">
                <a16:creationId xmlns:a16="http://schemas.microsoft.com/office/drawing/2014/main" id="{4DAEB049-660F-437B-B447-2888EDDE9C6F}"/>
              </a:ext>
            </a:extLst>
          </p:cNvPr>
          <p:cNvSpPr txBox="1"/>
          <p:nvPr/>
        </p:nvSpPr>
        <p:spPr>
          <a:xfrm>
            <a:off x="3063766" y="2931651"/>
            <a:ext cx="6127530" cy="1477328"/>
          </a:xfrm>
          <a:prstGeom prst="rect">
            <a:avLst/>
          </a:prstGeom>
          <a:noFill/>
        </p:spPr>
        <p:txBody>
          <a:bodyPr wrap="square">
            <a:spAutoFit/>
          </a:bodyPr>
          <a:lstStyle/>
          <a:p>
            <a:endParaRPr lang="en-CA" sz="1800" dirty="0">
              <a:solidFill>
                <a:schemeClr val="tx2"/>
              </a:solidFill>
              <a:sym typeface="Lato Regular"/>
            </a:endParaRPr>
          </a:p>
          <a:p>
            <a:endParaRPr lang="en-CA" dirty="0">
              <a:solidFill>
                <a:schemeClr val="tx2"/>
              </a:solidFill>
              <a:sym typeface="Lato Regular"/>
            </a:endParaRPr>
          </a:p>
          <a:p>
            <a:endParaRPr lang="en-CA" sz="1800" dirty="0">
              <a:solidFill>
                <a:schemeClr val="tx2"/>
              </a:solidFill>
              <a:sym typeface="Lato Regular"/>
            </a:endParaRPr>
          </a:p>
          <a:p>
            <a:endParaRPr lang="en-CA" dirty="0">
              <a:solidFill>
                <a:schemeClr val="tx2"/>
              </a:solidFill>
              <a:sym typeface="Lato Regular"/>
            </a:endParaRPr>
          </a:p>
          <a:p>
            <a:endParaRPr lang="en-CA" sz="1800" dirty="0">
              <a:solidFill>
                <a:schemeClr val="tx2"/>
              </a:solidFill>
              <a:sym typeface="Lato Regular"/>
            </a:endParaRPr>
          </a:p>
        </p:txBody>
      </p:sp>
      <p:sp>
        <p:nvSpPr>
          <p:cNvPr id="10" name="TextBox 9">
            <a:extLst>
              <a:ext uri="{FF2B5EF4-FFF2-40B4-BE49-F238E27FC236}">
                <a16:creationId xmlns:a16="http://schemas.microsoft.com/office/drawing/2014/main" id="{F3944B06-64AD-4134-8DCE-A08C27DE5736}"/>
              </a:ext>
            </a:extLst>
          </p:cNvPr>
          <p:cNvSpPr txBox="1"/>
          <p:nvPr/>
        </p:nvSpPr>
        <p:spPr>
          <a:xfrm>
            <a:off x="903890" y="3105834"/>
            <a:ext cx="5192110" cy="738664"/>
          </a:xfrm>
          <a:prstGeom prst="rect">
            <a:avLst/>
          </a:prstGeom>
          <a:noFill/>
        </p:spPr>
        <p:txBody>
          <a:bodyPr wrap="square">
            <a:spAutoFit/>
          </a:bodyPr>
          <a:lstStyle/>
          <a:p>
            <a:r>
              <a:rPr lang="en-US" sz="24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 </a:t>
            </a:r>
          </a:p>
          <a:p>
            <a:r>
              <a:rPr lang="en-US"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To increase student achievement in numeracy.</a:t>
            </a:r>
            <a:endParaRPr lang="en-CA"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Regular"/>
            </a:endParaRPr>
          </a:p>
        </p:txBody>
      </p:sp>
      <p:pic>
        <p:nvPicPr>
          <p:cNvPr id="11" name="Picture 10">
            <a:extLst>
              <a:ext uri="{FF2B5EF4-FFF2-40B4-BE49-F238E27FC236}">
                <a16:creationId xmlns:a16="http://schemas.microsoft.com/office/drawing/2014/main" id="{E2586C3C-B31E-4CA2-AD60-FBD37F2B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5849">
            <a:off x="6579014" y="1040717"/>
            <a:ext cx="5136773" cy="34245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3E8B575E-A0B2-4C78-A2F7-64C946917EA1}"/>
              </a:ext>
            </a:extLst>
          </p:cNvPr>
          <p:cNvSpPr txBox="1"/>
          <p:nvPr/>
        </p:nvSpPr>
        <p:spPr>
          <a:xfrm>
            <a:off x="3753293" y="1935126"/>
            <a:ext cx="2420893" cy="1015663"/>
          </a:xfrm>
          <a:prstGeom prst="rect">
            <a:avLst/>
          </a:prstGeom>
          <a:noFill/>
        </p:spPr>
        <p:txBody>
          <a:bodyPr wrap="square" rtlCol="0">
            <a:spAutoFit/>
          </a:bodyPr>
          <a:lstStyle/>
          <a:p>
            <a:r>
              <a:rPr lang="en-US" sz="20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Success for All Learners  (Numeracy) </a:t>
            </a:r>
          </a:p>
        </p:txBody>
      </p:sp>
    </p:spTree>
    <p:extLst>
      <p:ext uri="{BB962C8B-B14F-4D97-AF65-F5344CB8AC3E}">
        <p14:creationId xmlns:p14="http://schemas.microsoft.com/office/powerpoint/2010/main" val="2917072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15</a:t>
            </a:fld>
            <a:endParaRPr lang="en-US" sz="1600" b="1" dirty="0">
              <a:solidFill>
                <a:schemeClr val="bg1"/>
              </a:solidFill>
            </a:endParaRPr>
          </a:p>
        </p:txBody>
      </p:sp>
      <p:sp>
        <p:nvSpPr>
          <p:cNvPr id="4" name="TextBox 3">
            <a:extLst>
              <a:ext uri="{FF2B5EF4-FFF2-40B4-BE49-F238E27FC236}">
                <a16:creationId xmlns:a16="http://schemas.microsoft.com/office/drawing/2014/main" id="{EBE28625-6491-4DEE-971A-BDAB4621B758}"/>
              </a:ext>
            </a:extLst>
          </p:cNvPr>
          <p:cNvSpPr txBox="1"/>
          <p:nvPr/>
        </p:nvSpPr>
        <p:spPr>
          <a:xfrm>
            <a:off x="252247" y="1502979"/>
            <a:ext cx="5696608" cy="4708981"/>
          </a:xfrm>
          <a:prstGeom prst="rect">
            <a:avLst/>
          </a:prstGeom>
          <a:noFill/>
        </p:spPr>
        <p:txBody>
          <a:bodyPr wrap="square">
            <a:spAutoFit/>
          </a:bodyPr>
          <a:lstStyle/>
          <a:p>
            <a:r>
              <a:rPr lang="en-US" sz="1600" dirty="0">
                <a:latin typeface="Lato Regular" panose="020F0502020204030203" pitchFamily="34" charset="0"/>
                <a:ea typeface="Lato Regular" panose="020F0502020204030203" pitchFamily="34" charset="0"/>
                <a:cs typeface="Lato Regular" panose="020F0502020204030203" pitchFamily="34" charset="0"/>
              </a:rPr>
              <a:t>Numeracy Foundational Skills</a:t>
            </a:r>
          </a:p>
          <a:p>
            <a:r>
              <a:rPr lang="en-US" sz="1400" dirty="0">
                <a:latin typeface="Lato Regular" panose="020F0502020204030203" pitchFamily="34" charset="0"/>
                <a:ea typeface="Lato Regular" panose="020F0502020204030203" pitchFamily="34" charset="0"/>
                <a:cs typeface="Lato Regular" panose="020F0502020204030203" pitchFamily="34" charset="0"/>
              </a:rPr>
              <a:t>Our continued effort to develop basic number skills this past year has resulted in noticeable growth (Gr 5 cohort to Gr 6 – biggest gain). The data shows that we are almost at 80% proficient for most grades. We are seeing an alignment of 80% proficiency between foundational skills &amp; results on district assessments &amp; provincial measures. However, growth has levelled off. How do we continue to increase scores? We have a plan to support students by maintaining work on foundational skills and shifting focus to include numerate problem solving. </a:t>
            </a:r>
          </a:p>
          <a:p>
            <a:endParaRPr lang="en-US" sz="1600" dirty="0">
              <a:solidFill>
                <a:srgbClr val="FF0000"/>
              </a:solidFill>
              <a:latin typeface="Lato Regular" panose="020F0502020204030203" pitchFamily="34" charset="0"/>
              <a:ea typeface="Lato Regular" panose="020F0502020204030203" pitchFamily="34" charset="0"/>
              <a:cs typeface="Lato Regular" panose="020F0502020204030203" pitchFamily="34" charset="0"/>
            </a:endParaRPr>
          </a:p>
          <a:p>
            <a:r>
              <a:rPr lang="pl-PL" sz="1600" b="0" dirty="0">
                <a:uFillTx/>
                <a:latin typeface="Lato Regular" panose="020F0502020204030203" pitchFamily="34" charset="0"/>
                <a:ea typeface="Lato Regular" panose="020F0502020204030203" pitchFamily="34" charset="0"/>
                <a:cs typeface="Lato Regular" panose="020F0502020204030203" pitchFamily="34" charset="0"/>
                <a:sym typeface="Lato Heavy"/>
              </a:rPr>
              <a:t>Gr 7 - FSA Results </a:t>
            </a:r>
            <a:r>
              <a:rPr lang="en-US" sz="1050" dirty="0">
                <a:latin typeface="Lato Regular" panose="020F0502020204030203" pitchFamily="34" charset="0"/>
                <a:ea typeface="Lato Regular" panose="020F0502020204030203" pitchFamily="34" charset="0"/>
                <a:cs typeface="Lato Regular" panose="020F0502020204030203" pitchFamily="34" charset="0"/>
                <a:sym typeface="Lato Heavy"/>
              </a:rPr>
              <a:t>NUMERACY</a:t>
            </a:r>
            <a:endParaRPr lang="pl-PL" sz="1050" dirty="0">
              <a:latin typeface="Lato Regular" panose="020F0502020204030203" pitchFamily="34" charset="0"/>
              <a:ea typeface="Lato Regular" panose="020F0502020204030203" pitchFamily="34" charset="0"/>
              <a:cs typeface="Lato Regular" panose="020F0502020204030203" pitchFamily="34" charset="0"/>
            </a:endParaRPr>
          </a:p>
          <a:p>
            <a:r>
              <a:rPr lang="en-US" sz="1400" dirty="0">
                <a:latin typeface="Lato Regular" panose="020F0502020204030203" pitchFamily="34" charset="0"/>
                <a:ea typeface="Lato Regular" panose="020F0502020204030203" pitchFamily="34" charset="0"/>
                <a:cs typeface="Lato Regular" panose="020F0502020204030203" pitchFamily="34" charset="0"/>
              </a:rPr>
              <a:t>These graphs compare 2020 &amp; 2021. Reveals strong scores on Foundations Skills  Assessment (FSA) in numeracy for 2020 Gr 7 (84% - 16/19 On Track or Extending). We noticed a % drop 12/16 (75% in 2021). Our foundational skill development focus, with continued improvement of scores over 80%, may further support growth on assessments like FSA’s. However, a shift of focus to more numerate work, along with the growth witnessed in foundational skill development, should additionally support student success on FSA, classroom &amp; real-life problem-solving ability. </a:t>
            </a:r>
          </a:p>
        </p:txBody>
      </p:sp>
      <p:pic>
        <p:nvPicPr>
          <p:cNvPr id="11" name="Picture 10">
            <a:extLst>
              <a:ext uri="{FF2B5EF4-FFF2-40B4-BE49-F238E27FC236}">
                <a16:creationId xmlns:a16="http://schemas.microsoft.com/office/drawing/2014/main" id="{BB699977-5620-4C77-B686-CB933F4C0559}"/>
              </a:ext>
            </a:extLst>
          </p:cNvPr>
          <p:cNvPicPr>
            <a:picLocks noChangeAspect="1"/>
          </p:cNvPicPr>
          <p:nvPr/>
        </p:nvPicPr>
        <p:blipFill>
          <a:blip r:embed="rId3"/>
          <a:stretch>
            <a:fillRect/>
          </a:stretch>
        </p:blipFill>
        <p:spPr>
          <a:xfrm>
            <a:off x="5948855" y="3254069"/>
            <a:ext cx="3184635" cy="3045463"/>
          </a:xfrm>
          <a:prstGeom prst="rect">
            <a:avLst/>
          </a:prstGeom>
        </p:spPr>
      </p:pic>
      <p:pic>
        <p:nvPicPr>
          <p:cNvPr id="12" name="Picture 11">
            <a:extLst>
              <a:ext uri="{FF2B5EF4-FFF2-40B4-BE49-F238E27FC236}">
                <a16:creationId xmlns:a16="http://schemas.microsoft.com/office/drawing/2014/main" id="{072122FF-3880-420A-B737-1E5861578EC7}"/>
              </a:ext>
            </a:extLst>
          </p:cNvPr>
          <p:cNvPicPr>
            <a:picLocks noChangeAspect="1"/>
          </p:cNvPicPr>
          <p:nvPr/>
        </p:nvPicPr>
        <p:blipFill>
          <a:blip r:embed="rId4"/>
          <a:stretch>
            <a:fillRect/>
          </a:stretch>
        </p:blipFill>
        <p:spPr>
          <a:xfrm>
            <a:off x="9452108" y="3071506"/>
            <a:ext cx="2966555" cy="2309458"/>
          </a:xfrm>
          <a:prstGeom prst="rect">
            <a:avLst/>
          </a:prstGeom>
        </p:spPr>
      </p:pic>
      <p:pic>
        <p:nvPicPr>
          <p:cNvPr id="13" name="Picture 12">
            <a:extLst>
              <a:ext uri="{FF2B5EF4-FFF2-40B4-BE49-F238E27FC236}">
                <a16:creationId xmlns:a16="http://schemas.microsoft.com/office/drawing/2014/main" id="{23DD92D6-1D78-45B9-92A4-34892157E2B3}"/>
              </a:ext>
            </a:extLst>
          </p:cNvPr>
          <p:cNvPicPr>
            <a:picLocks noChangeAspect="1"/>
          </p:cNvPicPr>
          <p:nvPr/>
        </p:nvPicPr>
        <p:blipFill>
          <a:blip r:embed="rId5"/>
          <a:stretch>
            <a:fillRect/>
          </a:stretch>
        </p:blipFill>
        <p:spPr>
          <a:xfrm>
            <a:off x="9764610" y="5520314"/>
            <a:ext cx="1724025" cy="762000"/>
          </a:xfrm>
          <a:prstGeom prst="rect">
            <a:avLst/>
          </a:prstGeom>
        </p:spPr>
      </p:pic>
      <p:pic>
        <p:nvPicPr>
          <p:cNvPr id="5" name="Picture 4">
            <a:extLst>
              <a:ext uri="{FF2B5EF4-FFF2-40B4-BE49-F238E27FC236}">
                <a16:creationId xmlns:a16="http://schemas.microsoft.com/office/drawing/2014/main" id="{994827D4-CB8A-4833-9CB2-F0FFAB08B7BC}"/>
              </a:ext>
            </a:extLst>
          </p:cNvPr>
          <p:cNvPicPr>
            <a:picLocks noChangeAspect="1"/>
          </p:cNvPicPr>
          <p:nvPr/>
        </p:nvPicPr>
        <p:blipFill>
          <a:blip r:embed="rId6"/>
          <a:stretch>
            <a:fillRect/>
          </a:stretch>
        </p:blipFill>
        <p:spPr>
          <a:xfrm>
            <a:off x="5969085" y="359224"/>
            <a:ext cx="5519549" cy="2829121"/>
          </a:xfrm>
          <a:prstGeom prst="rect">
            <a:avLst/>
          </a:prstGeom>
        </p:spPr>
      </p:pic>
    </p:spTree>
    <p:extLst>
      <p:ext uri="{BB962C8B-B14F-4D97-AF65-F5344CB8AC3E}">
        <p14:creationId xmlns:p14="http://schemas.microsoft.com/office/powerpoint/2010/main" val="67686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16</a:t>
            </a:fld>
            <a:endParaRPr lang="en-US" sz="1600" b="1" dirty="0">
              <a:solidFill>
                <a:schemeClr val="bg1"/>
              </a:solidFill>
            </a:endParaRPr>
          </a:p>
        </p:txBody>
      </p:sp>
      <p:sp>
        <p:nvSpPr>
          <p:cNvPr id="4" name="TextBox 3">
            <a:extLst>
              <a:ext uri="{FF2B5EF4-FFF2-40B4-BE49-F238E27FC236}">
                <a16:creationId xmlns:a16="http://schemas.microsoft.com/office/drawing/2014/main" id="{46A4ED6C-5B33-43CB-8BC4-9B295971E1FE}"/>
              </a:ext>
            </a:extLst>
          </p:cNvPr>
          <p:cNvSpPr txBox="1"/>
          <p:nvPr/>
        </p:nvSpPr>
        <p:spPr>
          <a:xfrm>
            <a:off x="534838" y="1566041"/>
            <a:ext cx="3532665" cy="3785652"/>
          </a:xfrm>
          <a:prstGeom prst="rect">
            <a:avLst/>
          </a:prstGeom>
          <a:noFill/>
        </p:spPr>
        <p:txBody>
          <a:bodyPr wrap="square">
            <a:spAutoFit/>
          </a:bodyPr>
          <a:lstStyle/>
          <a:p>
            <a:r>
              <a:rPr lang="en-US" sz="16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School numeracy data demonstrated areas of opportunity for growth. We are also noticing an increase in numerate reasoning and an emphasis on the process of problem solving in assessments. Our students are having difficulty with solving problems and often the process of being able to show an ability to solve multi-step equations. A focus on numerate thinking will improve students’ ability to deeper understand, make connections, and solve grade level problems in numeracy</a:t>
            </a:r>
            <a:r>
              <a:rPr lang="en-US" sz="16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t>. </a:t>
            </a:r>
            <a:endParaRPr lang="en-US" sz="16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8" name="TextBox 7">
            <a:extLst>
              <a:ext uri="{FF2B5EF4-FFF2-40B4-BE49-F238E27FC236}">
                <a16:creationId xmlns:a16="http://schemas.microsoft.com/office/drawing/2014/main" id="{AC5249B6-A106-49AA-B242-D9E465555AE1}"/>
              </a:ext>
            </a:extLst>
          </p:cNvPr>
          <p:cNvSpPr txBox="1"/>
          <p:nvPr/>
        </p:nvSpPr>
        <p:spPr>
          <a:xfrm>
            <a:off x="4319753" y="1566041"/>
            <a:ext cx="3363308" cy="830997"/>
          </a:xfrm>
          <a:prstGeom prst="rect">
            <a:avLst/>
          </a:prstGeom>
          <a:noFill/>
        </p:spPr>
        <p:txBody>
          <a:bodyPr wrap="square">
            <a:spAutoFit/>
          </a:bodyPr>
          <a:lstStyle/>
          <a:p>
            <a:pPr algn="l" defTabSz="2438337">
              <a:defRPr sz="2000" spc="120">
                <a:solidFill>
                  <a:srgbClr val="225572"/>
                </a:solidFill>
                <a:latin typeface="Lato Regular"/>
                <a:ea typeface="Lato Regular"/>
                <a:cs typeface="Lato Regular"/>
                <a:sym typeface="Lato Regular"/>
              </a:defRPr>
            </a:pPr>
            <a:r>
              <a:rPr lang="en-US" sz="1600" b="1" dirty="0">
                <a:latin typeface="Lato Regular" panose="020F0502020204030203" pitchFamily="34" charset="0"/>
                <a:ea typeface="Lato Regular" panose="020F0502020204030203" pitchFamily="34" charset="0"/>
                <a:cs typeface="Lato Regular" panose="020F0502020204030203" pitchFamily="34" charset="0"/>
                <a:sym typeface="Lato Black"/>
              </a:rPr>
              <a:t>Interpreting &amp; Analyzing multi-step problems. </a:t>
            </a:r>
          </a:p>
          <a:p>
            <a:pPr algn="l" defTabSz="2438337">
              <a:defRPr sz="2000" spc="120">
                <a:solidFill>
                  <a:srgbClr val="225572"/>
                </a:solidFill>
                <a:latin typeface="Lato Regular"/>
                <a:ea typeface="Lato Regular"/>
                <a:cs typeface="Lato Regular"/>
                <a:sym typeface="Lato Regular"/>
              </a:defRPr>
            </a:pPr>
            <a:endParaRPr lang="en-US" sz="1600" b="1" dirty="0">
              <a:latin typeface="Lato Regular" panose="020F0502020204030203" pitchFamily="34" charset="0"/>
              <a:ea typeface="Lato Regular" panose="020F0502020204030203" pitchFamily="34" charset="0"/>
              <a:cs typeface="Lato Regular" panose="020F0502020204030203" pitchFamily="34" charset="0"/>
              <a:sym typeface="Lato Black"/>
            </a:endParaRPr>
          </a:p>
        </p:txBody>
      </p:sp>
      <p:sp>
        <p:nvSpPr>
          <p:cNvPr id="10" name="TextBox 9">
            <a:extLst>
              <a:ext uri="{FF2B5EF4-FFF2-40B4-BE49-F238E27FC236}">
                <a16:creationId xmlns:a16="http://schemas.microsoft.com/office/drawing/2014/main" id="{31DF9A0C-8A82-4DA9-A766-91C38620F2C3}"/>
              </a:ext>
            </a:extLst>
          </p:cNvPr>
          <p:cNvSpPr txBox="1"/>
          <p:nvPr/>
        </p:nvSpPr>
        <p:spPr>
          <a:xfrm>
            <a:off x="7867292" y="1566041"/>
            <a:ext cx="4232958" cy="1323439"/>
          </a:xfrm>
          <a:prstGeom prst="rect">
            <a:avLst/>
          </a:prstGeom>
          <a:noFill/>
        </p:spPr>
        <p:txBody>
          <a:bodyPr wrap="square">
            <a:spAutoFit/>
          </a:bodyPr>
          <a:lstStyle/>
          <a:p>
            <a:pPr defTabSz="2438337">
              <a:defRPr sz="2000" spc="120">
                <a:solidFill>
                  <a:srgbClr val="225572"/>
                </a:solidFill>
                <a:latin typeface="Lato Regular"/>
                <a:ea typeface="Lato Regular"/>
                <a:cs typeface="Lato Regular"/>
                <a:sym typeface="Lato Regular"/>
              </a:defRPr>
            </a:pPr>
            <a:r>
              <a:rPr lang="en-US" sz="1600" b="1" dirty="0">
                <a:latin typeface="Lato Regular" panose="020F0502020204030203" pitchFamily="34" charset="0"/>
                <a:ea typeface="Lato Regular" panose="020F0502020204030203" pitchFamily="34" charset="0"/>
                <a:cs typeface="Lato Regular" panose="020F0502020204030203" pitchFamily="34" charset="0"/>
                <a:sym typeface="Lato Black"/>
              </a:rPr>
              <a:t>If teachers practice weekly interpreting and analyzing authentic math problems will students’ achievement improve?  </a:t>
            </a:r>
          </a:p>
          <a:p>
            <a:pPr algn="l" defTabSz="2438337">
              <a:defRPr sz="2000" spc="120">
                <a:solidFill>
                  <a:srgbClr val="225572"/>
                </a:solidFill>
                <a:latin typeface="Lato Regular"/>
                <a:ea typeface="Lato Regular"/>
                <a:cs typeface="Lato Regular"/>
                <a:sym typeface="Lato Regular"/>
              </a:defRPr>
            </a:pPr>
            <a:endParaRPr lang="en-US" sz="1600" b="1" dirty="0">
              <a:latin typeface="Lato Regular" panose="020F0502020204030203" pitchFamily="34" charset="0"/>
              <a:ea typeface="Lato Regular" panose="020F0502020204030203" pitchFamily="34" charset="0"/>
              <a:cs typeface="Lato Regular" panose="020F0502020204030203" pitchFamily="34" charset="0"/>
              <a:sym typeface="Lato Black"/>
            </a:endParaRPr>
          </a:p>
        </p:txBody>
      </p:sp>
    </p:spTree>
    <p:extLst>
      <p:ext uri="{BB962C8B-B14F-4D97-AF65-F5344CB8AC3E}">
        <p14:creationId xmlns:p14="http://schemas.microsoft.com/office/powerpoint/2010/main" val="654922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17</a:t>
            </a:fld>
            <a:endParaRPr lang="en-US" sz="1600" b="1" dirty="0">
              <a:solidFill>
                <a:schemeClr val="bg1"/>
              </a:solidFill>
            </a:endParaRPr>
          </a:p>
        </p:txBody>
      </p:sp>
      <p:sp>
        <p:nvSpPr>
          <p:cNvPr id="2" name="TextBox 1">
            <a:extLst>
              <a:ext uri="{FF2B5EF4-FFF2-40B4-BE49-F238E27FC236}">
                <a16:creationId xmlns:a16="http://schemas.microsoft.com/office/drawing/2014/main" id="{EE221D41-DE25-4C3F-A832-1EC36C6F9665}"/>
              </a:ext>
            </a:extLst>
          </p:cNvPr>
          <p:cNvSpPr txBox="1"/>
          <p:nvPr/>
        </p:nvSpPr>
        <p:spPr>
          <a:xfrm>
            <a:off x="1876926" y="3896033"/>
            <a:ext cx="1482291" cy="1261884"/>
          </a:xfrm>
          <a:prstGeom prst="rect">
            <a:avLst/>
          </a:prstGeom>
          <a:noFill/>
        </p:spPr>
        <p:txBody>
          <a:bodyPr wrap="square" rtlCol="0">
            <a:spAutoFit/>
          </a:bodyPr>
          <a:lstStyle/>
          <a:p>
            <a:r>
              <a:rPr lang="en-US" sz="1100" dirty="0">
                <a:solidFill>
                  <a:srgbClr val="00B0F0"/>
                </a:solidFill>
              </a:rPr>
              <a:t>FSA results – once year</a:t>
            </a:r>
          </a:p>
          <a:p>
            <a:r>
              <a:rPr lang="en-US" sz="1100" dirty="0">
                <a:solidFill>
                  <a:srgbClr val="00B0F0"/>
                </a:solidFill>
              </a:rPr>
              <a:t>SNAP – 3 x per year</a:t>
            </a:r>
          </a:p>
          <a:p>
            <a:r>
              <a:rPr lang="en-US" sz="1100" dirty="0">
                <a:solidFill>
                  <a:srgbClr val="00B0F0"/>
                </a:solidFill>
              </a:rPr>
              <a:t>Classroom assessment</a:t>
            </a:r>
          </a:p>
          <a:p>
            <a:r>
              <a:rPr lang="en-US" sz="1100" dirty="0">
                <a:solidFill>
                  <a:srgbClr val="00B0F0"/>
                </a:solidFill>
              </a:rPr>
              <a:t>Reviewing students’ samples at SSP mtgs</a:t>
            </a:r>
          </a:p>
          <a:p>
            <a:r>
              <a:rPr lang="en-US" sz="1000" dirty="0">
                <a:solidFill>
                  <a:srgbClr val="00B0F0"/>
                </a:solidFill>
              </a:rPr>
              <a:t> </a:t>
            </a:r>
          </a:p>
        </p:txBody>
      </p:sp>
      <p:sp>
        <p:nvSpPr>
          <p:cNvPr id="4" name="TextBox 3">
            <a:extLst>
              <a:ext uri="{FF2B5EF4-FFF2-40B4-BE49-F238E27FC236}">
                <a16:creationId xmlns:a16="http://schemas.microsoft.com/office/drawing/2014/main" id="{08BFE975-6641-4A50-979F-8254639F84C2}"/>
              </a:ext>
            </a:extLst>
          </p:cNvPr>
          <p:cNvSpPr txBox="1"/>
          <p:nvPr/>
        </p:nvSpPr>
        <p:spPr>
          <a:xfrm>
            <a:off x="8912994" y="3936734"/>
            <a:ext cx="1318661" cy="1938992"/>
          </a:xfrm>
          <a:prstGeom prst="rect">
            <a:avLst/>
          </a:prstGeom>
          <a:noFill/>
        </p:spPr>
        <p:txBody>
          <a:bodyPr wrap="square" rtlCol="0">
            <a:spAutoFit/>
          </a:bodyPr>
          <a:lstStyle/>
          <a:p>
            <a:r>
              <a:rPr lang="en-US" sz="1000" dirty="0"/>
              <a:t>-SSP monthly mtgs</a:t>
            </a:r>
          </a:p>
          <a:p>
            <a:r>
              <a:rPr lang="en-US" sz="1000" dirty="0"/>
              <a:t>-Collaborative </a:t>
            </a:r>
            <a:r>
              <a:rPr lang="en-US" sz="1000" dirty="0" err="1"/>
              <a:t>opps</a:t>
            </a:r>
            <a:r>
              <a:rPr lang="en-US" sz="1000" dirty="0"/>
              <a:t> for teachers </a:t>
            </a:r>
          </a:p>
          <a:p>
            <a:r>
              <a:rPr lang="en-US" sz="1000" dirty="0"/>
              <a:t>-Numerate resources for all grade levels</a:t>
            </a:r>
          </a:p>
          <a:p>
            <a:r>
              <a:rPr lang="en-US" sz="1000" dirty="0"/>
              <a:t>-SD6 Intermediate numeracy assess</a:t>
            </a:r>
          </a:p>
          <a:p>
            <a:r>
              <a:rPr lang="en-US" sz="1000" dirty="0"/>
              <a:t>-weekly EA mtgs to support needy students(monitoring obj, adj strategies)</a:t>
            </a:r>
          </a:p>
          <a:p>
            <a:endParaRPr lang="en-US" sz="1000" dirty="0"/>
          </a:p>
        </p:txBody>
      </p:sp>
      <p:sp>
        <p:nvSpPr>
          <p:cNvPr id="5" name="TextBox 4">
            <a:extLst>
              <a:ext uri="{FF2B5EF4-FFF2-40B4-BE49-F238E27FC236}">
                <a16:creationId xmlns:a16="http://schemas.microsoft.com/office/drawing/2014/main" id="{2422B821-58A5-4F56-92B0-CA6B3149E15E}"/>
              </a:ext>
            </a:extLst>
          </p:cNvPr>
          <p:cNvSpPr txBox="1"/>
          <p:nvPr/>
        </p:nvSpPr>
        <p:spPr>
          <a:xfrm flipH="1">
            <a:off x="3542096" y="3773103"/>
            <a:ext cx="1607418" cy="1015663"/>
          </a:xfrm>
          <a:prstGeom prst="rect">
            <a:avLst/>
          </a:prstGeom>
          <a:noFill/>
        </p:spPr>
        <p:txBody>
          <a:bodyPr wrap="square" rtlCol="0">
            <a:spAutoFit/>
          </a:bodyPr>
          <a:lstStyle/>
          <a:p>
            <a:r>
              <a:rPr lang="en-US" sz="1000" dirty="0">
                <a:solidFill>
                  <a:srgbClr val="00B0F0"/>
                </a:solidFill>
              </a:rPr>
              <a:t>Improved FSA scores </a:t>
            </a:r>
          </a:p>
          <a:p>
            <a:r>
              <a:rPr lang="en-US" sz="1000" dirty="0">
                <a:solidFill>
                  <a:srgbClr val="00B0F0"/>
                </a:solidFill>
              </a:rPr>
              <a:t>(Gr 4&amp;7)</a:t>
            </a:r>
          </a:p>
          <a:p>
            <a:r>
              <a:rPr lang="en-US" sz="1000" dirty="0">
                <a:solidFill>
                  <a:srgbClr val="00B0F0"/>
                </a:solidFill>
              </a:rPr>
              <a:t>Increase in % of students with context scores of 2&amp;3</a:t>
            </a:r>
          </a:p>
          <a:p>
            <a:endParaRPr lang="en-US" sz="1000" dirty="0">
              <a:solidFill>
                <a:srgbClr val="00B0F0"/>
              </a:solidFill>
            </a:endParaRPr>
          </a:p>
          <a:p>
            <a:endParaRPr lang="en-US" sz="1000" dirty="0"/>
          </a:p>
        </p:txBody>
      </p:sp>
      <p:sp>
        <p:nvSpPr>
          <p:cNvPr id="7" name="TextBox 6">
            <a:extLst>
              <a:ext uri="{FF2B5EF4-FFF2-40B4-BE49-F238E27FC236}">
                <a16:creationId xmlns:a16="http://schemas.microsoft.com/office/drawing/2014/main" id="{FC98B44C-E179-4DAE-BDD5-525C56A04889}"/>
              </a:ext>
            </a:extLst>
          </p:cNvPr>
          <p:cNvSpPr txBox="1"/>
          <p:nvPr/>
        </p:nvSpPr>
        <p:spPr>
          <a:xfrm>
            <a:off x="5274648" y="3773104"/>
            <a:ext cx="1636291" cy="1015663"/>
          </a:xfrm>
          <a:prstGeom prst="rect">
            <a:avLst/>
          </a:prstGeom>
          <a:noFill/>
        </p:spPr>
        <p:txBody>
          <a:bodyPr wrap="square" rtlCol="0">
            <a:spAutoFit/>
          </a:bodyPr>
          <a:lstStyle/>
          <a:p>
            <a:r>
              <a:rPr lang="en-US" sz="1000" dirty="0"/>
              <a:t>Oct  / Jan / May  - SNAP assessments</a:t>
            </a:r>
          </a:p>
          <a:p>
            <a:r>
              <a:rPr lang="en-US" sz="1000" dirty="0"/>
              <a:t>Oct – FSA tracking (compare to previous year)</a:t>
            </a:r>
          </a:p>
          <a:p>
            <a:r>
              <a:rPr lang="en-US" sz="1000" dirty="0"/>
              <a:t>Report Card classroom assessments </a:t>
            </a:r>
          </a:p>
        </p:txBody>
      </p:sp>
      <p:sp>
        <p:nvSpPr>
          <p:cNvPr id="8" name="TextBox 7">
            <a:extLst>
              <a:ext uri="{FF2B5EF4-FFF2-40B4-BE49-F238E27FC236}">
                <a16:creationId xmlns:a16="http://schemas.microsoft.com/office/drawing/2014/main" id="{06ECC2B8-26A0-4B69-8C8D-03EEAE63A1D5}"/>
              </a:ext>
            </a:extLst>
          </p:cNvPr>
          <p:cNvSpPr txBox="1"/>
          <p:nvPr/>
        </p:nvSpPr>
        <p:spPr>
          <a:xfrm>
            <a:off x="7064945" y="3570973"/>
            <a:ext cx="1694043" cy="1323439"/>
          </a:xfrm>
          <a:prstGeom prst="rect">
            <a:avLst/>
          </a:prstGeom>
          <a:noFill/>
        </p:spPr>
        <p:txBody>
          <a:bodyPr wrap="square" rtlCol="0">
            <a:spAutoFit/>
          </a:bodyPr>
          <a:lstStyle/>
          <a:p>
            <a:endParaRPr lang="en-US" sz="1000" dirty="0"/>
          </a:p>
          <a:p>
            <a:endParaRPr lang="en-US" sz="1000" dirty="0"/>
          </a:p>
          <a:p>
            <a:r>
              <a:rPr lang="en-US" sz="1000" dirty="0"/>
              <a:t>-Aug Days Pro-D – Numerate thinking implementation / guidance  (VP numeracy)</a:t>
            </a:r>
          </a:p>
          <a:p>
            <a:r>
              <a:rPr lang="en-US" sz="1000" dirty="0"/>
              <a:t>-EA training - how to support numerate thinking</a:t>
            </a:r>
          </a:p>
          <a:p>
            <a:r>
              <a:rPr lang="en-US" sz="1000" dirty="0"/>
              <a:t>-SD6 Learning Rounds???</a:t>
            </a:r>
          </a:p>
        </p:txBody>
      </p:sp>
    </p:spTree>
    <p:extLst>
      <p:ext uri="{BB962C8B-B14F-4D97-AF65-F5344CB8AC3E}">
        <p14:creationId xmlns:p14="http://schemas.microsoft.com/office/powerpoint/2010/main" val="2296711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7AD7AB73-47D4-40FB-B7CD-9E7F5751CF20}"/>
              </a:ext>
            </a:extLst>
          </p:cNvPr>
          <p:cNvSpPr/>
          <p:nvPr/>
        </p:nvSpPr>
        <p:spPr>
          <a:xfrm rot="1576706">
            <a:off x="7981431" y="-921912"/>
            <a:ext cx="5858847" cy="6018245"/>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3" name="TextBox 2">
            <a:extLst>
              <a:ext uri="{FF2B5EF4-FFF2-40B4-BE49-F238E27FC236}">
                <a16:creationId xmlns:a16="http://schemas.microsoft.com/office/drawing/2014/main" id="{B7C56CFC-7158-434D-AD10-F54B1B18572E}"/>
              </a:ext>
            </a:extLst>
          </p:cNvPr>
          <p:cNvSpPr txBox="1"/>
          <p:nvPr/>
        </p:nvSpPr>
        <p:spPr>
          <a:xfrm>
            <a:off x="7879703" y="3244334"/>
            <a:ext cx="2064398"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rPr>
              <a:t>&lt;Insert Image&gt;</a:t>
            </a:r>
          </a:p>
        </p:txBody>
      </p:sp>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18</a:t>
            </a:fld>
            <a:endParaRPr lang="en-US" sz="1600" b="1" dirty="0">
              <a:solidFill>
                <a:schemeClr val="bg1"/>
              </a:solidFill>
            </a:endParaRPr>
          </a:p>
        </p:txBody>
      </p:sp>
      <p:sp>
        <p:nvSpPr>
          <p:cNvPr id="8" name="TextBox 7">
            <a:extLst>
              <a:ext uri="{FF2B5EF4-FFF2-40B4-BE49-F238E27FC236}">
                <a16:creationId xmlns:a16="http://schemas.microsoft.com/office/drawing/2014/main" id="{4DAEB049-660F-437B-B447-2888EDDE9C6F}"/>
              </a:ext>
            </a:extLst>
          </p:cNvPr>
          <p:cNvSpPr txBox="1"/>
          <p:nvPr/>
        </p:nvSpPr>
        <p:spPr>
          <a:xfrm>
            <a:off x="3063766" y="2931651"/>
            <a:ext cx="6127530" cy="1477328"/>
          </a:xfrm>
          <a:prstGeom prst="rect">
            <a:avLst/>
          </a:prstGeom>
          <a:noFill/>
        </p:spPr>
        <p:txBody>
          <a:bodyPr wrap="square">
            <a:spAutoFit/>
          </a:bodyPr>
          <a:lstStyle/>
          <a:p>
            <a:endParaRPr lang="en-CA" sz="1800" dirty="0">
              <a:solidFill>
                <a:schemeClr val="tx2"/>
              </a:solidFill>
              <a:sym typeface="Lato Regular"/>
            </a:endParaRPr>
          </a:p>
          <a:p>
            <a:endParaRPr lang="en-CA" dirty="0">
              <a:solidFill>
                <a:schemeClr val="tx2"/>
              </a:solidFill>
              <a:sym typeface="Lato Regular"/>
            </a:endParaRPr>
          </a:p>
          <a:p>
            <a:endParaRPr lang="en-CA" sz="1800" dirty="0">
              <a:solidFill>
                <a:schemeClr val="tx2"/>
              </a:solidFill>
              <a:sym typeface="Lato Regular"/>
            </a:endParaRPr>
          </a:p>
          <a:p>
            <a:endParaRPr lang="en-CA" dirty="0">
              <a:solidFill>
                <a:schemeClr val="tx2"/>
              </a:solidFill>
              <a:sym typeface="Lato Regular"/>
            </a:endParaRPr>
          </a:p>
          <a:p>
            <a:endParaRPr lang="en-CA" sz="1800" dirty="0">
              <a:solidFill>
                <a:schemeClr val="tx2"/>
              </a:solidFill>
              <a:sym typeface="Lato Regular"/>
            </a:endParaRPr>
          </a:p>
        </p:txBody>
      </p:sp>
      <p:sp>
        <p:nvSpPr>
          <p:cNvPr id="10" name="TextBox 9">
            <a:extLst>
              <a:ext uri="{FF2B5EF4-FFF2-40B4-BE49-F238E27FC236}">
                <a16:creationId xmlns:a16="http://schemas.microsoft.com/office/drawing/2014/main" id="{F3944B06-64AD-4134-8DCE-A08C27DE5736}"/>
              </a:ext>
            </a:extLst>
          </p:cNvPr>
          <p:cNvSpPr txBox="1"/>
          <p:nvPr/>
        </p:nvSpPr>
        <p:spPr>
          <a:xfrm>
            <a:off x="1212112" y="3244334"/>
            <a:ext cx="5157158" cy="923330"/>
          </a:xfrm>
          <a:prstGeom prst="rect">
            <a:avLst/>
          </a:prstGeom>
          <a:noFill/>
        </p:spPr>
        <p:txBody>
          <a:bodyPr wrap="square">
            <a:spAutoFit/>
          </a:bodyPr>
          <a:lstStyle/>
          <a:p>
            <a:endParaRPr lang="en-US"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endParaRPr>
          </a:p>
          <a:p>
            <a:r>
              <a:rPr lang="en-US"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To improve instructional practice in Social Emotional Learning.</a:t>
            </a:r>
            <a:endParaRPr lang="en-CA"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Regular"/>
            </a:endParaRPr>
          </a:p>
        </p:txBody>
      </p:sp>
      <p:pic>
        <p:nvPicPr>
          <p:cNvPr id="9" name="Picture 8">
            <a:extLst>
              <a:ext uri="{FF2B5EF4-FFF2-40B4-BE49-F238E27FC236}">
                <a16:creationId xmlns:a16="http://schemas.microsoft.com/office/drawing/2014/main" id="{0E8C01D1-2C96-4C1F-9E13-CA03467322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089" y="291928"/>
            <a:ext cx="5904413" cy="4910692"/>
          </a:xfrm>
          <a:prstGeom prst="rect">
            <a:avLst/>
          </a:prstGeom>
          <a:ln>
            <a:noFill/>
          </a:ln>
          <a:effectLst>
            <a:softEdge rad="112500"/>
          </a:effectLst>
        </p:spPr>
      </p:pic>
      <p:sp>
        <p:nvSpPr>
          <p:cNvPr id="6" name="TextBox 5">
            <a:extLst>
              <a:ext uri="{FF2B5EF4-FFF2-40B4-BE49-F238E27FC236}">
                <a16:creationId xmlns:a16="http://schemas.microsoft.com/office/drawing/2014/main" id="{40534070-A05A-4282-89D7-4B2B53E35E96}"/>
              </a:ext>
            </a:extLst>
          </p:cNvPr>
          <p:cNvSpPr txBox="1"/>
          <p:nvPr/>
        </p:nvSpPr>
        <p:spPr>
          <a:xfrm>
            <a:off x="3763927" y="1956391"/>
            <a:ext cx="2806994" cy="1015663"/>
          </a:xfrm>
          <a:prstGeom prst="rect">
            <a:avLst/>
          </a:prstGeom>
          <a:noFill/>
        </p:spPr>
        <p:txBody>
          <a:bodyPr wrap="square" rtlCol="0">
            <a:spAutoFit/>
          </a:bodyPr>
          <a:lstStyle/>
          <a:p>
            <a:r>
              <a:rPr lang="en-US" sz="20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Excellence in </a:t>
            </a:r>
          </a:p>
          <a:p>
            <a:r>
              <a:rPr lang="en-US" sz="20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Teaching &amp; </a:t>
            </a:r>
          </a:p>
          <a:p>
            <a:r>
              <a:rPr lang="en-US" sz="20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Leadership</a:t>
            </a:r>
            <a:endParaRPr lang="en-US" sz="2000" dirty="0"/>
          </a:p>
        </p:txBody>
      </p:sp>
    </p:spTree>
    <p:extLst>
      <p:ext uri="{BB962C8B-B14F-4D97-AF65-F5344CB8AC3E}">
        <p14:creationId xmlns:p14="http://schemas.microsoft.com/office/powerpoint/2010/main" val="979602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19</a:t>
            </a:fld>
            <a:endParaRPr lang="en-US" sz="1600" b="1" dirty="0">
              <a:solidFill>
                <a:schemeClr val="bg1"/>
              </a:solidFill>
            </a:endParaRPr>
          </a:p>
        </p:txBody>
      </p:sp>
      <p:sp>
        <p:nvSpPr>
          <p:cNvPr id="4" name="TextBox 3">
            <a:extLst>
              <a:ext uri="{FF2B5EF4-FFF2-40B4-BE49-F238E27FC236}">
                <a16:creationId xmlns:a16="http://schemas.microsoft.com/office/drawing/2014/main" id="{46A4ED6C-5B33-43CB-8BC4-9B295971E1FE}"/>
              </a:ext>
            </a:extLst>
          </p:cNvPr>
          <p:cNvSpPr txBox="1"/>
          <p:nvPr/>
        </p:nvSpPr>
        <p:spPr>
          <a:xfrm>
            <a:off x="517585" y="1566041"/>
            <a:ext cx="3549918" cy="2554545"/>
          </a:xfrm>
          <a:prstGeom prst="rect">
            <a:avLst/>
          </a:prstGeom>
          <a:noFill/>
        </p:spPr>
        <p:txBody>
          <a:bodyPr wrap="square">
            <a:spAutoFit/>
          </a:bodyPr>
          <a:lstStyle/>
          <a:p>
            <a:r>
              <a:rPr lang="en-US" sz="16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Current Research supports strong social emotional development and a sense of belonging as foundational to learning. Through scheduled collaboration opportunities teachers will share best practice and work to develop ways to improve social emotional student support within their classroom. The enemy of improvement is isolation (</a:t>
            </a:r>
            <a:r>
              <a:rPr lang="en-US" sz="1600" b="1" dirty="0" err="1">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Fullen</a:t>
            </a:r>
            <a:r>
              <a:rPr lang="en-US" sz="16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a:t>
            </a:r>
            <a:r>
              <a:rPr lang="en-US" sz="16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t> </a:t>
            </a:r>
            <a:endParaRPr lang="en-US" sz="16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endParaRPr>
          </a:p>
        </p:txBody>
      </p:sp>
      <p:sp>
        <p:nvSpPr>
          <p:cNvPr id="8" name="TextBox 7">
            <a:extLst>
              <a:ext uri="{FF2B5EF4-FFF2-40B4-BE49-F238E27FC236}">
                <a16:creationId xmlns:a16="http://schemas.microsoft.com/office/drawing/2014/main" id="{AC5249B6-A106-49AA-B242-D9E465555AE1}"/>
              </a:ext>
            </a:extLst>
          </p:cNvPr>
          <p:cNvSpPr txBox="1"/>
          <p:nvPr/>
        </p:nvSpPr>
        <p:spPr>
          <a:xfrm>
            <a:off x="4425351" y="1566041"/>
            <a:ext cx="3336537" cy="1815882"/>
          </a:xfrm>
          <a:prstGeom prst="rect">
            <a:avLst/>
          </a:prstGeom>
          <a:noFill/>
        </p:spPr>
        <p:txBody>
          <a:bodyPr wrap="square">
            <a:spAutoFit/>
          </a:bodyPr>
          <a:lstStyle/>
          <a:p>
            <a:pPr algn="l" defTabSz="2438337">
              <a:defRPr sz="2000" spc="120">
                <a:solidFill>
                  <a:srgbClr val="225572"/>
                </a:solidFill>
                <a:latin typeface="Lato Regular"/>
                <a:ea typeface="Lato Regular"/>
                <a:cs typeface="Lato Regular"/>
                <a:sym typeface="Lato Regular"/>
              </a:defRPr>
            </a:pPr>
            <a:r>
              <a:rPr lang="en-US" sz="1600" b="1" dirty="0">
                <a:latin typeface="Lato Regular" panose="020F0502020204030203" pitchFamily="34" charset="0"/>
                <a:ea typeface="Lato Regular" panose="020F0502020204030203" pitchFamily="34" charset="0"/>
                <a:cs typeface="Lato Regular" panose="020F0502020204030203" pitchFamily="34" charset="0"/>
                <a:sym typeface="Lato Black"/>
              </a:rPr>
              <a:t>Use scheduled collaborative release time and learning focused staff meetings (SSP monthly meetings) to promote staff reflecting and improving social emotional student learning in their classrooms.</a:t>
            </a:r>
            <a:endParaRPr lang="en-US" sz="16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endParaRPr>
          </a:p>
        </p:txBody>
      </p:sp>
      <p:sp>
        <p:nvSpPr>
          <p:cNvPr id="10" name="TextBox 9">
            <a:extLst>
              <a:ext uri="{FF2B5EF4-FFF2-40B4-BE49-F238E27FC236}">
                <a16:creationId xmlns:a16="http://schemas.microsoft.com/office/drawing/2014/main" id="{31DF9A0C-8A82-4DA9-A766-91C38620F2C3}"/>
              </a:ext>
            </a:extLst>
          </p:cNvPr>
          <p:cNvSpPr txBox="1"/>
          <p:nvPr/>
        </p:nvSpPr>
        <p:spPr>
          <a:xfrm>
            <a:off x="7850038" y="1566041"/>
            <a:ext cx="4250211" cy="1077218"/>
          </a:xfrm>
          <a:prstGeom prst="rect">
            <a:avLst/>
          </a:prstGeom>
          <a:noFill/>
        </p:spPr>
        <p:txBody>
          <a:bodyPr wrap="square">
            <a:spAutoFit/>
          </a:bodyPr>
          <a:lstStyle/>
          <a:p>
            <a:pPr algn="l" defTabSz="2438337">
              <a:defRPr sz="2000" spc="120">
                <a:solidFill>
                  <a:srgbClr val="225572"/>
                </a:solidFill>
                <a:latin typeface="Lato Regular"/>
                <a:ea typeface="Lato Regular"/>
                <a:cs typeface="Lato Regular"/>
                <a:sym typeface="Lato Regular"/>
              </a:defRPr>
            </a:pPr>
            <a:r>
              <a:rPr lang="en-US" sz="1600" b="1" dirty="0">
                <a:latin typeface="Lato Regular"/>
                <a:ea typeface="Lato Black"/>
                <a:cs typeface="Lato Black"/>
                <a:sym typeface="Lato Regular"/>
              </a:rPr>
              <a:t>Will providing monthly SSP meetings and teacher collaboration, with a focus on SEL, will teachers report an improved ability to teach SEL (Social Emotional Learning)?</a:t>
            </a:r>
            <a:endParaRPr lang="en-US" sz="1600" b="1" dirty="0">
              <a:solidFill>
                <a:schemeClr val="tx2"/>
              </a:solidFill>
            </a:endParaRPr>
          </a:p>
        </p:txBody>
      </p:sp>
    </p:spTree>
    <p:extLst>
      <p:ext uri="{BB962C8B-B14F-4D97-AF65-F5344CB8AC3E}">
        <p14:creationId xmlns:p14="http://schemas.microsoft.com/office/powerpoint/2010/main" val="100871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D06341-4448-4503-B29F-1016E0D654C0}"/>
              </a:ext>
            </a:extLst>
          </p:cNvPr>
          <p:cNvSpPr txBox="1"/>
          <p:nvPr/>
        </p:nvSpPr>
        <p:spPr>
          <a:xfrm>
            <a:off x="698740" y="1431985"/>
            <a:ext cx="6635121" cy="5396349"/>
          </a:xfrm>
          <a:prstGeom prst="rect">
            <a:avLst/>
          </a:prstGeom>
          <a:noFill/>
        </p:spPr>
        <p:txBody>
          <a:bodyPr wrap="square" rtlCol="0">
            <a:spAutoFit/>
          </a:bodyPr>
          <a:lstStyle/>
          <a:p>
            <a:pPr algn="l" defTabSz="2438337">
              <a:lnSpc>
                <a:spcPct val="110000"/>
              </a:lnSpc>
              <a:spcBef>
                <a:spcPts val="2000"/>
              </a:spcBef>
              <a:defRPr>
                <a:solidFill>
                  <a:srgbClr val="FFFFFF"/>
                </a:solidFill>
                <a:latin typeface="Lato Regular"/>
                <a:ea typeface="Lato Regular"/>
                <a:cs typeface="Lato Regular"/>
                <a:sym typeface="Lato Regular"/>
              </a:defRPr>
            </a:pPr>
            <a:r>
              <a:rPr lang="en-US" sz="1200" dirty="0">
                <a:sym typeface="Lato Regular"/>
              </a:rPr>
              <a:t>Welcome to Edgewater Elementary School!</a:t>
            </a:r>
          </a:p>
          <a:p>
            <a:pPr algn="l" defTabSz="2438337">
              <a:lnSpc>
                <a:spcPct val="110000"/>
              </a:lnSpc>
              <a:spcBef>
                <a:spcPts val="2000"/>
              </a:spcBef>
              <a:defRPr>
                <a:solidFill>
                  <a:srgbClr val="FFFFFF"/>
                </a:solidFill>
                <a:latin typeface="Lato Regular"/>
                <a:ea typeface="Lato Regular"/>
                <a:cs typeface="Lato Regular"/>
                <a:sym typeface="Lato Regular"/>
              </a:defRPr>
            </a:pPr>
            <a:r>
              <a:rPr lang="en-US" sz="1200" dirty="0">
                <a:sym typeface="Lato Regular"/>
              </a:rPr>
              <a:t>Edgewater Elementary School, a small rural K-7 school, priding ourselves on being visible and involved in the community. Our student population is growing bringing continuous change. We promotes active, lifelong, holistic learning. Our staff puts an emphasis on developing students intellectually, emotionally, physically and socially. </a:t>
            </a:r>
          </a:p>
          <a:p>
            <a:pPr algn="l" defTabSz="2438337">
              <a:lnSpc>
                <a:spcPct val="110000"/>
              </a:lnSpc>
              <a:spcBef>
                <a:spcPts val="2000"/>
              </a:spcBef>
              <a:defRPr>
                <a:solidFill>
                  <a:srgbClr val="FFFFFF"/>
                </a:solidFill>
                <a:latin typeface="Lato Regular"/>
                <a:ea typeface="Lato Regular"/>
                <a:cs typeface="Lato Regular"/>
                <a:sym typeface="Lato Regular"/>
              </a:defRPr>
            </a:pPr>
            <a:r>
              <a:rPr lang="en-US" sz="1200" dirty="0">
                <a:sym typeface="Lato Regular"/>
              </a:rPr>
              <a:t>Yearly, our School Success Plan, is developed by our staff, through extensive planning, collaboration and teamwork, to meet the individual needs of all students. Our plan is regularly reviewed and adapted as needed to ensure each child continues to reach their potential in all areas of personal development. </a:t>
            </a:r>
          </a:p>
          <a:p>
            <a:pPr algn="l" defTabSz="2438337">
              <a:lnSpc>
                <a:spcPct val="110000"/>
              </a:lnSpc>
              <a:spcBef>
                <a:spcPts val="2000"/>
              </a:spcBef>
              <a:defRPr>
                <a:solidFill>
                  <a:srgbClr val="FFFFFF"/>
                </a:solidFill>
                <a:latin typeface="Lato Regular"/>
                <a:ea typeface="Lato Regular"/>
                <a:cs typeface="Lato Regular"/>
                <a:sym typeface="Lato Regular"/>
              </a:defRPr>
            </a:pPr>
            <a:r>
              <a:rPr lang="en-US" sz="1200" dirty="0">
                <a:sym typeface="Lato Regular"/>
              </a:rPr>
              <a:t>This year our staff has recognized a few areas to address and a few areas we need to remain focused on. We will continue to concentrate on the core foundations of numeracy and literacy with an emphasis on numerate thinking and reading development. We also understand the importance of social emotional learning and its impact on academic learning. Our staff will work  collaboratively to increase continuity of instruction of social emotional learning and student connections across all divisions. Staff will continue to develop and foster student social emotional growth while challenging entrenched values and beliefs. This holistic growth, and collaborative approach to learning, will further benefit student academic learning. </a:t>
            </a:r>
          </a:p>
          <a:p>
            <a:pPr algn="l" defTabSz="2438337">
              <a:lnSpc>
                <a:spcPct val="110000"/>
              </a:lnSpc>
              <a:spcBef>
                <a:spcPts val="2000"/>
              </a:spcBef>
              <a:defRPr>
                <a:solidFill>
                  <a:srgbClr val="FFFFFF"/>
                </a:solidFill>
                <a:latin typeface="Lato Regular"/>
                <a:ea typeface="Lato Regular"/>
                <a:cs typeface="Lato Regular"/>
                <a:sym typeface="Lato Regular"/>
              </a:defRPr>
            </a:pPr>
            <a:r>
              <a:rPr lang="en-US" sz="1200" dirty="0">
                <a:sym typeface="Lato Regular"/>
              </a:rPr>
              <a:t>Success is never guaranteed. However, by supporting each other, &amp; demonstrating continued growth, our students will be better prepared for future challenges.  </a:t>
            </a:r>
          </a:p>
          <a:p>
            <a:endParaRPr lang="en-US" sz="1400" dirty="0">
              <a:solidFill>
                <a:schemeClr val="bg1"/>
              </a:solidFill>
              <a:latin typeface="Roboto" panose="02000000000000000000" pitchFamily="2" charset="0"/>
              <a:ea typeface="Roboto" panose="02000000000000000000" pitchFamily="2" charset="0"/>
            </a:endParaRPr>
          </a:p>
        </p:txBody>
      </p:sp>
      <p:sp>
        <p:nvSpPr>
          <p:cNvPr id="3" name="Content Placeholder 3">
            <a:extLst>
              <a:ext uri="{FF2B5EF4-FFF2-40B4-BE49-F238E27FC236}">
                <a16:creationId xmlns:a16="http://schemas.microsoft.com/office/drawing/2014/main" id="{9C8603E5-AD64-4458-9D07-123FDB1BDFC1}"/>
              </a:ext>
            </a:extLst>
          </p:cNvPr>
          <p:cNvSpPr txBox="1">
            <a:spLocks/>
          </p:cNvSpPr>
          <p:nvPr/>
        </p:nvSpPr>
        <p:spPr>
          <a:xfrm>
            <a:off x="8217127" y="1208120"/>
            <a:ext cx="2513077" cy="2361848"/>
          </a:xfrm>
          <a:prstGeom prst="rect">
            <a:avLst/>
          </a:prstGeom>
          <a:blipFill>
            <a:blip r:embed="rId3"/>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solidFill>
                  <a:schemeClr val="bg1"/>
                </a:solidFill>
                <a:latin typeface="Roboto" panose="02000000000000000000" pitchFamily="2" charset="0"/>
                <a:ea typeface="Roboto" panose="02000000000000000000" pitchFamily="2" charset="0"/>
              </a:rPr>
              <a:t>&lt;Principal Photo&gt;</a:t>
            </a:r>
          </a:p>
        </p:txBody>
      </p:sp>
      <p:sp>
        <p:nvSpPr>
          <p:cNvPr id="5" name="Slide Number Placeholder 1">
            <a:extLst>
              <a:ext uri="{FF2B5EF4-FFF2-40B4-BE49-F238E27FC236}">
                <a16:creationId xmlns:a16="http://schemas.microsoft.com/office/drawing/2014/main" id="{F11F7181-62C3-4C35-8325-87F5FC7075F2}"/>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a:t>
            </a:fld>
            <a:endParaRPr lang="en-US" sz="1600" b="1" dirty="0">
              <a:solidFill>
                <a:schemeClr val="bg1"/>
              </a:solidFill>
            </a:endParaRPr>
          </a:p>
        </p:txBody>
      </p:sp>
      <p:pic>
        <p:nvPicPr>
          <p:cNvPr id="6" name="Picture 5">
            <a:extLst>
              <a:ext uri="{FF2B5EF4-FFF2-40B4-BE49-F238E27FC236}">
                <a16:creationId xmlns:a16="http://schemas.microsoft.com/office/drawing/2014/main" id="{21CFE949-7924-4BF3-8354-80B226F25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75624" y="890688"/>
            <a:ext cx="4605074" cy="33138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80647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20</a:t>
            </a:fld>
            <a:endParaRPr lang="en-US" sz="1600" b="1" dirty="0">
              <a:solidFill>
                <a:schemeClr val="bg1"/>
              </a:solidFill>
            </a:endParaRPr>
          </a:p>
        </p:txBody>
      </p:sp>
      <p:sp>
        <p:nvSpPr>
          <p:cNvPr id="2" name="TextBox 1">
            <a:extLst>
              <a:ext uri="{FF2B5EF4-FFF2-40B4-BE49-F238E27FC236}">
                <a16:creationId xmlns:a16="http://schemas.microsoft.com/office/drawing/2014/main" id="{EE221D41-DE25-4C3F-A832-1EC36C6F9665}"/>
              </a:ext>
            </a:extLst>
          </p:cNvPr>
          <p:cNvSpPr txBox="1"/>
          <p:nvPr/>
        </p:nvSpPr>
        <p:spPr>
          <a:xfrm>
            <a:off x="1876926" y="3936734"/>
            <a:ext cx="1482291" cy="1477328"/>
          </a:xfrm>
          <a:prstGeom prst="rect">
            <a:avLst/>
          </a:prstGeom>
          <a:noFill/>
        </p:spPr>
        <p:txBody>
          <a:bodyPr wrap="square" rtlCol="0">
            <a:spAutoFit/>
          </a:bodyPr>
          <a:lstStyle/>
          <a:p>
            <a:r>
              <a:rPr lang="en-US" sz="1000" dirty="0">
                <a:solidFill>
                  <a:srgbClr val="00B0F0"/>
                </a:solidFill>
              </a:rPr>
              <a:t>-SEL teacher self-assessment (3X)</a:t>
            </a:r>
          </a:p>
          <a:p>
            <a:r>
              <a:rPr lang="en-US" sz="1000" dirty="0">
                <a:solidFill>
                  <a:srgbClr val="00B0F0"/>
                </a:solidFill>
              </a:rPr>
              <a:t>-monthly reflections at SSP mtgs or collaborative groups  (how is something in your practice aligning with SSP?)</a:t>
            </a:r>
            <a:endParaRPr lang="en-US" sz="1000" dirty="0">
              <a:solidFill>
                <a:srgbClr val="00B0F0"/>
              </a:solidFill>
              <a:ea typeface="Lato Medium"/>
              <a:cs typeface="Lato Medium"/>
              <a:sym typeface="Lato Medium"/>
            </a:endParaRPr>
          </a:p>
          <a:p>
            <a:r>
              <a:rPr lang="en-US" sz="1000" dirty="0">
                <a:solidFill>
                  <a:srgbClr val="00B0F0"/>
                </a:solidFill>
              </a:rPr>
              <a:t> </a:t>
            </a:r>
          </a:p>
        </p:txBody>
      </p:sp>
      <p:sp>
        <p:nvSpPr>
          <p:cNvPr id="4" name="TextBox 3">
            <a:extLst>
              <a:ext uri="{FF2B5EF4-FFF2-40B4-BE49-F238E27FC236}">
                <a16:creationId xmlns:a16="http://schemas.microsoft.com/office/drawing/2014/main" id="{08BFE975-6641-4A50-979F-8254639F84C2}"/>
              </a:ext>
            </a:extLst>
          </p:cNvPr>
          <p:cNvSpPr txBox="1"/>
          <p:nvPr/>
        </p:nvSpPr>
        <p:spPr>
          <a:xfrm>
            <a:off x="8912994" y="3936734"/>
            <a:ext cx="1318661" cy="1600438"/>
          </a:xfrm>
          <a:prstGeom prst="rect">
            <a:avLst/>
          </a:prstGeom>
          <a:noFill/>
        </p:spPr>
        <p:txBody>
          <a:bodyPr wrap="square" rtlCol="0">
            <a:spAutoFit/>
          </a:bodyPr>
          <a:lstStyle/>
          <a:p>
            <a:r>
              <a:rPr lang="en-US" sz="1000" dirty="0"/>
              <a:t>-Monthly SSP mtgs</a:t>
            </a:r>
          </a:p>
          <a:p>
            <a:r>
              <a:rPr lang="en-US" sz="1000" dirty="0"/>
              <a:t>-Collaborative release time for staff</a:t>
            </a:r>
          </a:p>
          <a:p>
            <a:r>
              <a:rPr lang="en-US" sz="1000" dirty="0"/>
              <a:t>-BC quick scales on SR</a:t>
            </a:r>
          </a:p>
          <a:p>
            <a:r>
              <a:rPr lang="en-US" sz="1000" dirty="0"/>
              <a:t>-SEL – Classroom/teacher Self-assessment tool</a:t>
            </a:r>
          </a:p>
          <a:p>
            <a:endParaRPr lang="en-US" sz="1000" dirty="0"/>
          </a:p>
          <a:p>
            <a:endParaRPr lang="en-US" dirty="0"/>
          </a:p>
        </p:txBody>
      </p:sp>
      <p:sp>
        <p:nvSpPr>
          <p:cNvPr id="5" name="TextBox 4">
            <a:extLst>
              <a:ext uri="{FF2B5EF4-FFF2-40B4-BE49-F238E27FC236}">
                <a16:creationId xmlns:a16="http://schemas.microsoft.com/office/drawing/2014/main" id="{2422B821-58A5-4F56-92B0-CA6B3149E15E}"/>
              </a:ext>
            </a:extLst>
          </p:cNvPr>
          <p:cNvSpPr txBox="1"/>
          <p:nvPr/>
        </p:nvSpPr>
        <p:spPr>
          <a:xfrm flipH="1">
            <a:off x="3542096" y="3773103"/>
            <a:ext cx="1607418" cy="1323439"/>
          </a:xfrm>
          <a:prstGeom prst="rect">
            <a:avLst/>
          </a:prstGeom>
          <a:noFill/>
        </p:spPr>
        <p:txBody>
          <a:bodyPr wrap="square" rtlCol="0">
            <a:spAutoFit/>
          </a:bodyPr>
          <a:lstStyle/>
          <a:p>
            <a:r>
              <a:rPr lang="en-US" sz="1000" dirty="0">
                <a:solidFill>
                  <a:srgbClr val="00B0F0"/>
                </a:solidFill>
              </a:rPr>
              <a:t>- Increased SEL instruction within classroom (embed)</a:t>
            </a:r>
          </a:p>
          <a:p>
            <a:r>
              <a:rPr lang="en-US" sz="1000" dirty="0">
                <a:solidFill>
                  <a:srgbClr val="00B0F0"/>
                </a:solidFill>
              </a:rPr>
              <a:t>-Decrease in classroom mgmt. issues</a:t>
            </a:r>
          </a:p>
          <a:p>
            <a:r>
              <a:rPr lang="en-US" sz="1000" dirty="0">
                <a:solidFill>
                  <a:srgbClr val="00B0F0"/>
                </a:solidFill>
              </a:rPr>
              <a:t>-alignment of  SEL language, delivery, programming within EES to support students</a:t>
            </a:r>
          </a:p>
        </p:txBody>
      </p:sp>
      <p:sp>
        <p:nvSpPr>
          <p:cNvPr id="7" name="TextBox 6">
            <a:extLst>
              <a:ext uri="{FF2B5EF4-FFF2-40B4-BE49-F238E27FC236}">
                <a16:creationId xmlns:a16="http://schemas.microsoft.com/office/drawing/2014/main" id="{FC98B44C-E179-4DAE-BDD5-525C56A04889}"/>
              </a:ext>
            </a:extLst>
          </p:cNvPr>
          <p:cNvSpPr txBox="1"/>
          <p:nvPr/>
        </p:nvSpPr>
        <p:spPr>
          <a:xfrm>
            <a:off x="5274648" y="3773104"/>
            <a:ext cx="1636291" cy="1323439"/>
          </a:xfrm>
          <a:prstGeom prst="rect">
            <a:avLst/>
          </a:prstGeom>
          <a:noFill/>
        </p:spPr>
        <p:txBody>
          <a:bodyPr wrap="square" rtlCol="0">
            <a:spAutoFit/>
          </a:bodyPr>
          <a:lstStyle/>
          <a:p>
            <a:r>
              <a:rPr lang="en-US" sz="1000" dirty="0"/>
              <a:t>-Oct/Jan/June – SEL self-assessment</a:t>
            </a:r>
          </a:p>
          <a:p>
            <a:r>
              <a:rPr lang="en-US" sz="1000" dirty="0"/>
              <a:t>-Monthly reflections – growth within classroom</a:t>
            </a:r>
          </a:p>
          <a:p>
            <a:r>
              <a:rPr lang="en-US" sz="1000" dirty="0"/>
              <a:t>-teachers outline SEL instruction in yearly overviews</a:t>
            </a:r>
          </a:p>
          <a:p>
            <a:r>
              <a:rPr lang="en-US" sz="1000" dirty="0"/>
              <a:t>  </a:t>
            </a:r>
          </a:p>
        </p:txBody>
      </p:sp>
      <p:sp>
        <p:nvSpPr>
          <p:cNvPr id="8" name="TextBox 7">
            <a:extLst>
              <a:ext uri="{FF2B5EF4-FFF2-40B4-BE49-F238E27FC236}">
                <a16:creationId xmlns:a16="http://schemas.microsoft.com/office/drawing/2014/main" id="{06ECC2B8-26A0-4B69-8C8D-03EEAE63A1D5}"/>
              </a:ext>
            </a:extLst>
          </p:cNvPr>
          <p:cNvSpPr txBox="1"/>
          <p:nvPr/>
        </p:nvSpPr>
        <p:spPr>
          <a:xfrm>
            <a:off x="7064945" y="3570973"/>
            <a:ext cx="1694043" cy="2246769"/>
          </a:xfrm>
          <a:prstGeom prst="rect">
            <a:avLst/>
          </a:prstGeom>
          <a:noFill/>
        </p:spPr>
        <p:txBody>
          <a:bodyPr wrap="square" rtlCol="0">
            <a:spAutoFit/>
          </a:bodyPr>
          <a:lstStyle/>
          <a:p>
            <a:endParaRPr lang="en-US" sz="1000" dirty="0"/>
          </a:p>
          <a:p>
            <a:endParaRPr lang="en-US" sz="1000" dirty="0"/>
          </a:p>
          <a:p>
            <a:r>
              <a:rPr lang="en-US" sz="1000" dirty="0"/>
              <a:t>Aug Days Pro-D – (guidance  VP SPED)</a:t>
            </a:r>
          </a:p>
          <a:p>
            <a:pPr marL="171450" indent="-171450">
              <a:buFontTx/>
              <a:buChar char="-"/>
            </a:pPr>
            <a:r>
              <a:rPr lang="en-US" sz="1000" dirty="0"/>
              <a:t>Social-emotional Learning</a:t>
            </a:r>
          </a:p>
          <a:p>
            <a:pPr marL="171450" indent="-171450">
              <a:buFontTx/>
              <a:buChar char="-"/>
            </a:pPr>
            <a:r>
              <a:rPr lang="en-US" sz="1000" dirty="0"/>
              <a:t>Trauma-Informed practice (refresh/remind)</a:t>
            </a:r>
          </a:p>
          <a:p>
            <a:r>
              <a:rPr lang="en-US" sz="1000" dirty="0"/>
              <a:t>Social Resp quick scales (review)</a:t>
            </a:r>
          </a:p>
          <a:p>
            <a:r>
              <a:rPr lang="en-US" sz="1000" dirty="0"/>
              <a:t>Review data collected</a:t>
            </a:r>
          </a:p>
          <a:p>
            <a:r>
              <a:rPr lang="en-US" sz="1000" dirty="0"/>
              <a:t>Continued Staff Decolonization &amp; Reconciliation Growth  </a:t>
            </a:r>
          </a:p>
          <a:p>
            <a:endParaRPr lang="en-US" sz="1000" dirty="0"/>
          </a:p>
        </p:txBody>
      </p:sp>
    </p:spTree>
    <p:extLst>
      <p:ext uri="{BB962C8B-B14F-4D97-AF65-F5344CB8AC3E}">
        <p14:creationId xmlns:p14="http://schemas.microsoft.com/office/powerpoint/2010/main" val="1484336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21</a:t>
            </a:fld>
            <a:endParaRPr lang="en-US" sz="1600" b="1" dirty="0">
              <a:solidFill>
                <a:schemeClr val="bg1"/>
              </a:solidFill>
            </a:endParaRPr>
          </a:p>
        </p:txBody>
      </p:sp>
      <p:sp>
        <p:nvSpPr>
          <p:cNvPr id="10" name="TextBox 9">
            <a:extLst>
              <a:ext uri="{FF2B5EF4-FFF2-40B4-BE49-F238E27FC236}">
                <a16:creationId xmlns:a16="http://schemas.microsoft.com/office/drawing/2014/main" id="{31DF9A0C-8A82-4DA9-A766-91C38620F2C3}"/>
              </a:ext>
            </a:extLst>
          </p:cNvPr>
          <p:cNvSpPr txBox="1"/>
          <p:nvPr/>
        </p:nvSpPr>
        <p:spPr>
          <a:xfrm>
            <a:off x="3352801" y="1807779"/>
            <a:ext cx="5819774" cy="2185214"/>
          </a:xfrm>
          <a:prstGeom prst="rect">
            <a:avLst/>
          </a:prstGeom>
          <a:noFill/>
        </p:spPr>
        <p:txBody>
          <a:bodyPr wrap="square">
            <a:spAutoFit/>
          </a:bodyPr>
          <a:lstStyle/>
          <a:p>
            <a:pPr defTabSz="2438337">
              <a:defRPr sz="2000" spc="120">
                <a:solidFill>
                  <a:srgbClr val="225572"/>
                </a:solidFill>
                <a:latin typeface="Lato Regular"/>
                <a:ea typeface="Lato Regular"/>
                <a:cs typeface="Lato Regular"/>
                <a:sym typeface="Lato Regular"/>
              </a:defRPr>
            </a:pPr>
            <a:r>
              <a:rPr lang="en-US" sz="3000" b="1" dirty="0">
                <a:latin typeface="Lato Regular" panose="020F0502020204030203" pitchFamily="34" charset="0"/>
                <a:ea typeface="Lato Regular" panose="020F0502020204030203" pitchFamily="34" charset="0"/>
                <a:cs typeface="Lato Regular" panose="020F0502020204030203" pitchFamily="34" charset="0"/>
              </a:rPr>
              <a:t>Every success story is a tale of constant adaptation, revision &amp; change. </a:t>
            </a:r>
          </a:p>
          <a:p>
            <a:pPr defTabSz="2438337">
              <a:defRPr sz="2000" spc="120">
                <a:solidFill>
                  <a:srgbClr val="225572"/>
                </a:solidFill>
                <a:latin typeface="Lato Regular"/>
                <a:ea typeface="Lato Regular"/>
                <a:cs typeface="Lato Regular"/>
                <a:sym typeface="Lato Regular"/>
              </a:defRPr>
            </a:pPr>
            <a:r>
              <a:rPr lang="en-US" sz="3000" b="1" i="1" dirty="0">
                <a:latin typeface="Lato Regular" panose="020F0502020204030203" pitchFamily="34" charset="0"/>
                <a:ea typeface="Lato Regular" panose="020F0502020204030203" pitchFamily="34" charset="0"/>
                <a:cs typeface="Lato Regular" panose="020F0502020204030203" pitchFamily="34" charset="0"/>
              </a:rPr>
              <a:t>	</a:t>
            </a:r>
            <a:r>
              <a:rPr lang="en-US" sz="2400" b="1" i="1" dirty="0">
                <a:latin typeface="Lato Regular" panose="020F0502020204030203" pitchFamily="34" charset="0"/>
                <a:ea typeface="Lato Regular" panose="020F0502020204030203" pitchFamily="34" charset="0"/>
                <a:cs typeface="Lato Regular" panose="020F0502020204030203" pitchFamily="34" charset="0"/>
              </a:rPr>
              <a:t>– Richard Branson</a:t>
            </a:r>
            <a:endParaRPr lang="en-US" sz="2400" b="1" i="1" dirty="0">
              <a:uFill>
                <a:solidFill>
                  <a:srgbClr val="000000"/>
                </a:solidFill>
              </a:uFill>
              <a:latin typeface="Lato Regular" panose="020F0502020204030203" pitchFamily="34" charset="0"/>
              <a:ea typeface="Lato Regular" panose="020F0502020204030203" pitchFamily="34" charset="0"/>
              <a:cs typeface="Lato Regular" panose="020F0502020204030203" pitchFamily="34" charset="0"/>
              <a:sym typeface="Arial"/>
            </a:endParaRPr>
          </a:p>
          <a:p>
            <a:pPr algn="l" defTabSz="2438337">
              <a:defRPr sz="2000" spc="120">
                <a:solidFill>
                  <a:srgbClr val="225572"/>
                </a:solidFill>
                <a:latin typeface="Lato Regular"/>
                <a:ea typeface="Lato Regular"/>
                <a:cs typeface="Lato Regular"/>
                <a:sym typeface="Lato Regular"/>
              </a:defRPr>
            </a:pPr>
            <a:endParaRPr lang="en-US" sz="1600" b="1" dirty="0">
              <a:solidFill>
                <a:schemeClr val="tx2"/>
              </a:solidFill>
            </a:endParaRPr>
          </a:p>
        </p:txBody>
      </p:sp>
      <p:pic>
        <p:nvPicPr>
          <p:cNvPr id="6" name="Image" descr="Image">
            <a:extLst>
              <a:ext uri="{FF2B5EF4-FFF2-40B4-BE49-F238E27FC236}">
                <a16:creationId xmlns:a16="http://schemas.microsoft.com/office/drawing/2014/main" id="{CD579B4F-D343-4ECE-926B-FD6BD66C4510}"/>
              </a:ext>
            </a:extLst>
          </p:cNvPr>
          <p:cNvPicPr>
            <a:picLocks noChangeAspect="1"/>
          </p:cNvPicPr>
          <p:nvPr/>
        </p:nvPicPr>
        <p:blipFill>
          <a:blip r:embed="rId2"/>
          <a:stretch>
            <a:fillRect/>
          </a:stretch>
        </p:blipFill>
        <p:spPr>
          <a:xfrm>
            <a:off x="8543288" y="247649"/>
            <a:ext cx="2701958" cy="2486025"/>
          </a:xfrm>
          <a:prstGeom prst="rect">
            <a:avLst/>
          </a:prstGeom>
          <a:ln w="12700">
            <a:miter lim="400000"/>
          </a:ln>
        </p:spPr>
      </p:pic>
      <p:pic>
        <p:nvPicPr>
          <p:cNvPr id="7" name="Image" descr="Image">
            <a:extLst>
              <a:ext uri="{FF2B5EF4-FFF2-40B4-BE49-F238E27FC236}">
                <a16:creationId xmlns:a16="http://schemas.microsoft.com/office/drawing/2014/main" id="{FAEC3490-1820-443A-A069-460441503F23}"/>
              </a:ext>
            </a:extLst>
          </p:cNvPr>
          <p:cNvPicPr>
            <a:picLocks noChangeAspect="1"/>
          </p:cNvPicPr>
          <p:nvPr/>
        </p:nvPicPr>
        <p:blipFill>
          <a:blip r:embed="rId3"/>
          <a:stretch>
            <a:fillRect/>
          </a:stretch>
        </p:blipFill>
        <p:spPr>
          <a:xfrm>
            <a:off x="7489607" y="3271264"/>
            <a:ext cx="3571111" cy="4563717"/>
          </a:xfrm>
          <a:prstGeom prst="rect">
            <a:avLst/>
          </a:prstGeom>
          <a:ln w="12700">
            <a:miter lim="400000"/>
          </a:ln>
        </p:spPr>
      </p:pic>
      <p:pic>
        <p:nvPicPr>
          <p:cNvPr id="9" name="Image" descr="Image">
            <a:extLst>
              <a:ext uri="{FF2B5EF4-FFF2-40B4-BE49-F238E27FC236}">
                <a16:creationId xmlns:a16="http://schemas.microsoft.com/office/drawing/2014/main" id="{B418D855-6491-415B-B4DD-66D7D5C3C35F}"/>
              </a:ext>
            </a:extLst>
          </p:cNvPr>
          <p:cNvPicPr>
            <a:picLocks noChangeAspect="1"/>
          </p:cNvPicPr>
          <p:nvPr/>
        </p:nvPicPr>
        <p:blipFill>
          <a:blip r:embed="rId4"/>
          <a:stretch>
            <a:fillRect/>
          </a:stretch>
        </p:blipFill>
        <p:spPr>
          <a:xfrm rot="18435480">
            <a:off x="908558" y="1120"/>
            <a:ext cx="2292313" cy="2053187"/>
          </a:xfrm>
          <a:prstGeom prst="rect">
            <a:avLst/>
          </a:prstGeom>
          <a:ln w="12700">
            <a:miter lim="400000"/>
          </a:ln>
        </p:spPr>
      </p:pic>
      <p:pic>
        <p:nvPicPr>
          <p:cNvPr id="11" name="Image" descr="Image">
            <a:extLst>
              <a:ext uri="{FF2B5EF4-FFF2-40B4-BE49-F238E27FC236}">
                <a16:creationId xmlns:a16="http://schemas.microsoft.com/office/drawing/2014/main" id="{2C503AA1-DEC9-439D-8D2C-0C83CB18A740}"/>
              </a:ext>
            </a:extLst>
          </p:cNvPr>
          <p:cNvPicPr>
            <a:picLocks noChangeAspect="1"/>
          </p:cNvPicPr>
          <p:nvPr/>
        </p:nvPicPr>
        <p:blipFill>
          <a:blip r:embed="rId5"/>
          <a:stretch>
            <a:fillRect/>
          </a:stretch>
        </p:blipFill>
        <p:spPr>
          <a:xfrm>
            <a:off x="1189166" y="3695700"/>
            <a:ext cx="2610543" cy="2764170"/>
          </a:xfrm>
          <a:prstGeom prst="rect">
            <a:avLst/>
          </a:prstGeom>
          <a:ln w="12700">
            <a:miter lim="400000"/>
          </a:ln>
        </p:spPr>
      </p:pic>
    </p:spTree>
    <p:extLst>
      <p:ext uri="{BB962C8B-B14F-4D97-AF65-F5344CB8AC3E}">
        <p14:creationId xmlns:p14="http://schemas.microsoft.com/office/powerpoint/2010/main" val="3061713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DD2C62-6581-47A3-BE8E-B532CBEF6B14}"/>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3</a:t>
            </a:fld>
            <a:endParaRPr lang="en-US" sz="1600" b="1" dirty="0">
              <a:solidFill>
                <a:schemeClr val="bg1"/>
              </a:solidFill>
            </a:endParaRPr>
          </a:p>
        </p:txBody>
      </p:sp>
      <p:sp>
        <p:nvSpPr>
          <p:cNvPr id="4" name="TextBox 3">
            <a:extLst>
              <a:ext uri="{FF2B5EF4-FFF2-40B4-BE49-F238E27FC236}">
                <a16:creationId xmlns:a16="http://schemas.microsoft.com/office/drawing/2014/main" id="{CFAB7ADA-3AE8-4451-8549-8FB0FC86FE2C}"/>
              </a:ext>
            </a:extLst>
          </p:cNvPr>
          <p:cNvSpPr txBox="1"/>
          <p:nvPr/>
        </p:nvSpPr>
        <p:spPr>
          <a:xfrm>
            <a:off x="1019504" y="3573515"/>
            <a:ext cx="2490952" cy="1600438"/>
          </a:xfrm>
          <a:prstGeom prst="rect">
            <a:avLst/>
          </a:prstGeom>
          <a:noFill/>
        </p:spPr>
        <p:txBody>
          <a:bodyPr wrap="square">
            <a:spAutoFit/>
          </a:bodyPr>
          <a:lstStyle/>
          <a:p>
            <a:r>
              <a:rPr lang="en-US" sz="2000" dirty="0"/>
              <a:t>9 </a:t>
            </a:r>
            <a:r>
              <a:rPr lang="en-US" sz="1800" dirty="0"/>
              <a:t>Teachers</a:t>
            </a:r>
          </a:p>
          <a:p>
            <a:r>
              <a:rPr lang="en-US" sz="2000" dirty="0"/>
              <a:t>6</a:t>
            </a:r>
            <a:r>
              <a:rPr lang="en-US" sz="1800" dirty="0"/>
              <a:t> Educ Assistants</a:t>
            </a:r>
          </a:p>
          <a:p>
            <a:r>
              <a:rPr lang="en-US" sz="2000" dirty="0"/>
              <a:t>1</a:t>
            </a:r>
            <a:r>
              <a:rPr lang="en-US" sz="1800" dirty="0"/>
              <a:t> Community LINK</a:t>
            </a:r>
          </a:p>
          <a:p>
            <a:r>
              <a:rPr lang="en-US" sz="1800" dirty="0"/>
              <a:t>1 Indigenous Ed Support </a:t>
            </a:r>
          </a:p>
          <a:p>
            <a:r>
              <a:rPr lang="en-US" sz="2000" dirty="0"/>
              <a:t>1</a:t>
            </a:r>
            <a:r>
              <a:rPr lang="en-US" sz="1800" dirty="0"/>
              <a:t> Learning Services</a:t>
            </a:r>
          </a:p>
        </p:txBody>
      </p:sp>
      <p:sp>
        <p:nvSpPr>
          <p:cNvPr id="6" name="TextBox 5">
            <a:extLst>
              <a:ext uri="{FF2B5EF4-FFF2-40B4-BE49-F238E27FC236}">
                <a16:creationId xmlns:a16="http://schemas.microsoft.com/office/drawing/2014/main" id="{19CDFA48-C166-4810-A9CE-42C0C7871BF1}"/>
              </a:ext>
            </a:extLst>
          </p:cNvPr>
          <p:cNvSpPr txBox="1"/>
          <p:nvPr/>
        </p:nvSpPr>
        <p:spPr>
          <a:xfrm>
            <a:off x="5055476" y="4046483"/>
            <a:ext cx="1135117" cy="707886"/>
          </a:xfrm>
          <a:prstGeom prst="rect">
            <a:avLst/>
          </a:prstGeom>
          <a:noFill/>
        </p:spPr>
        <p:txBody>
          <a:bodyPr wrap="square">
            <a:spAutoFit/>
          </a:bodyPr>
          <a:lstStyle/>
          <a:p>
            <a:r>
              <a:rPr lang="en-US" sz="4000" b="1" dirty="0"/>
              <a:t>124</a:t>
            </a:r>
          </a:p>
        </p:txBody>
      </p:sp>
      <p:sp>
        <p:nvSpPr>
          <p:cNvPr id="10" name="TextBox 9">
            <a:extLst>
              <a:ext uri="{FF2B5EF4-FFF2-40B4-BE49-F238E27FC236}">
                <a16:creationId xmlns:a16="http://schemas.microsoft.com/office/drawing/2014/main" id="{206A9D35-91CD-4160-89AA-8FA1ECA55DCE}"/>
              </a:ext>
            </a:extLst>
          </p:cNvPr>
          <p:cNvSpPr txBox="1"/>
          <p:nvPr/>
        </p:nvSpPr>
        <p:spPr>
          <a:xfrm>
            <a:off x="8306015" y="3930866"/>
            <a:ext cx="1135117" cy="707886"/>
          </a:xfrm>
          <a:prstGeom prst="rect">
            <a:avLst/>
          </a:prstGeom>
          <a:noFill/>
        </p:spPr>
        <p:txBody>
          <a:bodyPr wrap="square">
            <a:spAutoFit/>
          </a:bodyPr>
          <a:lstStyle/>
          <a:p>
            <a:r>
              <a:rPr lang="en-US" sz="4000" b="1" dirty="0"/>
              <a:t>K-7</a:t>
            </a:r>
          </a:p>
        </p:txBody>
      </p:sp>
    </p:spTree>
    <p:extLst>
      <p:ext uri="{BB962C8B-B14F-4D97-AF65-F5344CB8AC3E}">
        <p14:creationId xmlns:p14="http://schemas.microsoft.com/office/powerpoint/2010/main" val="374779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F099A49-9040-4BCF-A32E-E7EC76483CDA}"/>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4</a:t>
            </a:fld>
            <a:endParaRPr lang="en-US" sz="1600" b="1" dirty="0">
              <a:solidFill>
                <a:schemeClr val="bg1"/>
              </a:solidFill>
            </a:endParaRPr>
          </a:p>
        </p:txBody>
      </p:sp>
      <p:sp>
        <p:nvSpPr>
          <p:cNvPr id="4" name="TextBox 3">
            <a:extLst>
              <a:ext uri="{FF2B5EF4-FFF2-40B4-BE49-F238E27FC236}">
                <a16:creationId xmlns:a16="http://schemas.microsoft.com/office/drawing/2014/main" id="{83211798-F900-4DC9-A044-60368DE02803}"/>
              </a:ext>
            </a:extLst>
          </p:cNvPr>
          <p:cNvSpPr txBox="1"/>
          <p:nvPr/>
        </p:nvSpPr>
        <p:spPr>
          <a:xfrm>
            <a:off x="304800" y="1334814"/>
            <a:ext cx="3636580" cy="1200329"/>
          </a:xfrm>
          <a:prstGeom prst="rect">
            <a:avLst/>
          </a:prstGeom>
          <a:noFill/>
        </p:spPr>
        <p:txBody>
          <a:bodyPr wrap="square">
            <a:spAutoFit/>
          </a:bodyPr>
          <a:lstStyle/>
          <a:p>
            <a:r>
              <a:rPr lang="en-US" dirty="0">
                <a:solidFill>
                  <a:schemeClr val="bg2"/>
                </a:solidFill>
              </a:rPr>
              <a:t>We collaborate in the pursuit of each student’s success as knowledgeable, caring, resilient, and contributing members of a global community.</a:t>
            </a:r>
          </a:p>
        </p:txBody>
      </p:sp>
      <p:sp>
        <p:nvSpPr>
          <p:cNvPr id="8" name="TextBox 7">
            <a:extLst>
              <a:ext uri="{FF2B5EF4-FFF2-40B4-BE49-F238E27FC236}">
                <a16:creationId xmlns:a16="http://schemas.microsoft.com/office/drawing/2014/main" id="{963BCFA7-956A-4B0A-BAF5-52111EEC425A}"/>
              </a:ext>
            </a:extLst>
          </p:cNvPr>
          <p:cNvSpPr txBox="1"/>
          <p:nvPr/>
        </p:nvSpPr>
        <p:spPr>
          <a:xfrm>
            <a:off x="304800" y="4711970"/>
            <a:ext cx="3815256" cy="653128"/>
          </a:xfrm>
          <a:prstGeom prst="rect">
            <a:avLst/>
          </a:prstGeom>
          <a:noFill/>
        </p:spPr>
        <p:txBody>
          <a:bodyPr wrap="square">
            <a:spAutoFit/>
          </a:bodyPr>
          <a:lstStyle/>
          <a:p>
            <a:pPr defTabSz="457200">
              <a:lnSpc>
                <a:spcPct val="120000"/>
              </a:lnSpc>
              <a:defRPr sz="2750" spc="140">
                <a:solidFill>
                  <a:srgbClr val="FFFFFF"/>
                </a:solidFill>
                <a:latin typeface="Lato Bold"/>
                <a:ea typeface="Lato Bold"/>
                <a:cs typeface="Lato Bold"/>
                <a:sym typeface="Lato Bold"/>
              </a:defRPr>
            </a:pPr>
            <a:r>
              <a:rPr lang="en-US" sz="1600" b="1" dirty="0">
                <a:solidFill>
                  <a:schemeClr val="bg2"/>
                </a:solidFill>
              </a:rPr>
              <a:t>Opportunity, equity, </a:t>
            </a:r>
            <a:br>
              <a:rPr lang="en-US" sz="1600" b="1" dirty="0">
                <a:solidFill>
                  <a:schemeClr val="bg2"/>
                </a:solidFill>
              </a:rPr>
            </a:br>
            <a:r>
              <a:rPr lang="en-US" sz="1600" b="1" dirty="0">
                <a:solidFill>
                  <a:schemeClr val="bg2"/>
                </a:solidFill>
              </a:rPr>
              <a:t>and success for ALL learners</a:t>
            </a:r>
          </a:p>
        </p:txBody>
      </p:sp>
      <p:sp>
        <p:nvSpPr>
          <p:cNvPr id="12" name="TextBox 11">
            <a:extLst>
              <a:ext uri="{FF2B5EF4-FFF2-40B4-BE49-F238E27FC236}">
                <a16:creationId xmlns:a16="http://schemas.microsoft.com/office/drawing/2014/main" id="{65954904-B4DE-44A9-A34E-BC5D86B8121D}"/>
              </a:ext>
            </a:extLst>
          </p:cNvPr>
          <p:cNvSpPr txBox="1"/>
          <p:nvPr/>
        </p:nvSpPr>
        <p:spPr>
          <a:xfrm>
            <a:off x="5129049" y="1124607"/>
            <a:ext cx="5938344" cy="5724644"/>
          </a:xfrm>
          <a:prstGeom prst="rect">
            <a:avLst/>
          </a:prstGeom>
          <a:noFill/>
        </p:spPr>
        <p:txBody>
          <a:bodyPr wrap="square">
            <a:spAutoFit/>
          </a:bodyPr>
          <a:lstStyle/>
          <a:p>
            <a:pPr algn="l" defTabSz="2438337">
              <a:defRPr sz="2000" spc="120">
                <a:solidFill>
                  <a:srgbClr val="FFFFFF"/>
                </a:solidFill>
                <a:latin typeface="Lato Regular"/>
                <a:ea typeface="Lato Regular"/>
                <a:cs typeface="Lato Regular"/>
                <a:sym typeface="Lato Regular"/>
              </a:defRPr>
            </a:pPr>
            <a:r>
              <a:rPr lang="en-US" sz="1400" b="1" spc="18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Respect</a:t>
            </a:r>
            <a:br>
              <a:rPr lang="en-US" sz="14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br>
            <a:r>
              <a:rPr lang="en-US" sz="140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t>We foster respectful relationships </a:t>
            </a:r>
            <a:br>
              <a:rPr lang="en-US" sz="140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br>
            <a:r>
              <a:rPr lang="en-US" sz="140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t>that build trust, safety and well-being </a:t>
            </a:r>
          </a:p>
          <a:p>
            <a:pPr algn="l" defTabSz="2438337">
              <a:defRPr sz="2000" spc="120">
                <a:solidFill>
                  <a:srgbClr val="FFFFFF"/>
                </a:solidFill>
                <a:latin typeface="Lato Regular"/>
                <a:ea typeface="Lato Regular"/>
                <a:cs typeface="Lato Regular"/>
                <a:sym typeface="Lato Regular"/>
              </a:defRPr>
            </a:pPr>
            <a:endParaRPr lang="en-US" sz="140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endParaRPr>
          </a:p>
          <a:p>
            <a:pPr defTabSz="2438337">
              <a:defRPr sz="2000" spc="120">
                <a:solidFill>
                  <a:srgbClr val="FFFFFF"/>
                </a:solidFill>
                <a:latin typeface="Lato Regular"/>
                <a:ea typeface="Lato Regular"/>
                <a:cs typeface="Lato Regular"/>
                <a:sym typeface="Lato Regular"/>
              </a:defRPr>
            </a:pPr>
            <a:r>
              <a:rPr lang="en-US" sz="1400" b="1" spc="18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Equity</a:t>
            </a:r>
            <a:br>
              <a:rPr lang="en-US" sz="14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br>
            <a:r>
              <a:rPr lang="en-US" sz="140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t>We strive to build learning environments that are equitable, honor diversity and inclusion, are safe, caring and healthy places to work and learn.</a:t>
            </a:r>
          </a:p>
          <a:p>
            <a:pPr algn="l" defTabSz="2438337">
              <a:defRPr sz="2000" spc="120">
                <a:solidFill>
                  <a:srgbClr val="FFFFFF"/>
                </a:solidFill>
                <a:latin typeface="Lato Regular"/>
                <a:ea typeface="Lato Regular"/>
                <a:cs typeface="Lato Regular"/>
                <a:sym typeface="Lato Regular"/>
              </a:defRPr>
            </a:pPr>
            <a:r>
              <a:rPr lang="en-US" sz="140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t>well-being.</a:t>
            </a:r>
          </a:p>
          <a:p>
            <a:pPr algn="l" defTabSz="2438337">
              <a:defRPr sz="2000" spc="120">
                <a:solidFill>
                  <a:srgbClr val="FFFFFF"/>
                </a:solidFill>
                <a:latin typeface="Lato Regular"/>
                <a:ea typeface="Lato Regular"/>
                <a:cs typeface="Lato Regular"/>
                <a:sym typeface="Lato Regular"/>
              </a:defRPr>
            </a:pPr>
            <a:endParaRPr lang="en-US" sz="14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endParaRPr>
          </a:p>
          <a:p>
            <a:pPr defTabSz="2438337">
              <a:defRPr sz="2000" spc="120">
                <a:solidFill>
                  <a:srgbClr val="FFFFFF"/>
                </a:solidFill>
                <a:latin typeface="Lato Regular"/>
                <a:ea typeface="Lato Regular"/>
                <a:cs typeface="Lato Regular"/>
                <a:sym typeface="Lato Regular"/>
              </a:defRPr>
            </a:pPr>
            <a:r>
              <a:rPr lang="en-US" sz="1400" b="1" spc="18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Integrity</a:t>
            </a:r>
            <a:br>
              <a:rPr lang="en-US" sz="14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br>
            <a:r>
              <a:rPr lang="en-US" sz="140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t>We nurture a sense of self-awareness, responsibility and honesty to become environmental stewards and morally upright global citizens.</a:t>
            </a:r>
          </a:p>
          <a:p>
            <a:pPr defTabSz="2438337">
              <a:defRPr sz="2000" spc="120">
                <a:solidFill>
                  <a:srgbClr val="FFFFFF"/>
                </a:solidFill>
                <a:latin typeface="Lato Regular"/>
                <a:ea typeface="Lato Regular"/>
                <a:cs typeface="Lato Regular"/>
                <a:sym typeface="Lato Regular"/>
              </a:defRPr>
            </a:pPr>
            <a:endParaRPr lang="en-US" sz="14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endParaRPr>
          </a:p>
          <a:p>
            <a:pPr defTabSz="2438337">
              <a:defRPr sz="2000" spc="120">
                <a:solidFill>
                  <a:srgbClr val="FFFFFF"/>
                </a:solidFill>
                <a:latin typeface="Lato Regular"/>
                <a:ea typeface="Lato Regular"/>
                <a:cs typeface="Lato Regular"/>
                <a:sym typeface="Lato Regular"/>
              </a:defRPr>
            </a:pPr>
            <a:r>
              <a:rPr lang="en-US" sz="1400" b="1" spc="18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Accountability</a:t>
            </a:r>
            <a:br>
              <a:rPr lang="en-US" sz="14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br>
            <a:r>
              <a:rPr lang="en-US" sz="140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t>We are accountable for ourselves, our students and our communities for professionalism, transparency and quality results.</a:t>
            </a:r>
          </a:p>
          <a:p>
            <a:pPr defTabSz="2438337">
              <a:defRPr sz="2000" spc="120">
                <a:solidFill>
                  <a:srgbClr val="FFFFFF"/>
                </a:solidFill>
                <a:latin typeface="Lato Regular"/>
                <a:ea typeface="Lato Regular"/>
                <a:cs typeface="Lato Regular"/>
                <a:sym typeface="Lato Regular"/>
              </a:defRPr>
            </a:pPr>
            <a:endParaRPr lang="en-US" sz="14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endParaRPr>
          </a:p>
          <a:p>
            <a:pPr defTabSz="2438337">
              <a:defRPr sz="2000" spc="120">
                <a:solidFill>
                  <a:srgbClr val="FFFFFF"/>
                </a:solidFill>
                <a:latin typeface="Lato Regular"/>
                <a:ea typeface="Lato Regular"/>
                <a:cs typeface="Lato Regular"/>
                <a:sym typeface="Lato Regular"/>
              </a:defRPr>
            </a:pPr>
            <a:r>
              <a:rPr lang="en-US" sz="1400" b="1" spc="18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Innovation</a:t>
            </a:r>
            <a:br>
              <a:rPr lang="en-US" sz="14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br>
            <a:r>
              <a:rPr lang="en-US" sz="1400"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Medium"/>
              </a:rPr>
              <a:t>We create learning opportunities that are high quality, place-based, creative, and that encourage students to reach their full potential.</a:t>
            </a:r>
          </a:p>
          <a:p>
            <a:pPr defTabSz="2438337">
              <a:defRPr sz="2000" spc="120">
                <a:solidFill>
                  <a:srgbClr val="FFFFFF"/>
                </a:solidFill>
                <a:latin typeface="Lato Regular"/>
                <a:ea typeface="Lato Regular"/>
                <a:cs typeface="Lato Regular"/>
                <a:sym typeface="Lato Regular"/>
              </a:defRPr>
            </a:pPr>
            <a:endParaRPr lang="en-US" sz="1400" dirty="0">
              <a:solidFill>
                <a:schemeClr val="tx2"/>
              </a:solidFill>
              <a:latin typeface="Lato Medium"/>
              <a:ea typeface="Lato Medium"/>
              <a:cs typeface="Lato Medium"/>
              <a:sym typeface="Lato Medium"/>
            </a:endParaRPr>
          </a:p>
          <a:p>
            <a:pPr algn="l" defTabSz="2438337">
              <a:defRPr sz="2000" spc="120">
                <a:solidFill>
                  <a:srgbClr val="FFFFFF"/>
                </a:solidFill>
                <a:latin typeface="Lato Regular"/>
                <a:ea typeface="Lato Regular"/>
                <a:cs typeface="Lato Regular"/>
                <a:sym typeface="Lato Regular"/>
              </a:defRPr>
            </a:pPr>
            <a:endParaRPr lang="en-US" sz="1600" dirty="0">
              <a:solidFill>
                <a:schemeClr val="tx2"/>
              </a:solidFill>
              <a:latin typeface="Lato Medium"/>
              <a:ea typeface="Lato Medium"/>
              <a:cs typeface="Lato Medium"/>
              <a:sym typeface="Lato Medium"/>
            </a:endParaRPr>
          </a:p>
        </p:txBody>
      </p:sp>
    </p:spTree>
    <p:extLst>
      <p:ext uri="{BB962C8B-B14F-4D97-AF65-F5344CB8AC3E}">
        <p14:creationId xmlns:p14="http://schemas.microsoft.com/office/powerpoint/2010/main" val="3209313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7AD7AB73-47D4-40FB-B7CD-9E7F5751CF20}"/>
              </a:ext>
            </a:extLst>
          </p:cNvPr>
          <p:cNvSpPr/>
          <p:nvPr/>
        </p:nvSpPr>
        <p:spPr>
          <a:xfrm rot="1576706">
            <a:off x="7981431" y="-921912"/>
            <a:ext cx="5858847" cy="6018245"/>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3" name="TextBox 2">
            <a:extLst>
              <a:ext uri="{FF2B5EF4-FFF2-40B4-BE49-F238E27FC236}">
                <a16:creationId xmlns:a16="http://schemas.microsoft.com/office/drawing/2014/main" id="{B7C56CFC-7158-434D-AD10-F54B1B18572E}"/>
              </a:ext>
            </a:extLst>
          </p:cNvPr>
          <p:cNvSpPr txBox="1"/>
          <p:nvPr/>
        </p:nvSpPr>
        <p:spPr>
          <a:xfrm>
            <a:off x="7879703" y="3244334"/>
            <a:ext cx="2064398"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rPr>
              <a:t>&lt;Insert Image&gt;</a:t>
            </a:r>
          </a:p>
        </p:txBody>
      </p:sp>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5</a:t>
            </a:fld>
            <a:endParaRPr lang="en-US" sz="1600" b="1" dirty="0">
              <a:solidFill>
                <a:schemeClr val="bg1"/>
              </a:solidFill>
            </a:endParaRPr>
          </a:p>
        </p:txBody>
      </p:sp>
      <p:sp>
        <p:nvSpPr>
          <p:cNvPr id="8" name="TextBox 7">
            <a:extLst>
              <a:ext uri="{FF2B5EF4-FFF2-40B4-BE49-F238E27FC236}">
                <a16:creationId xmlns:a16="http://schemas.microsoft.com/office/drawing/2014/main" id="{4DAEB049-660F-437B-B447-2888EDDE9C6F}"/>
              </a:ext>
            </a:extLst>
          </p:cNvPr>
          <p:cNvSpPr txBox="1"/>
          <p:nvPr/>
        </p:nvSpPr>
        <p:spPr>
          <a:xfrm>
            <a:off x="3032235" y="2958523"/>
            <a:ext cx="6127530" cy="1477328"/>
          </a:xfrm>
          <a:prstGeom prst="rect">
            <a:avLst/>
          </a:prstGeom>
          <a:noFill/>
        </p:spPr>
        <p:txBody>
          <a:bodyPr wrap="square">
            <a:spAutoFit/>
          </a:bodyPr>
          <a:lstStyle/>
          <a:p>
            <a:endParaRPr lang="en-CA" sz="1800" dirty="0">
              <a:solidFill>
                <a:schemeClr val="tx2"/>
              </a:solidFill>
              <a:sym typeface="Lato Regular"/>
            </a:endParaRPr>
          </a:p>
          <a:p>
            <a:endParaRPr lang="en-CA" dirty="0">
              <a:solidFill>
                <a:schemeClr val="tx2"/>
              </a:solidFill>
              <a:sym typeface="Lato Regular"/>
            </a:endParaRPr>
          </a:p>
          <a:p>
            <a:endParaRPr lang="en-CA" sz="1800" dirty="0">
              <a:solidFill>
                <a:schemeClr val="tx2"/>
              </a:solidFill>
              <a:sym typeface="Lato Regular"/>
            </a:endParaRPr>
          </a:p>
          <a:p>
            <a:endParaRPr lang="en-CA" dirty="0">
              <a:solidFill>
                <a:schemeClr val="tx2"/>
              </a:solidFill>
              <a:sym typeface="Lato Regular"/>
            </a:endParaRPr>
          </a:p>
          <a:p>
            <a:endParaRPr lang="en-CA" sz="1800" dirty="0">
              <a:solidFill>
                <a:schemeClr val="tx2"/>
              </a:solidFill>
              <a:sym typeface="Lato Regular"/>
            </a:endParaRPr>
          </a:p>
        </p:txBody>
      </p:sp>
      <p:sp>
        <p:nvSpPr>
          <p:cNvPr id="10" name="TextBox 9">
            <a:extLst>
              <a:ext uri="{FF2B5EF4-FFF2-40B4-BE49-F238E27FC236}">
                <a16:creationId xmlns:a16="http://schemas.microsoft.com/office/drawing/2014/main" id="{F3944B06-64AD-4134-8DCE-A08C27DE5736}"/>
              </a:ext>
            </a:extLst>
          </p:cNvPr>
          <p:cNvSpPr txBox="1"/>
          <p:nvPr/>
        </p:nvSpPr>
        <p:spPr>
          <a:xfrm>
            <a:off x="1177160" y="3244334"/>
            <a:ext cx="5192110" cy="646331"/>
          </a:xfrm>
          <a:prstGeom prst="rect">
            <a:avLst/>
          </a:prstGeom>
          <a:noFill/>
        </p:spPr>
        <p:txBody>
          <a:bodyPr wrap="square">
            <a:spAutoFit/>
          </a:bodyPr>
          <a:lstStyle/>
          <a:p>
            <a:endParaRPr lang="en-CA" dirty="0">
              <a:solidFill>
                <a:schemeClr val="tx2"/>
              </a:solidFill>
              <a:sym typeface="Lato Regular"/>
            </a:endParaRPr>
          </a:p>
          <a:p>
            <a:r>
              <a:rPr lang="en-CA" sz="18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Regular"/>
              </a:rPr>
              <a:t>To increase student </a:t>
            </a:r>
            <a:r>
              <a:rPr lang="en-CA"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Regular"/>
              </a:rPr>
              <a:t>connectedness</a:t>
            </a:r>
            <a:r>
              <a:rPr lang="en-CA" sz="18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Regular"/>
              </a:rPr>
              <a:t> at school. </a:t>
            </a:r>
            <a:endParaRPr lang="en-US" b="1" dirty="0">
              <a:latin typeface="Lato Regular" panose="020F0502020204030203" pitchFamily="34" charset="0"/>
              <a:ea typeface="Lato Regular" panose="020F0502020204030203" pitchFamily="34" charset="0"/>
              <a:cs typeface="Lato Regular" panose="020F0502020204030203" pitchFamily="34" charset="0"/>
            </a:endParaRPr>
          </a:p>
        </p:txBody>
      </p:sp>
      <p:pic>
        <p:nvPicPr>
          <p:cNvPr id="11" name="Picture 10">
            <a:extLst>
              <a:ext uri="{FF2B5EF4-FFF2-40B4-BE49-F238E27FC236}">
                <a16:creationId xmlns:a16="http://schemas.microsoft.com/office/drawing/2014/main" id="{79CD4822-AC17-41DF-9B4D-4BCD33A87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0617">
            <a:off x="7388260" y="-341996"/>
            <a:ext cx="3794848" cy="50130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D0A8C0D2-50B3-4069-95D0-F287F9236D28}"/>
              </a:ext>
            </a:extLst>
          </p:cNvPr>
          <p:cNvSpPr txBox="1"/>
          <p:nvPr/>
        </p:nvSpPr>
        <p:spPr>
          <a:xfrm>
            <a:off x="3701596" y="1828800"/>
            <a:ext cx="2794897" cy="677108"/>
          </a:xfrm>
          <a:prstGeom prst="rect">
            <a:avLst/>
          </a:prstGeom>
          <a:noFill/>
        </p:spPr>
        <p:txBody>
          <a:bodyPr wrap="square" rtlCol="0">
            <a:spAutoFit/>
          </a:bodyPr>
          <a:lstStyle/>
          <a:p>
            <a:endParaRPr lang="en-CA" sz="18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Regular"/>
            </a:endParaRPr>
          </a:p>
          <a:p>
            <a:r>
              <a:rPr lang="en-CA" sz="20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Regular"/>
              </a:rPr>
              <a:t>Equity &amp; Inclusion </a:t>
            </a:r>
          </a:p>
        </p:txBody>
      </p:sp>
    </p:spTree>
    <p:extLst>
      <p:ext uri="{BB962C8B-B14F-4D97-AF65-F5344CB8AC3E}">
        <p14:creationId xmlns:p14="http://schemas.microsoft.com/office/powerpoint/2010/main" val="2432507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D0BDB9-3829-407E-8EC9-6D74D8028B95}"/>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6</a:t>
            </a:fld>
            <a:endParaRPr lang="en-US" sz="1600" b="1" dirty="0">
              <a:solidFill>
                <a:schemeClr val="bg1"/>
              </a:solidFill>
            </a:endParaRPr>
          </a:p>
        </p:txBody>
      </p:sp>
      <p:sp>
        <p:nvSpPr>
          <p:cNvPr id="4" name="TextBox 3">
            <a:extLst>
              <a:ext uri="{FF2B5EF4-FFF2-40B4-BE49-F238E27FC236}">
                <a16:creationId xmlns:a16="http://schemas.microsoft.com/office/drawing/2014/main" id="{EBE28625-6491-4DEE-971A-BDAB4621B758}"/>
              </a:ext>
            </a:extLst>
          </p:cNvPr>
          <p:cNvSpPr txBox="1"/>
          <p:nvPr/>
        </p:nvSpPr>
        <p:spPr>
          <a:xfrm>
            <a:off x="262759" y="1471448"/>
            <a:ext cx="5696608" cy="4185761"/>
          </a:xfrm>
          <a:prstGeom prst="rect">
            <a:avLst/>
          </a:prstGeom>
          <a:noFill/>
        </p:spPr>
        <p:txBody>
          <a:bodyPr wrap="square">
            <a:spAutoFit/>
          </a:bodyPr>
          <a:lstStyle/>
          <a:p>
            <a:r>
              <a:rPr lang="en-US" sz="1400" dirty="0">
                <a:latin typeface="Lato Regular" panose="020F0502020204030203" pitchFamily="34" charset="0"/>
                <a:ea typeface="Lato Regular" panose="020F0502020204030203" pitchFamily="34" charset="0"/>
                <a:cs typeface="Lato Regular" panose="020F0502020204030203" pitchFamily="34" charset="0"/>
              </a:rPr>
              <a:t>Early in 2021-22 we discussed what engagement may means and look like to students. Attendance is a way to track/measure but isn’t always  an accurate reflection of engagement. We will continue to monitor attendance, however, after extensive collaborative discussion we identified questions for surveying students that reflect engagement and attitude/feelings  towards school.</a:t>
            </a:r>
          </a:p>
          <a:p>
            <a:r>
              <a:rPr lang="en-US" sz="1400" dirty="0">
                <a:latin typeface="Lato Regular" panose="020F0502020204030203" pitchFamily="34" charset="0"/>
                <a:ea typeface="Lato Regular" panose="020F0502020204030203" pitchFamily="34" charset="0"/>
                <a:cs typeface="Lato Regular" panose="020F0502020204030203" pitchFamily="34" charset="0"/>
              </a:rPr>
              <a:t>Our students, according to the survey, seem to feel welcome and accepted but there is some concern about ‘students feeling good’ when at EES. The staff are feeling like we need more extensive questioning and feedback to accurately assess growth. </a:t>
            </a:r>
          </a:p>
          <a:p>
            <a:r>
              <a:rPr lang="en-US" sz="1400" dirty="0">
                <a:latin typeface="Lato Regular" panose="020F0502020204030203" pitchFamily="34" charset="0"/>
                <a:ea typeface="Lato Regular" panose="020F0502020204030203" pitchFamily="34" charset="0"/>
                <a:cs typeface="Lato Regular" panose="020F0502020204030203" pitchFamily="34" charset="0"/>
              </a:rPr>
              <a:t>Our staff will continue to look at ways to further connect and support students. We will determine a more extensive student survey by using questions from an evidence-based ‘school belonging scale’ to gather our information. We also plan to track office referrals &amp; student participation in programs supporting social-emotional development and student belonging. </a:t>
            </a:r>
          </a:p>
          <a:p>
            <a:r>
              <a:rPr lang="en-US" sz="1400" dirty="0">
                <a:latin typeface="Lato Regular" panose="020F0502020204030203" pitchFamily="34" charset="0"/>
                <a:ea typeface="Lato Regular" panose="020F0502020204030203" pitchFamily="34" charset="0"/>
                <a:cs typeface="Lato Regular" panose="020F0502020204030203" pitchFamily="34" charset="0"/>
              </a:rPr>
              <a:t>With Truth &amp; reconciliation being a focus we will be conscious of Indigenous student responses and identify trends that require additional support. </a:t>
            </a:r>
            <a:endParaRPr lang="en-US" sz="1400" dirty="0">
              <a:solidFill>
                <a:srgbClr val="FF0000"/>
              </a:solidFill>
              <a:latin typeface="Lato Regular" panose="020F0502020204030203" pitchFamily="34" charset="0"/>
              <a:ea typeface="Lato Regular" panose="020F0502020204030203" pitchFamily="34" charset="0"/>
              <a:cs typeface="Lato Regular" panose="020F0502020204030203" pitchFamily="34" charset="0"/>
            </a:endParaRPr>
          </a:p>
        </p:txBody>
      </p:sp>
      <p:pic>
        <p:nvPicPr>
          <p:cNvPr id="6" name="Picture 5">
            <a:extLst>
              <a:ext uri="{FF2B5EF4-FFF2-40B4-BE49-F238E27FC236}">
                <a16:creationId xmlns:a16="http://schemas.microsoft.com/office/drawing/2014/main" id="{49C72716-0F6D-4C37-B135-B051FBC8866F}"/>
              </a:ext>
            </a:extLst>
          </p:cNvPr>
          <p:cNvPicPr/>
          <p:nvPr/>
        </p:nvPicPr>
        <p:blipFill>
          <a:blip r:embed="rId3"/>
          <a:stretch>
            <a:fillRect/>
          </a:stretch>
        </p:blipFill>
        <p:spPr>
          <a:xfrm>
            <a:off x="5959367" y="3608069"/>
            <a:ext cx="5854264" cy="3249931"/>
          </a:xfrm>
          <a:prstGeom prst="rect">
            <a:avLst/>
          </a:prstGeom>
        </p:spPr>
      </p:pic>
      <p:pic>
        <p:nvPicPr>
          <p:cNvPr id="7" name="Picture 6">
            <a:extLst>
              <a:ext uri="{FF2B5EF4-FFF2-40B4-BE49-F238E27FC236}">
                <a16:creationId xmlns:a16="http://schemas.microsoft.com/office/drawing/2014/main" id="{5455591F-1D50-4BE9-A6B1-82492EAF8EE8}"/>
              </a:ext>
            </a:extLst>
          </p:cNvPr>
          <p:cNvPicPr>
            <a:picLocks noChangeAspect="1"/>
          </p:cNvPicPr>
          <p:nvPr/>
        </p:nvPicPr>
        <p:blipFill>
          <a:blip r:embed="rId4"/>
          <a:stretch>
            <a:fillRect/>
          </a:stretch>
        </p:blipFill>
        <p:spPr>
          <a:xfrm>
            <a:off x="5959367" y="314397"/>
            <a:ext cx="3124414" cy="3249931"/>
          </a:xfrm>
          <a:prstGeom prst="rect">
            <a:avLst/>
          </a:prstGeom>
        </p:spPr>
      </p:pic>
      <p:pic>
        <p:nvPicPr>
          <p:cNvPr id="13" name="Picture 12">
            <a:extLst>
              <a:ext uri="{FF2B5EF4-FFF2-40B4-BE49-F238E27FC236}">
                <a16:creationId xmlns:a16="http://schemas.microsoft.com/office/drawing/2014/main" id="{E8DC5469-412D-457B-861F-11DB37E06379}"/>
              </a:ext>
            </a:extLst>
          </p:cNvPr>
          <p:cNvPicPr>
            <a:picLocks noChangeAspect="1"/>
          </p:cNvPicPr>
          <p:nvPr/>
        </p:nvPicPr>
        <p:blipFill>
          <a:blip r:embed="rId5"/>
          <a:stretch>
            <a:fillRect/>
          </a:stretch>
        </p:blipFill>
        <p:spPr>
          <a:xfrm>
            <a:off x="8998557" y="992037"/>
            <a:ext cx="2923149" cy="2646925"/>
          </a:xfrm>
          <a:prstGeom prst="rect">
            <a:avLst/>
          </a:prstGeom>
        </p:spPr>
      </p:pic>
    </p:spTree>
    <p:extLst>
      <p:ext uri="{BB962C8B-B14F-4D97-AF65-F5344CB8AC3E}">
        <p14:creationId xmlns:p14="http://schemas.microsoft.com/office/powerpoint/2010/main" val="1391223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064BFF-1E0E-4035-8B5C-BFB6C2A4550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7</a:t>
            </a:fld>
            <a:endParaRPr lang="en-US" sz="1600" b="1" dirty="0">
              <a:solidFill>
                <a:schemeClr val="bg1"/>
              </a:solidFill>
            </a:endParaRPr>
          </a:p>
        </p:txBody>
      </p:sp>
      <p:sp>
        <p:nvSpPr>
          <p:cNvPr id="4" name="TextBox 3">
            <a:extLst>
              <a:ext uri="{FF2B5EF4-FFF2-40B4-BE49-F238E27FC236}">
                <a16:creationId xmlns:a16="http://schemas.microsoft.com/office/drawing/2014/main" id="{46A4ED6C-5B33-43CB-8BC4-9B295971E1FE}"/>
              </a:ext>
            </a:extLst>
          </p:cNvPr>
          <p:cNvSpPr txBox="1"/>
          <p:nvPr/>
        </p:nvSpPr>
        <p:spPr>
          <a:xfrm>
            <a:off x="546538" y="1418897"/>
            <a:ext cx="3520965" cy="4031873"/>
          </a:xfrm>
          <a:prstGeom prst="rect">
            <a:avLst/>
          </a:prstGeom>
          <a:noFill/>
        </p:spPr>
        <p:txBody>
          <a:bodyPr wrap="square">
            <a:spAutoFit/>
          </a:bodyPr>
          <a:lstStyle/>
          <a:p>
            <a:r>
              <a:rPr lang="en-US" sz="1600" b="1" dirty="0">
                <a:solidFill>
                  <a:schemeClr val="tx2"/>
                </a:solidFill>
                <a:latin typeface="Lato Regular"/>
                <a:ea typeface="Lato Black"/>
                <a:cs typeface="Calibri" panose="020F0502020204030204" pitchFamily="34" charset="0"/>
                <a:sym typeface="Lato Black"/>
              </a:rPr>
              <a:t>Edgewater Elementary has had a growing population over the last number of years. Roughly 122 K-7 students projected for 2022-23 with 28 of them being self-identified Indigenous students (23%). We have witnessed varying levels of student engagement and understanding towards inclusion and a sense of belonging. Through survey data collected in 2021-22, we identified that students only ‘sometimes feel good’ about being at school. We now plan to drill deeper into this feedback and support students where necessary. </a:t>
            </a:r>
            <a:endParaRPr lang="en-US" sz="1600" b="1" dirty="0">
              <a:solidFill>
                <a:schemeClr val="tx2"/>
              </a:solidFill>
              <a:latin typeface="Lato Regular"/>
              <a:cs typeface="Calibri" panose="020F0502020204030204" pitchFamily="34" charset="0"/>
            </a:endParaRPr>
          </a:p>
        </p:txBody>
      </p:sp>
      <p:sp>
        <p:nvSpPr>
          <p:cNvPr id="8" name="TextBox 7">
            <a:extLst>
              <a:ext uri="{FF2B5EF4-FFF2-40B4-BE49-F238E27FC236}">
                <a16:creationId xmlns:a16="http://schemas.microsoft.com/office/drawing/2014/main" id="{AC5249B6-A106-49AA-B242-D9E465555AE1}"/>
              </a:ext>
            </a:extLst>
          </p:cNvPr>
          <p:cNvSpPr txBox="1"/>
          <p:nvPr/>
        </p:nvSpPr>
        <p:spPr>
          <a:xfrm>
            <a:off x="4494361" y="1418898"/>
            <a:ext cx="2994257" cy="1323439"/>
          </a:xfrm>
          <a:prstGeom prst="rect">
            <a:avLst/>
          </a:prstGeom>
          <a:noFill/>
        </p:spPr>
        <p:txBody>
          <a:bodyPr wrap="square">
            <a:spAutoFit/>
          </a:bodyPr>
          <a:lstStyle/>
          <a:p>
            <a:pPr algn="l" defTabSz="2438337">
              <a:defRPr sz="2000" spc="120">
                <a:solidFill>
                  <a:srgbClr val="225572"/>
                </a:solidFill>
                <a:latin typeface="Lato Regular"/>
                <a:ea typeface="Lato Regular"/>
                <a:cs typeface="Lato Regular"/>
                <a:sym typeface="Lato Regular"/>
              </a:defRPr>
            </a:pPr>
            <a:r>
              <a:rPr lang="en-US" sz="1600" b="1" dirty="0">
                <a:solidFill>
                  <a:schemeClr val="tx2"/>
                </a:solidFill>
                <a:ea typeface="Lato Medium"/>
                <a:cs typeface="Lato Medium"/>
                <a:sym typeface="Lato Black"/>
              </a:rPr>
              <a:t>Increase a sense of belonging for all students with a specific focus on Indigenous students as a group. </a:t>
            </a:r>
            <a:endParaRPr lang="en-US" sz="1600" b="1" dirty="0">
              <a:solidFill>
                <a:schemeClr val="tx2"/>
              </a:solidFill>
              <a:ea typeface="Lato Medium"/>
              <a:cs typeface="Lato Medium"/>
              <a:sym typeface="Lato Medium"/>
            </a:endParaRPr>
          </a:p>
        </p:txBody>
      </p:sp>
      <p:sp>
        <p:nvSpPr>
          <p:cNvPr id="10" name="TextBox 9">
            <a:extLst>
              <a:ext uri="{FF2B5EF4-FFF2-40B4-BE49-F238E27FC236}">
                <a16:creationId xmlns:a16="http://schemas.microsoft.com/office/drawing/2014/main" id="{31DF9A0C-8A82-4DA9-A766-91C38620F2C3}"/>
              </a:ext>
            </a:extLst>
          </p:cNvPr>
          <p:cNvSpPr txBox="1"/>
          <p:nvPr/>
        </p:nvSpPr>
        <p:spPr>
          <a:xfrm>
            <a:off x="7815532" y="1418897"/>
            <a:ext cx="4284717" cy="2062103"/>
          </a:xfrm>
          <a:prstGeom prst="rect">
            <a:avLst/>
          </a:prstGeom>
          <a:noFill/>
        </p:spPr>
        <p:txBody>
          <a:bodyPr wrap="square">
            <a:spAutoFit/>
          </a:bodyPr>
          <a:lstStyle/>
          <a:p>
            <a:r>
              <a:rPr lang="en-US" sz="1600" b="1" dirty="0">
                <a:solidFill>
                  <a:schemeClr val="tx2"/>
                </a:solidFill>
                <a:latin typeface="Lato Regular"/>
                <a:ea typeface="Lato Black"/>
                <a:cs typeface="Lato Black"/>
                <a:sym typeface="Lato Black"/>
              </a:rPr>
              <a:t>To what extent will all staff providing programs to support student social and emotional needs (</a:t>
            </a:r>
            <a:r>
              <a:rPr lang="en-US" sz="1600" b="1" dirty="0" err="1">
                <a:solidFill>
                  <a:schemeClr val="tx2"/>
                </a:solidFill>
                <a:latin typeface="Lato Regular"/>
                <a:ea typeface="Lato Black"/>
                <a:cs typeface="Lato Black"/>
                <a:sym typeface="Lato Black"/>
              </a:rPr>
              <a:t>ie</a:t>
            </a:r>
            <a:r>
              <a:rPr lang="en-US" sz="1600" b="1" dirty="0">
                <a:solidFill>
                  <a:schemeClr val="tx2"/>
                </a:solidFill>
                <a:latin typeface="Lato Regular"/>
                <a:ea typeface="Lato Black"/>
                <a:cs typeface="Lato Black"/>
                <a:sym typeface="Lato Black"/>
              </a:rPr>
              <a:t> - 7 Indigenous teachings, Zones of Regulation, WITS – Walk away- Ignore-Talk it out-Seek Help, Afterschool primary program, Mentor program, extracurricular) improve students sense of belonging? </a:t>
            </a:r>
            <a:endParaRPr lang="en-US" sz="1600" b="1" dirty="0">
              <a:solidFill>
                <a:schemeClr val="tx2"/>
              </a:solidFill>
              <a:latin typeface="Lato Regular"/>
            </a:endParaRPr>
          </a:p>
        </p:txBody>
      </p:sp>
    </p:spTree>
    <p:extLst>
      <p:ext uri="{BB962C8B-B14F-4D97-AF65-F5344CB8AC3E}">
        <p14:creationId xmlns:p14="http://schemas.microsoft.com/office/powerpoint/2010/main" val="1237952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59B83A-B6E2-44C3-A316-006EFFF3B2A9}"/>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8</a:t>
            </a:fld>
            <a:endParaRPr lang="en-US" sz="1600" b="1" dirty="0">
              <a:solidFill>
                <a:schemeClr val="bg1"/>
              </a:solidFill>
            </a:endParaRPr>
          </a:p>
        </p:txBody>
      </p:sp>
      <p:sp>
        <p:nvSpPr>
          <p:cNvPr id="2" name="TextBox 1">
            <a:extLst>
              <a:ext uri="{FF2B5EF4-FFF2-40B4-BE49-F238E27FC236}">
                <a16:creationId xmlns:a16="http://schemas.microsoft.com/office/drawing/2014/main" id="{EE221D41-DE25-4C3F-A832-1EC36C6F9665}"/>
              </a:ext>
            </a:extLst>
          </p:cNvPr>
          <p:cNvSpPr txBox="1"/>
          <p:nvPr/>
        </p:nvSpPr>
        <p:spPr>
          <a:xfrm>
            <a:off x="1751800" y="3773103"/>
            <a:ext cx="1607418" cy="1785104"/>
          </a:xfrm>
          <a:prstGeom prst="rect">
            <a:avLst/>
          </a:prstGeom>
          <a:noFill/>
        </p:spPr>
        <p:txBody>
          <a:bodyPr wrap="square" rtlCol="0">
            <a:spAutoFit/>
          </a:bodyPr>
          <a:lstStyle/>
          <a:p>
            <a:endParaRPr lang="en-US" sz="1100" dirty="0">
              <a:solidFill>
                <a:srgbClr val="00B0F0"/>
              </a:solidFill>
            </a:endParaRPr>
          </a:p>
          <a:p>
            <a:pPr marL="171450" indent="-171450">
              <a:buFontTx/>
              <a:buChar char="-"/>
            </a:pPr>
            <a:r>
              <a:rPr lang="en-US" sz="1100" dirty="0">
                <a:solidFill>
                  <a:srgbClr val="00B0F0"/>
                </a:solidFill>
              </a:rPr>
              <a:t>School Belonging / Engagement Scale 3X (connection - teachers, peers, oneself, learning)</a:t>
            </a:r>
          </a:p>
          <a:p>
            <a:pPr marL="171450" indent="-171450">
              <a:buFontTx/>
              <a:buChar char="-"/>
            </a:pPr>
            <a:r>
              <a:rPr lang="en-US" sz="1100" dirty="0">
                <a:solidFill>
                  <a:srgbClr val="00B0F0"/>
                </a:solidFill>
              </a:rPr>
              <a:t>Monthly review at SSP mtgs</a:t>
            </a:r>
          </a:p>
          <a:p>
            <a:pPr marL="171450" indent="-171450">
              <a:buFontTx/>
              <a:buChar char="-"/>
            </a:pPr>
            <a:r>
              <a:rPr lang="en-US" sz="1100" dirty="0">
                <a:solidFill>
                  <a:srgbClr val="00B0F0"/>
                </a:solidFill>
              </a:rPr>
              <a:t>MDI, SLS – once per year</a:t>
            </a:r>
          </a:p>
        </p:txBody>
      </p:sp>
      <p:sp>
        <p:nvSpPr>
          <p:cNvPr id="4" name="TextBox 3">
            <a:extLst>
              <a:ext uri="{FF2B5EF4-FFF2-40B4-BE49-F238E27FC236}">
                <a16:creationId xmlns:a16="http://schemas.microsoft.com/office/drawing/2014/main" id="{08BFE975-6641-4A50-979F-8254639F84C2}"/>
              </a:ext>
            </a:extLst>
          </p:cNvPr>
          <p:cNvSpPr txBox="1"/>
          <p:nvPr/>
        </p:nvSpPr>
        <p:spPr>
          <a:xfrm>
            <a:off x="8912994" y="3936734"/>
            <a:ext cx="1318661" cy="1892826"/>
          </a:xfrm>
          <a:prstGeom prst="rect">
            <a:avLst/>
          </a:prstGeom>
          <a:noFill/>
        </p:spPr>
        <p:txBody>
          <a:bodyPr wrap="square" rtlCol="0">
            <a:spAutoFit/>
          </a:bodyPr>
          <a:lstStyle/>
          <a:p>
            <a:r>
              <a:rPr lang="en-US" sz="1100" dirty="0"/>
              <a:t>Monthly SSP mtgs</a:t>
            </a:r>
          </a:p>
          <a:p>
            <a:r>
              <a:rPr lang="en-US" sz="1100" dirty="0"/>
              <a:t>Collaborative release time for staff</a:t>
            </a:r>
          </a:p>
          <a:p>
            <a:r>
              <a:rPr lang="en-US" sz="1100" dirty="0"/>
              <a:t>School Belonging Scale</a:t>
            </a:r>
          </a:p>
          <a:p>
            <a:r>
              <a:rPr lang="en-US" sz="1100" dirty="0" err="1"/>
              <a:t>MyEd</a:t>
            </a:r>
            <a:r>
              <a:rPr lang="en-US" sz="1100" dirty="0"/>
              <a:t> – Office Referrals</a:t>
            </a:r>
          </a:p>
          <a:p>
            <a:r>
              <a:rPr lang="en-US" sz="1100" dirty="0"/>
              <a:t>Weekly EA Mtgs</a:t>
            </a:r>
          </a:p>
          <a:p>
            <a:endParaRPr lang="en-US" dirty="0"/>
          </a:p>
        </p:txBody>
      </p:sp>
      <p:sp>
        <p:nvSpPr>
          <p:cNvPr id="5" name="TextBox 4">
            <a:extLst>
              <a:ext uri="{FF2B5EF4-FFF2-40B4-BE49-F238E27FC236}">
                <a16:creationId xmlns:a16="http://schemas.microsoft.com/office/drawing/2014/main" id="{2422B821-58A5-4F56-92B0-CA6B3149E15E}"/>
              </a:ext>
            </a:extLst>
          </p:cNvPr>
          <p:cNvSpPr txBox="1"/>
          <p:nvPr/>
        </p:nvSpPr>
        <p:spPr>
          <a:xfrm flipH="1">
            <a:off x="3455475" y="3611318"/>
            <a:ext cx="1694045" cy="1631216"/>
          </a:xfrm>
          <a:prstGeom prst="rect">
            <a:avLst/>
          </a:prstGeom>
          <a:noFill/>
        </p:spPr>
        <p:txBody>
          <a:bodyPr wrap="square" rtlCol="0">
            <a:spAutoFit/>
          </a:bodyPr>
          <a:lstStyle/>
          <a:p>
            <a:pPr marL="171450" indent="-171450">
              <a:buFontTx/>
              <a:buChar char="-"/>
            </a:pPr>
            <a:endParaRPr lang="en-US" sz="1000" dirty="0">
              <a:solidFill>
                <a:srgbClr val="00B0F0"/>
              </a:solidFill>
            </a:endParaRPr>
          </a:p>
          <a:p>
            <a:pPr marL="171450" indent="-171450">
              <a:buFontTx/>
              <a:buChar char="-"/>
            </a:pPr>
            <a:r>
              <a:rPr lang="en-US" sz="1000" dirty="0">
                <a:solidFill>
                  <a:srgbClr val="00B0F0"/>
                </a:solidFill>
              </a:rPr>
              <a:t>75% of students score increases in School Belonging Scale (SBS)</a:t>
            </a:r>
          </a:p>
          <a:p>
            <a:pPr marL="171450" indent="-171450">
              <a:buFontTx/>
              <a:buChar char="-"/>
            </a:pPr>
            <a:r>
              <a:rPr lang="en-US" sz="1000" dirty="0">
                <a:solidFill>
                  <a:srgbClr val="00B0F0"/>
                </a:solidFill>
              </a:rPr>
              <a:t>Decrease Office Referrals</a:t>
            </a:r>
          </a:p>
          <a:p>
            <a:pPr marL="171450" indent="-171450">
              <a:buFontTx/>
              <a:buChar char="-"/>
            </a:pPr>
            <a:r>
              <a:rPr lang="en-US" sz="1000" dirty="0">
                <a:solidFill>
                  <a:srgbClr val="00B0F0"/>
                </a:solidFill>
              </a:rPr>
              <a:t>Baseline for participation (80% of students participate extra-</a:t>
            </a:r>
            <a:r>
              <a:rPr lang="en-US" sz="1000" dirty="0" err="1">
                <a:solidFill>
                  <a:srgbClr val="00B0F0"/>
                </a:solidFill>
              </a:rPr>
              <a:t>curr</a:t>
            </a:r>
            <a:r>
              <a:rPr lang="en-US" sz="1000" dirty="0">
                <a:solidFill>
                  <a:srgbClr val="00B0F0"/>
                </a:solidFill>
              </a:rPr>
              <a:t>)- matching increase on provincial measures </a:t>
            </a:r>
          </a:p>
        </p:txBody>
      </p:sp>
      <p:sp>
        <p:nvSpPr>
          <p:cNvPr id="7" name="TextBox 6">
            <a:extLst>
              <a:ext uri="{FF2B5EF4-FFF2-40B4-BE49-F238E27FC236}">
                <a16:creationId xmlns:a16="http://schemas.microsoft.com/office/drawing/2014/main" id="{FC98B44C-E179-4DAE-BDD5-525C56A04889}"/>
              </a:ext>
            </a:extLst>
          </p:cNvPr>
          <p:cNvSpPr txBox="1"/>
          <p:nvPr/>
        </p:nvSpPr>
        <p:spPr>
          <a:xfrm>
            <a:off x="5274648" y="3773104"/>
            <a:ext cx="1636291" cy="1600438"/>
          </a:xfrm>
          <a:prstGeom prst="rect">
            <a:avLst/>
          </a:prstGeom>
          <a:noFill/>
        </p:spPr>
        <p:txBody>
          <a:bodyPr wrap="square" rtlCol="0">
            <a:spAutoFit/>
          </a:bodyPr>
          <a:lstStyle/>
          <a:p>
            <a:r>
              <a:rPr lang="en-US" sz="1100" dirty="0"/>
              <a:t>Sept – baseline SBS data</a:t>
            </a:r>
          </a:p>
          <a:p>
            <a:r>
              <a:rPr lang="en-US" sz="1100" dirty="0"/>
              <a:t>May – SBS final data</a:t>
            </a:r>
          </a:p>
          <a:p>
            <a:r>
              <a:rPr lang="en-US" sz="1100" dirty="0"/>
              <a:t>Office Referrals tally – each reporting period (3X year)</a:t>
            </a:r>
          </a:p>
          <a:p>
            <a:r>
              <a:rPr lang="en-US" sz="1100" dirty="0"/>
              <a:t>August Days – SEL support, school belonging connections</a:t>
            </a:r>
          </a:p>
          <a:p>
            <a:r>
              <a:rPr lang="en-US" sz="1000" dirty="0"/>
              <a:t>  </a:t>
            </a:r>
          </a:p>
        </p:txBody>
      </p:sp>
      <p:sp>
        <p:nvSpPr>
          <p:cNvPr id="8" name="TextBox 7">
            <a:extLst>
              <a:ext uri="{FF2B5EF4-FFF2-40B4-BE49-F238E27FC236}">
                <a16:creationId xmlns:a16="http://schemas.microsoft.com/office/drawing/2014/main" id="{06ECC2B8-26A0-4B69-8C8D-03EEAE63A1D5}"/>
              </a:ext>
            </a:extLst>
          </p:cNvPr>
          <p:cNvSpPr txBox="1"/>
          <p:nvPr/>
        </p:nvSpPr>
        <p:spPr>
          <a:xfrm>
            <a:off x="7093825" y="3601751"/>
            <a:ext cx="1694043" cy="2092881"/>
          </a:xfrm>
          <a:prstGeom prst="rect">
            <a:avLst/>
          </a:prstGeom>
          <a:noFill/>
        </p:spPr>
        <p:txBody>
          <a:bodyPr wrap="square" rtlCol="0">
            <a:spAutoFit/>
          </a:bodyPr>
          <a:lstStyle/>
          <a:p>
            <a:endParaRPr lang="en-US" sz="1000" dirty="0"/>
          </a:p>
          <a:p>
            <a:endParaRPr lang="en-US" sz="1000" dirty="0"/>
          </a:p>
          <a:p>
            <a:r>
              <a:rPr lang="en-US" sz="1000" dirty="0"/>
              <a:t>Aug Days Pro-D </a:t>
            </a:r>
          </a:p>
          <a:p>
            <a:pPr marL="171450" indent="-171450">
              <a:buFontTx/>
              <a:buChar char="-"/>
            </a:pPr>
            <a:r>
              <a:rPr lang="en-US" sz="1000" dirty="0"/>
              <a:t>Social-emotional Learning</a:t>
            </a:r>
          </a:p>
          <a:p>
            <a:pPr marL="171450" indent="-171450">
              <a:buFontTx/>
              <a:buChar char="-"/>
            </a:pPr>
            <a:r>
              <a:rPr lang="en-US" sz="1000" dirty="0"/>
              <a:t>Trauma-Informed practice (refresh/remind)</a:t>
            </a:r>
          </a:p>
          <a:p>
            <a:r>
              <a:rPr lang="en-US" sz="1000" dirty="0"/>
              <a:t>Social Resp quick scales (review)</a:t>
            </a:r>
          </a:p>
          <a:p>
            <a:r>
              <a:rPr lang="en-US" sz="1000" dirty="0"/>
              <a:t>Review data collected</a:t>
            </a:r>
          </a:p>
          <a:p>
            <a:r>
              <a:rPr lang="en-US" sz="1000" dirty="0"/>
              <a:t>Continued Staff Decolonization &amp; Reconciliation Growth  </a:t>
            </a:r>
          </a:p>
          <a:p>
            <a:pPr marL="171450" indent="-171450">
              <a:buFontTx/>
              <a:buChar char="-"/>
            </a:pPr>
            <a:endParaRPr lang="en-US" sz="1000" dirty="0"/>
          </a:p>
        </p:txBody>
      </p:sp>
    </p:spTree>
    <p:extLst>
      <p:ext uri="{BB962C8B-B14F-4D97-AF65-F5344CB8AC3E}">
        <p14:creationId xmlns:p14="http://schemas.microsoft.com/office/powerpoint/2010/main" val="140255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7AD7AB73-47D4-40FB-B7CD-9E7F5751CF20}"/>
              </a:ext>
            </a:extLst>
          </p:cNvPr>
          <p:cNvSpPr/>
          <p:nvPr/>
        </p:nvSpPr>
        <p:spPr>
          <a:xfrm rot="1576706">
            <a:off x="7981431" y="-921912"/>
            <a:ext cx="5858847" cy="6018245"/>
          </a:xfrm>
          <a:prstGeom prst="triangl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p>
        </p:txBody>
      </p:sp>
      <p:sp>
        <p:nvSpPr>
          <p:cNvPr id="3" name="TextBox 2">
            <a:extLst>
              <a:ext uri="{FF2B5EF4-FFF2-40B4-BE49-F238E27FC236}">
                <a16:creationId xmlns:a16="http://schemas.microsoft.com/office/drawing/2014/main" id="{B7C56CFC-7158-434D-AD10-F54B1B18572E}"/>
              </a:ext>
            </a:extLst>
          </p:cNvPr>
          <p:cNvSpPr txBox="1"/>
          <p:nvPr/>
        </p:nvSpPr>
        <p:spPr>
          <a:xfrm>
            <a:off x="7879703" y="3244334"/>
            <a:ext cx="2064398" cy="369332"/>
          </a:xfrm>
          <a:prstGeom prst="rect">
            <a:avLst/>
          </a:prstGeom>
          <a:noFill/>
        </p:spPr>
        <p:txBody>
          <a:bodyPr wrap="square" rtlCol="0">
            <a:spAutoFit/>
          </a:bodyPr>
          <a:lstStyle/>
          <a:p>
            <a:r>
              <a:rPr lang="en-US" dirty="0">
                <a:solidFill>
                  <a:schemeClr val="bg1"/>
                </a:solidFill>
                <a:latin typeface="Roboto" panose="02000000000000000000" pitchFamily="2" charset="0"/>
                <a:ea typeface="Roboto" panose="02000000000000000000" pitchFamily="2" charset="0"/>
              </a:rPr>
              <a:t>&lt;Insert Image&gt;</a:t>
            </a:r>
          </a:p>
        </p:txBody>
      </p:sp>
      <p:sp>
        <p:nvSpPr>
          <p:cNvPr id="5" name="Slide Number Placeholder 1">
            <a:extLst>
              <a:ext uri="{FF2B5EF4-FFF2-40B4-BE49-F238E27FC236}">
                <a16:creationId xmlns:a16="http://schemas.microsoft.com/office/drawing/2014/main" id="{922FEB43-FF68-47FA-B359-47FB2119CF33}"/>
              </a:ext>
            </a:extLst>
          </p:cNvPr>
          <p:cNvSpPr>
            <a:spLocks noGrp="1"/>
          </p:cNvSpPr>
          <p:nvPr>
            <p:ph type="sldNum" sz="quarter" idx="12"/>
          </p:nvPr>
        </p:nvSpPr>
        <p:spPr>
          <a:xfrm>
            <a:off x="9357049" y="6421664"/>
            <a:ext cx="2743200" cy="365125"/>
          </a:xfrm>
        </p:spPr>
        <p:txBody>
          <a:bodyPr/>
          <a:lstStyle/>
          <a:p>
            <a:fld id="{4A43F718-C1EF-4781-80DC-B411B2E0760A}" type="slidenum">
              <a:rPr lang="en-US" sz="1600" b="1" smtClean="0">
                <a:solidFill>
                  <a:schemeClr val="bg1"/>
                </a:solidFill>
              </a:rPr>
              <a:t>9</a:t>
            </a:fld>
            <a:endParaRPr lang="en-US" sz="1600" b="1" dirty="0">
              <a:solidFill>
                <a:schemeClr val="bg1"/>
              </a:solidFill>
            </a:endParaRPr>
          </a:p>
        </p:txBody>
      </p:sp>
      <p:sp>
        <p:nvSpPr>
          <p:cNvPr id="8" name="TextBox 7">
            <a:extLst>
              <a:ext uri="{FF2B5EF4-FFF2-40B4-BE49-F238E27FC236}">
                <a16:creationId xmlns:a16="http://schemas.microsoft.com/office/drawing/2014/main" id="{4DAEB049-660F-437B-B447-2888EDDE9C6F}"/>
              </a:ext>
            </a:extLst>
          </p:cNvPr>
          <p:cNvSpPr txBox="1"/>
          <p:nvPr/>
        </p:nvSpPr>
        <p:spPr>
          <a:xfrm>
            <a:off x="3063766" y="2931651"/>
            <a:ext cx="6127530" cy="1477328"/>
          </a:xfrm>
          <a:prstGeom prst="rect">
            <a:avLst/>
          </a:prstGeom>
          <a:noFill/>
        </p:spPr>
        <p:txBody>
          <a:bodyPr wrap="square">
            <a:spAutoFit/>
          </a:bodyPr>
          <a:lstStyle/>
          <a:p>
            <a:endParaRPr lang="en-CA" sz="1800" dirty="0">
              <a:solidFill>
                <a:schemeClr val="tx2"/>
              </a:solidFill>
              <a:sym typeface="Lato Regular"/>
            </a:endParaRPr>
          </a:p>
          <a:p>
            <a:endParaRPr lang="en-CA" dirty="0">
              <a:solidFill>
                <a:schemeClr val="tx2"/>
              </a:solidFill>
              <a:sym typeface="Lato Regular"/>
            </a:endParaRPr>
          </a:p>
          <a:p>
            <a:endParaRPr lang="en-CA" sz="1800" dirty="0">
              <a:solidFill>
                <a:schemeClr val="tx2"/>
              </a:solidFill>
              <a:sym typeface="Lato Regular"/>
            </a:endParaRPr>
          </a:p>
          <a:p>
            <a:endParaRPr lang="en-CA" dirty="0">
              <a:solidFill>
                <a:schemeClr val="tx2"/>
              </a:solidFill>
              <a:sym typeface="Lato Regular"/>
            </a:endParaRPr>
          </a:p>
          <a:p>
            <a:endParaRPr lang="en-CA" sz="1800" dirty="0">
              <a:solidFill>
                <a:schemeClr val="tx2"/>
              </a:solidFill>
              <a:sym typeface="Lato Regular"/>
            </a:endParaRPr>
          </a:p>
        </p:txBody>
      </p:sp>
      <p:sp>
        <p:nvSpPr>
          <p:cNvPr id="10" name="TextBox 9">
            <a:extLst>
              <a:ext uri="{FF2B5EF4-FFF2-40B4-BE49-F238E27FC236}">
                <a16:creationId xmlns:a16="http://schemas.microsoft.com/office/drawing/2014/main" id="{F3944B06-64AD-4134-8DCE-A08C27DE5736}"/>
              </a:ext>
            </a:extLst>
          </p:cNvPr>
          <p:cNvSpPr txBox="1"/>
          <p:nvPr/>
        </p:nvSpPr>
        <p:spPr>
          <a:xfrm>
            <a:off x="1247333" y="3244334"/>
            <a:ext cx="5192110" cy="923330"/>
          </a:xfrm>
          <a:prstGeom prst="rect">
            <a:avLst/>
          </a:prstGeom>
          <a:noFill/>
        </p:spPr>
        <p:txBody>
          <a:bodyPr wrap="square">
            <a:spAutoFit/>
          </a:bodyPr>
          <a:lstStyle/>
          <a:p>
            <a:endParaRPr lang="en-US" dirty="0">
              <a:latin typeface="Lato Black"/>
              <a:ea typeface="Lato Black"/>
              <a:cs typeface="Lato Black"/>
              <a:sym typeface="Lato Black"/>
            </a:endParaRPr>
          </a:p>
          <a:p>
            <a:r>
              <a:rPr lang="en-US"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To increase student achievement in learning to read.</a:t>
            </a:r>
            <a:endParaRPr lang="en-CA"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Regular"/>
            </a:endParaRPr>
          </a:p>
        </p:txBody>
      </p:sp>
      <p:pic>
        <p:nvPicPr>
          <p:cNvPr id="9" name="CBEEN28.jpg" descr="CBEEN28.jpg">
            <a:extLst>
              <a:ext uri="{FF2B5EF4-FFF2-40B4-BE49-F238E27FC236}">
                <a16:creationId xmlns:a16="http://schemas.microsoft.com/office/drawing/2014/main" id="{FAB5E514-F0D5-4294-B7AA-2720CC5E6655}"/>
              </a:ext>
            </a:extLst>
          </p:cNvPr>
          <p:cNvPicPr/>
          <p:nvPr/>
        </p:nvPicPr>
        <p:blipFill>
          <a:blip r:embed="rId3"/>
          <a:srcRect l="16765" t="148" r="16767" b="151"/>
          <a:stretch>
            <a:fillRect/>
          </a:stretch>
        </p:blipFill>
        <p:spPr>
          <a:xfrm>
            <a:off x="6903326" y="287509"/>
            <a:ext cx="5328745" cy="63167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4280E107-686A-4E74-9AD9-E8A063614CC3}"/>
              </a:ext>
            </a:extLst>
          </p:cNvPr>
          <p:cNvSpPr txBox="1"/>
          <p:nvPr/>
        </p:nvSpPr>
        <p:spPr>
          <a:xfrm>
            <a:off x="3745593" y="2063397"/>
            <a:ext cx="2488369" cy="707886"/>
          </a:xfrm>
          <a:prstGeom prst="rect">
            <a:avLst/>
          </a:prstGeom>
          <a:noFill/>
        </p:spPr>
        <p:txBody>
          <a:bodyPr wrap="square" rtlCol="0">
            <a:spAutoFit/>
          </a:bodyPr>
          <a:lstStyle/>
          <a:p>
            <a:r>
              <a:rPr lang="en-US" sz="2000" b="1" dirty="0">
                <a:solidFill>
                  <a:schemeClr val="tx2"/>
                </a:solidFill>
                <a:latin typeface="Lato Regular" panose="020F0502020204030203" pitchFamily="34" charset="0"/>
                <a:ea typeface="Lato Regular" panose="020F0502020204030203" pitchFamily="34" charset="0"/>
                <a:cs typeface="Lato Regular" panose="020F0502020204030203" pitchFamily="34" charset="0"/>
                <a:sym typeface="Lato Black"/>
              </a:rPr>
              <a:t>Success for All Learners  (Literacy) </a:t>
            </a:r>
          </a:p>
        </p:txBody>
      </p:sp>
    </p:spTree>
    <p:extLst>
      <p:ext uri="{BB962C8B-B14F-4D97-AF65-F5344CB8AC3E}">
        <p14:creationId xmlns:p14="http://schemas.microsoft.com/office/powerpoint/2010/main" val="3982530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55DDC35-DC4F-45D3-B67F-45F37E29C2CD}" vid="{297C9939-7496-4636-8269-A7197D60A5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CC33018EE16B459B80115A0422F06B" ma:contentTypeVersion="9" ma:contentTypeDescription="Create a new document." ma:contentTypeScope="" ma:versionID="f922245165df71e8a6baa55d3029251e">
  <xsd:schema xmlns:xsd="http://www.w3.org/2001/XMLSchema" xmlns:xs="http://www.w3.org/2001/XMLSchema" xmlns:p="http://schemas.microsoft.com/office/2006/metadata/properties" xmlns:ns2="753041f2-3f9f-4aac-8787-ae098e2fd8ae" targetNamespace="http://schemas.microsoft.com/office/2006/metadata/properties" ma:root="true" ma:fieldsID="afe22a5b5974d15c29dc202251fc5bee" ns2:_="">
    <xsd:import namespace="753041f2-3f9f-4aac-8787-ae098e2fd8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3041f2-3f9f-4aac-8787-ae098e2fd8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7E713D-F60F-492E-BE01-0F29DD5BE3FE}">
  <ds:schemaRefs>
    <ds:schemaRef ds:uri="http://purl.org/dc/dcmitype/"/>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schemas.microsoft.com/office/2006/metadata/properties"/>
    <ds:schemaRef ds:uri="http://purl.org/dc/terms/"/>
    <ds:schemaRef ds:uri="753041f2-3f9f-4aac-8787-ae098e2fd8ae"/>
    <ds:schemaRef ds:uri="http://purl.org/dc/elements/1.1/"/>
  </ds:schemaRefs>
</ds:datastoreItem>
</file>

<file path=customXml/itemProps2.xml><?xml version="1.0" encoding="utf-8"?>
<ds:datastoreItem xmlns:ds="http://schemas.openxmlformats.org/officeDocument/2006/customXml" ds:itemID="{556E1322-F036-4E24-95AC-FA6CAC48C1A6}">
  <ds:schemaRefs>
    <ds:schemaRef ds:uri="http://schemas.microsoft.com/sharepoint/v3/contenttype/forms"/>
  </ds:schemaRefs>
</ds:datastoreItem>
</file>

<file path=customXml/itemProps3.xml><?xml version="1.0" encoding="utf-8"?>
<ds:datastoreItem xmlns:ds="http://schemas.openxmlformats.org/officeDocument/2006/customXml" ds:itemID="{9E439F08-C15A-4D3B-84FA-A6061D646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3041f2-3f9f-4aac-8787-ae098e2fd8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2022_School Success Plan_Template (1)</Template>
  <TotalTime>13302</TotalTime>
  <Words>2332</Words>
  <Application>Microsoft Office PowerPoint</Application>
  <PresentationFormat>Widescreen</PresentationFormat>
  <Paragraphs>219</Paragraphs>
  <Slides>21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Lato Black</vt:lpstr>
      <vt:lpstr>Lato Bold</vt:lpstr>
      <vt:lpstr>Lato Medium</vt:lpstr>
      <vt:lpstr>Lato Regular</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SD#6 Rocky Mountain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Wyer</dc:creator>
  <cp:lastModifiedBy>Darryl Turner</cp:lastModifiedBy>
  <cp:revision>107</cp:revision>
  <dcterms:created xsi:type="dcterms:W3CDTF">2022-05-11T15:11:05Z</dcterms:created>
  <dcterms:modified xsi:type="dcterms:W3CDTF">2022-09-26T22:23:58Z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0x0101009BCC33018EE16B459B80115A0422F06B</vt:lpwstr>
  </property>
</Properties>
</file>