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57" r:id="rId6"/>
    <p:sldId id="258" r:id="rId7"/>
    <p:sldId id="259" r:id="rId8"/>
    <p:sldId id="260" r:id="rId9"/>
    <p:sldId id="273" r:id="rId10"/>
    <p:sldId id="262" r:id="rId11"/>
    <p:sldId id="276" r:id="rId12"/>
    <p:sldId id="279" r:id="rId13"/>
    <p:sldId id="264" r:id="rId14"/>
    <p:sldId id="272" r:id="rId15"/>
    <p:sldId id="285" r:id="rId16"/>
    <p:sldId id="283" r:id="rId17"/>
    <p:sldId id="287" r:id="rId18"/>
    <p:sldId id="280" r:id="rId19"/>
    <p:sldId id="281" r:id="rId20"/>
    <p:sldId id="284" r:id="rId21"/>
    <p:sldId id="282" r:id="rId22"/>
    <p:sldId id="286" r:id="rId23"/>
    <p:sldId id="265" r:id="rId24"/>
    <p:sldId id="271" r:id="rId25"/>
    <p:sldId id="269" r:id="rId26"/>
    <p:sldId id="274" r:id="rId27"/>
    <p:sldId id="278" r:id="rId28"/>
    <p:sldId id="266" r:id="rId29"/>
    <p:sldId id="263" r:id="rId30"/>
    <p:sldId id="261"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572"/>
    <a:srgbClr val="24A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autoAdjust="0"/>
    <p:restoredTop sz="96343"/>
  </p:normalViewPr>
  <p:slideViewPr>
    <p:cSldViewPr snapToGrid="0">
      <p:cViewPr varScale="1">
        <p:scale>
          <a:sx n="72" d="100"/>
          <a:sy n="72" d="100"/>
        </p:scale>
        <p:origin x="9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lumMod val="75000"/>
                    <a:lumOff val="25000"/>
                  </a:schemeClr>
                </a:solidFill>
              </a:rPr>
              <a:t>Belonging Survey</a:t>
            </a:r>
            <a:r>
              <a:rPr lang="en-US" baseline="0" dirty="0">
                <a:solidFill>
                  <a:schemeClr val="tx1">
                    <a:lumMod val="75000"/>
                    <a:lumOff val="25000"/>
                  </a:schemeClr>
                </a:solidFill>
              </a:rPr>
              <a:t> – May 2023</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03026574803151"/>
          <c:y val="0.16204400985690215"/>
          <c:w val="0.509564468503937"/>
          <c:h val="0.75786600666092951"/>
        </c:manualLayout>
      </c:layout>
      <c:pieChart>
        <c:varyColors val="1"/>
        <c:ser>
          <c:idx val="0"/>
          <c:order val="0"/>
          <c:tx>
            <c:strRef>
              <c:f>Sheet1!$B$1</c:f>
              <c:strCache>
                <c:ptCount val="1"/>
                <c:pt idx="0">
                  <c:v>Sales</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87-4C54-85FA-CC774EA9A1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87-4C54-85FA-CC774EA9A1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87-4C54-85FA-CC774EA9A1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87-4C54-85FA-CC774EA9A166}"/>
              </c:ext>
            </c:extLst>
          </c:dPt>
          <c:cat>
            <c:strRef>
              <c:f>Sheet1!$A$2:$A$5</c:f>
              <c:strCache>
                <c:ptCount val="3"/>
                <c:pt idx="0">
                  <c:v>Most of the Time</c:v>
                </c:pt>
                <c:pt idx="1">
                  <c:v>Sometimes</c:v>
                </c:pt>
                <c:pt idx="2">
                  <c:v>Rarely</c:v>
                </c:pt>
              </c:strCache>
            </c:strRef>
          </c:cat>
          <c:val>
            <c:numRef>
              <c:f>Sheet1!$B$2:$B$5</c:f>
              <c:numCache>
                <c:formatCode>0%</c:formatCode>
                <c:ptCount val="4"/>
                <c:pt idx="0">
                  <c:v>0.66</c:v>
                </c:pt>
                <c:pt idx="1">
                  <c:v>0.25</c:v>
                </c:pt>
                <c:pt idx="2">
                  <c:v>0.09</c:v>
                </c:pt>
              </c:numCache>
            </c:numRef>
          </c:val>
          <c:extLst>
            <c:ext xmlns:c16="http://schemas.microsoft.com/office/drawing/2014/chart" uri="{C3380CC4-5D6E-409C-BE32-E72D297353CC}">
              <c16:uniqueId val="{00000008-1687-4C54-85FA-CC774EA9A166}"/>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Reading Benchmark Assessment – May 2023</a:t>
            </a:r>
            <a:endParaRPr lang="en-US" dirty="0"/>
          </a:p>
        </c:rich>
      </c:tx>
      <c:layout>
        <c:manualLayout>
          <c:xMode val="edge"/>
          <c:yMode val="edge"/>
          <c:x val="0.22943356299212597"/>
          <c:y val="5.344919298305966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03026574803151"/>
          <c:y val="0.16204400985690215"/>
          <c:w val="0.509564468503937"/>
          <c:h val="0.7578660066609295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AA-45DF-9F49-13CC20DFBB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AA-45DF-9F49-13CC20DFBB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AA-45DF-9F49-13CC20DFBB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AA-45DF-9F49-13CC20DFBBB3}"/>
              </c:ext>
            </c:extLst>
          </c:dPt>
          <c:cat>
            <c:strRef>
              <c:f>Sheet1!$A$2:$A$5</c:f>
              <c:strCache>
                <c:ptCount val="3"/>
                <c:pt idx="0">
                  <c:v>Proficient or Extending</c:v>
                </c:pt>
                <c:pt idx="1">
                  <c:v>Developing</c:v>
                </c:pt>
                <c:pt idx="2">
                  <c:v>Emerging</c:v>
                </c:pt>
              </c:strCache>
            </c:strRef>
          </c:cat>
          <c:val>
            <c:numRef>
              <c:f>Sheet1!$B$2:$B$5</c:f>
              <c:numCache>
                <c:formatCode>0%</c:formatCode>
                <c:ptCount val="4"/>
                <c:pt idx="0">
                  <c:v>0.63</c:v>
                </c:pt>
                <c:pt idx="1">
                  <c:v>0.1</c:v>
                </c:pt>
                <c:pt idx="2">
                  <c:v>0.27</c:v>
                </c:pt>
              </c:numCache>
            </c:numRef>
          </c:val>
          <c:extLst>
            <c:ext xmlns:c16="http://schemas.microsoft.com/office/drawing/2014/chart" uri="{C3380CC4-5D6E-409C-BE32-E72D297353CC}">
              <c16:uniqueId val="{00000008-E9AA-45DF-9F49-13CC20DFBBB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lumMod val="75000"/>
                    <a:lumOff val="25000"/>
                  </a:schemeClr>
                </a:solidFill>
              </a:rPr>
              <a:t>Numeracy - Foundational</a:t>
            </a:r>
            <a:r>
              <a:rPr lang="en-US" baseline="0" dirty="0">
                <a:solidFill>
                  <a:schemeClr val="tx1">
                    <a:lumMod val="75000"/>
                    <a:lumOff val="25000"/>
                  </a:schemeClr>
                </a:solidFill>
              </a:rPr>
              <a:t> Skills Assessment </a:t>
            </a:r>
          </a:p>
          <a:p>
            <a:pPr>
              <a:defRPr/>
            </a:pPr>
            <a:r>
              <a:rPr lang="en-US" baseline="0" dirty="0">
                <a:solidFill>
                  <a:schemeClr val="tx1">
                    <a:lumMod val="75000"/>
                    <a:lumOff val="25000"/>
                  </a:schemeClr>
                </a:solidFill>
              </a:rPr>
              <a:t>Problem Solving</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03026574803151"/>
          <c:y val="0.16204400985690215"/>
          <c:w val="0.509564468503937"/>
          <c:h val="0.7578660066609295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69-4C2E-8C49-99436C7BF7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69-4C2E-8C49-99436C7BF7D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69-4C2E-8C49-99436C7BF7D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69-4C2E-8C49-99436C7BF7DB}"/>
              </c:ext>
            </c:extLst>
          </c:dPt>
          <c:cat>
            <c:strRef>
              <c:f>Sheet1!$A$2:$A$5</c:f>
              <c:strCache>
                <c:ptCount val="2"/>
                <c:pt idx="0">
                  <c:v>Proficient or Above</c:v>
                </c:pt>
                <c:pt idx="1">
                  <c:v>Below Proficient</c:v>
                </c:pt>
              </c:strCache>
            </c:strRef>
          </c:cat>
          <c:val>
            <c:numRef>
              <c:f>Sheet1!$B$2:$B$5</c:f>
              <c:numCache>
                <c:formatCode>0%</c:formatCode>
                <c:ptCount val="4"/>
                <c:pt idx="0">
                  <c:v>0.43</c:v>
                </c:pt>
                <c:pt idx="1">
                  <c:v>0.56999999999999995</c:v>
                </c:pt>
              </c:numCache>
            </c:numRef>
          </c:val>
          <c:extLst>
            <c:ext xmlns:c16="http://schemas.microsoft.com/office/drawing/2014/chart" uri="{C3380CC4-5D6E-409C-BE32-E72D297353CC}">
              <c16:uniqueId val="{00000008-8E69-4C2E-8C49-99436C7BF7DB}"/>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0.39659042814960632"/>
          <c:y val="0.92096595976431073"/>
          <c:w val="0.21619414370078741"/>
          <c:h val="7.861151973584694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lumMod val="75000"/>
                    <a:lumOff val="25000"/>
                  </a:schemeClr>
                </a:solidFill>
              </a:rPr>
              <a:t>Collaborative Practice - Learning</a:t>
            </a:r>
            <a:r>
              <a:rPr lang="en-US" baseline="0" dirty="0">
                <a:solidFill>
                  <a:schemeClr val="tx1">
                    <a:lumMod val="75000"/>
                    <a:lumOff val="25000"/>
                  </a:schemeClr>
                </a:solidFill>
              </a:rPr>
              <a:t> Rounds </a:t>
            </a:r>
            <a:endParaRPr lang="en-US" dirty="0">
              <a:solidFill>
                <a:schemeClr val="tx1">
                  <a:lumMod val="75000"/>
                  <a:lumOff val="25000"/>
                </a:schemeClr>
              </a:solidFill>
            </a:endParaRPr>
          </a:p>
        </c:rich>
      </c:tx>
      <c:layout>
        <c:manualLayout>
          <c:xMode val="edge"/>
          <c:yMode val="edge"/>
          <c:x val="0.24090231299212597"/>
          <c:y val="2.09149016020668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803026574803151"/>
          <c:y val="0.16204400985690215"/>
          <c:w val="0.509564468503937"/>
          <c:h val="0.75786600666092951"/>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BB-4AEC-9A60-4E48E7B12E4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BB-4AEC-9A60-4E48E7B12E4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8BB-4AEC-9A60-4E48E7B12E4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8BB-4AEC-9A60-4E48E7B12E40}"/>
              </c:ext>
            </c:extLst>
          </c:dPt>
          <c:cat>
            <c:strRef>
              <c:f>Sheet1!$A$2:$A$5</c:f>
              <c:strCache>
                <c:ptCount val="2"/>
                <c:pt idx="0">
                  <c:v>3 or more</c:v>
                </c:pt>
                <c:pt idx="1">
                  <c:v>2 or less</c:v>
                </c:pt>
              </c:strCache>
            </c:strRef>
          </c:cat>
          <c:val>
            <c:numRef>
              <c:f>Sheet1!$B$2:$B$5</c:f>
              <c:numCache>
                <c:formatCode>0%</c:formatCode>
                <c:ptCount val="4"/>
                <c:pt idx="0">
                  <c:v>0.78</c:v>
                </c:pt>
                <c:pt idx="1">
                  <c:v>0.22</c:v>
                </c:pt>
              </c:numCache>
            </c:numRef>
          </c:val>
          <c:extLst>
            <c:ext xmlns:c16="http://schemas.microsoft.com/office/drawing/2014/chart" uri="{C3380CC4-5D6E-409C-BE32-E72D297353CC}">
              <c16:uniqueId val="{00000008-F8BB-4AEC-9A60-4E48E7B12E4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0.39190292814960631"/>
          <c:y val="0.9431487960756838"/>
          <c:w val="0.21619414370078741"/>
          <c:h val="4.75556921011754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0.19796</cdr:x>
      <cdr:y>0.07884</cdr:y>
    </cdr:from>
    <cdr:to>
      <cdr:x>0.80204</cdr:x>
      <cdr:y>0.20813</cdr:y>
    </cdr:to>
    <cdr:sp macro="" textlink="">
      <cdr:nvSpPr>
        <cdr:cNvPr id="2" name="TextBox 1"/>
        <cdr:cNvSpPr txBox="1"/>
      </cdr:nvSpPr>
      <cdr:spPr>
        <a:xfrm xmlns:a="http://schemas.openxmlformats.org/drawingml/2006/main">
          <a:off x="1608993" y="453197"/>
          <a:ext cx="4910014" cy="7432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tx1">
                  <a:lumMod val="75000"/>
                  <a:lumOff val="25000"/>
                </a:schemeClr>
              </a:solidFill>
            </a:rPr>
            <a:t>Question: Is school a place where you feel you belong? </a:t>
          </a:r>
        </a:p>
      </cdr:txBody>
    </cdr:sp>
  </cdr:relSizeAnchor>
  <cdr:relSizeAnchor xmlns:cdr="http://schemas.openxmlformats.org/drawingml/2006/chartDrawing">
    <cdr:from>
      <cdr:x>0.54977</cdr:x>
      <cdr:y>0.48523</cdr:y>
    </cdr:from>
    <cdr:to>
      <cdr:x>0.66227</cdr:x>
      <cdr:y>0.65255</cdr:y>
    </cdr:to>
    <cdr:sp macro="" textlink="">
      <cdr:nvSpPr>
        <cdr:cNvPr id="3" name="TextBox 2"/>
        <cdr:cNvSpPr txBox="1"/>
      </cdr:nvSpPr>
      <cdr:spPr>
        <a:xfrm xmlns:a="http://schemas.openxmlformats.org/drawingml/2006/main">
          <a:off x="4468553" y="265176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lumMod val="95000"/>
                </a:schemeClr>
              </a:solidFill>
            </a:rPr>
            <a:t>66%</a:t>
          </a:r>
        </a:p>
      </cdr:txBody>
    </cdr:sp>
  </cdr:relSizeAnchor>
  <cdr:relSizeAnchor xmlns:cdr="http://schemas.openxmlformats.org/drawingml/2006/chartDrawing">
    <cdr:from>
      <cdr:x>0.39773</cdr:x>
      <cdr:y>0.28537</cdr:y>
    </cdr:from>
    <cdr:to>
      <cdr:x>0.46932</cdr:x>
      <cdr:y>0.35593</cdr:y>
    </cdr:to>
    <cdr:sp macro="" textlink="">
      <cdr:nvSpPr>
        <cdr:cNvPr id="4" name="TextBox 3"/>
        <cdr:cNvSpPr txBox="1"/>
      </cdr:nvSpPr>
      <cdr:spPr>
        <a:xfrm xmlns:a="http://schemas.openxmlformats.org/drawingml/2006/main">
          <a:off x="3232727" y="1640379"/>
          <a:ext cx="581891" cy="4056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chemeClr val="bg1">
                  <a:lumMod val="95000"/>
                </a:schemeClr>
              </a:solidFill>
            </a:rPr>
            <a:t>9%</a:t>
          </a:r>
        </a:p>
      </cdr:txBody>
    </cdr:sp>
  </cdr:relSizeAnchor>
  <cdr:relSizeAnchor xmlns:cdr="http://schemas.openxmlformats.org/drawingml/2006/chartDrawing">
    <cdr:from>
      <cdr:x>0.30841</cdr:x>
      <cdr:y>0.46882</cdr:y>
    </cdr:from>
    <cdr:to>
      <cdr:x>0.38</cdr:x>
      <cdr:y>0.53118</cdr:y>
    </cdr:to>
    <cdr:sp macro="" textlink="">
      <cdr:nvSpPr>
        <cdr:cNvPr id="5" name="TextBox 4"/>
        <cdr:cNvSpPr txBox="1"/>
      </cdr:nvSpPr>
      <cdr:spPr>
        <a:xfrm xmlns:a="http://schemas.openxmlformats.org/drawingml/2006/main">
          <a:off x="2506749" y="2562090"/>
          <a:ext cx="581891" cy="3408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0.30943</cdr:x>
      <cdr:y>0.4673</cdr:y>
    </cdr:from>
    <cdr:to>
      <cdr:x>0.38307</cdr:x>
      <cdr:y>0.5327</cdr:y>
    </cdr:to>
    <cdr:sp macro="" textlink="">
      <cdr:nvSpPr>
        <cdr:cNvPr id="6" name="TextBox 5"/>
        <cdr:cNvSpPr txBox="1"/>
      </cdr:nvSpPr>
      <cdr:spPr>
        <a:xfrm xmlns:a="http://schemas.openxmlformats.org/drawingml/2006/main">
          <a:off x="2515061" y="2553777"/>
          <a:ext cx="598517" cy="357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0.3125</cdr:x>
      <cdr:y>0.47948</cdr:y>
    </cdr:from>
    <cdr:to>
      <cdr:x>0.425</cdr:x>
      <cdr:y>0.6468</cdr:y>
    </cdr:to>
    <cdr:sp macro="" textlink="">
      <cdr:nvSpPr>
        <cdr:cNvPr id="7" name="TextBox 6"/>
        <cdr:cNvSpPr txBox="1"/>
      </cdr:nvSpPr>
      <cdr:spPr>
        <a:xfrm xmlns:a="http://schemas.openxmlformats.org/drawingml/2006/main">
          <a:off x="2540000" y="26203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lumMod val="95000"/>
                </a:schemeClr>
              </a:solidFill>
            </a:rPr>
            <a:t>25%</a:t>
          </a:r>
        </a:p>
      </cdr:txBody>
    </cdr:sp>
  </cdr:relSizeAnchor>
</c:userShapes>
</file>

<file path=ppt/drawings/drawing2.xml><?xml version="1.0" encoding="utf-8"?>
<c:userShapes xmlns:c="http://schemas.openxmlformats.org/drawingml/2006/chart">
  <cdr:relSizeAnchor xmlns:cdr="http://schemas.openxmlformats.org/drawingml/2006/chartDrawing">
    <cdr:from>
      <cdr:x>0.24705</cdr:x>
      <cdr:y>0.08366</cdr:y>
    </cdr:from>
    <cdr:to>
      <cdr:x>0.76864</cdr:x>
      <cdr:y>0.21295</cdr:y>
    </cdr:to>
    <cdr:sp macro="" textlink="">
      <cdr:nvSpPr>
        <cdr:cNvPr id="2" name="TextBox 1"/>
        <cdr:cNvSpPr txBox="1"/>
      </cdr:nvSpPr>
      <cdr:spPr>
        <a:xfrm xmlns:a="http://schemas.openxmlformats.org/drawingml/2006/main">
          <a:off x="2007986" y="457201"/>
          <a:ext cx="4239490" cy="7065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lumMod val="65000"/>
                  <a:lumOff val="35000"/>
                </a:schemeClr>
              </a:solidFill>
            </a:rPr>
            <a:t> </a:t>
          </a:r>
        </a:p>
      </cdr:txBody>
    </cdr:sp>
  </cdr:relSizeAnchor>
  <cdr:relSizeAnchor xmlns:cdr="http://schemas.openxmlformats.org/drawingml/2006/chartDrawing">
    <cdr:from>
      <cdr:x>0.55207</cdr:x>
      <cdr:y>0.46303</cdr:y>
    </cdr:from>
    <cdr:to>
      <cdr:x>0.66457</cdr:x>
      <cdr:y>0.63035</cdr:y>
    </cdr:to>
    <cdr:sp macro="" textlink="">
      <cdr:nvSpPr>
        <cdr:cNvPr id="3" name="TextBox 2"/>
        <cdr:cNvSpPr txBox="1"/>
      </cdr:nvSpPr>
      <cdr:spPr>
        <a:xfrm xmlns:a="http://schemas.openxmlformats.org/drawingml/2006/main">
          <a:off x="4487214" y="25304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lumMod val="95000"/>
                </a:schemeClr>
              </a:solidFill>
            </a:rPr>
            <a:t>63%</a:t>
          </a:r>
        </a:p>
      </cdr:txBody>
    </cdr:sp>
  </cdr:relSizeAnchor>
  <cdr:relSizeAnchor xmlns:cdr="http://schemas.openxmlformats.org/drawingml/2006/chartDrawing">
    <cdr:from>
      <cdr:x>0.32784</cdr:x>
      <cdr:y>0.36944</cdr:y>
    </cdr:from>
    <cdr:to>
      <cdr:x>0.43135</cdr:x>
      <cdr:y>0.53575</cdr:y>
    </cdr:to>
    <cdr:sp macro="" textlink="">
      <cdr:nvSpPr>
        <cdr:cNvPr id="4" name="TextBox 3"/>
        <cdr:cNvSpPr txBox="1"/>
      </cdr:nvSpPr>
      <cdr:spPr>
        <a:xfrm xmlns:a="http://schemas.openxmlformats.org/drawingml/2006/main">
          <a:off x="2664691" y="2018994"/>
          <a:ext cx="841322" cy="9088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chemeClr val="bg1">
                  <a:lumMod val="95000"/>
                </a:schemeClr>
              </a:solidFill>
            </a:rPr>
            <a:t>27%</a:t>
          </a:r>
        </a:p>
      </cdr:txBody>
    </cdr:sp>
  </cdr:relSizeAnchor>
  <cdr:relSizeAnchor xmlns:cdr="http://schemas.openxmlformats.org/drawingml/2006/chartDrawing">
    <cdr:from>
      <cdr:x>0.30841</cdr:x>
      <cdr:y>0.46882</cdr:y>
    </cdr:from>
    <cdr:to>
      <cdr:x>0.38</cdr:x>
      <cdr:y>0.53118</cdr:y>
    </cdr:to>
    <cdr:sp macro="" textlink="">
      <cdr:nvSpPr>
        <cdr:cNvPr id="5" name="TextBox 4"/>
        <cdr:cNvSpPr txBox="1"/>
      </cdr:nvSpPr>
      <cdr:spPr>
        <a:xfrm xmlns:a="http://schemas.openxmlformats.org/drawingml/2006/main">
          <a:off x="2506749" y="2562090"/>
          <a:ext cx="581891" cy="3408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0.30943</cdr:x>
      <cdr:y>0.4673</cdr:y>
    </cdr:from>
    <cdr:to>
      <cdr:x>0.38307</cdr:x>
      <cdr:y>0.5327</cdr:y>
    </cdr:to>
    <cdr:sp macro="" textlink="">
      <cdr:nvSpPr>
        <cdr:cNvPr id="6" name="TextBox 5"/>
        <cdr:cNvSpPr txBox="1"/>
      </cdr:nvSpPr>
      <cdr:spPr>
        <a:xfrm xmlns:a="http://schemas.openxmlformats.org/drawingml/2006/main">
          <a:off x="2515061" y="2553777"/>
          <a:ext cx="598517" cy="357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0.30679</cdr:x>
      <cdr:y>0.59084</cdr:y>
    </cdr:from>
    <cdr:to>
      <cdr:x>0.41929</cdr:x>
      <cdr:y>0.7206</cdr:y>
    </cdr:to>
    <cdr:sp macro="" textlink="">
      <cdr:nvSpPr>
        <cdr:cNvPr id="7" name="TextBox 6"/>
        <cdr:cNvSpPr txBox="1"/>
      </cdr:nvSpPr>
      <cdr:spPr>
        <a:xfrm xmlns:a="http://schemas.openxmlformats.org/drawingml/2006/main">
          <a:off x="2493596" y="3228958"/>
          <a:ext cx="914400" cy="7091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lumMod val="95000"/>
                </a:schemeClr>
              </a:solidFill>
            </a:rPr>
            <a:t>10%</a:t>
          </a:r>
        </a:p>
      </cdr:txBody>
    </cdr:sp>
  </cdr:relSizeAnchor>
</c:userShapes>
</file>

<file path=ppt/drawings/drawing3.xml><?xml version="1.0" encoding="utf-8"?>
<c:userShapes xmlns:c="http://schemas.openxmlformats.org/drawingml/2006/chart">
  <cdr:relSizeAnchor xmlns:cdr="http://schemas.openxmlformats.org/drawingml/2006/chartDrawing">
    <cdr:from>
      <cdr:x>0.24705</cdr:x>
      <cdr:y>0.08366</cdr:y>
    </cdr:from>
    <cdr:to>
      <cdr:x>0.76864</cdr:x>
      <cdr:y>0.21295</cdr:y>
    </cdr:to>
    <cdr:sp macro="" textlink="">
      <cdr:nvSpPr>
        <cdr:cNvPr id="2" name="TextBox 1"/>
        <cdr:cNvSpPr txBox="1"/>
      </cdr:nvSpPr>
      <cdr:spPr>
        <a:xfrm xmlns:a="http://schemas.openxmlformats.org/drawingml/2006/main">
          <a:off x="2007986" y="457201"/>
          <a:ext cx="4239490" cy="7065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dirty="0">
            <a:solidFill>
              <a:schemeClr val="tx1">
                <a:lumMod val="65000"/>
                <a:lumOff val="35000"/>
              </a:schemeClr>
            </a:solidFill>
          </a:endParaRPr>
        </a:p>
        <a:p xmlns:a="http://schemas.openxmlformats.org/drawingml/2006/main">
          <a:pPr algn="ctr"/>
          <a:r>
            <a:rPr lang="en-US" sz="1600" dirty="0">
              <a:solidFill>
                <a:schemeClr val="tx1">
                  <a:lumMod val="75000"/>
                  <a:lumOff val="25000"/>
                </a:schemeClr>
              </a:solidFill>
            </a:rPr>
            <a:t>October/November 2022</a:t>
          </a:r>
        </a:p>
      </cdr:txBody>
    </cdr:sp>
  </cdr:relSizeAnchor>
  <cdr:relSizeAnchor xmlns:cdr="http://schemas.openxmlformats.org/drawingml/2006/chartDrawing">
    <cdr:from>
      <cdr:x>0.54977</cdr:x>
      <cdr:y>0.48523</cdr:y>
    </cdr:from>
    <cdr:to>
      <cdr:x>0.66227</cdr:x>
      <cdr:y>0.65255</cdr:y>
    </cdr:to>
    <cdr:sp macro="" textlink="">
      <cdr:nvSpPr>
        <cdr:cNvPr id="3" name="TextBox 2"/>
        <cdr:cNvSpPr txBox="1"/>
      </cdr:nvSpPr>
      <cdr:spPr>
        <a:xfrm xmlns:a="http://schemas.openxmlformats.org/drawingml/2006/main">
          <a:off x="4468553" y="265176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lumMod val="95000"/>
                </a:schemeClr>
              </a:solidFill>
            </a:rPr>
            <a:t>43%</a:t>
          </a:r>
        </a:p>
      </cdr:txBody>
    </cdr:sp>
  </cdr:relSizeAnchor>
  <cdr:relSizeAnchor xmlns:cdr="http://schemas.openxmlformats.org/drawingml/2006/chartDrawing">
    <cdr:from>
      <cdr:x>0.39841</cdr:x>
      <cdr:y>0.28444</cdr:y>
    </cdr:from>
    <cdr:to>
      <cdr:x>0.46693</cdr:x>
      <cdr:y>0.35593</cdr:y>
    </cdr:to>
    <cdr:sp macro="" textlink="">
      <cdr:nvSpPr>
        <cdr:cNvPr id="4" name="TextBox 3"/>
        <cdr:cNvSpPr txBox="1"/>
      </cdr:nvSpPr>
      <cdr:spPr>
        <a:xfrm xmlns:a="http://schemas.openxmlformats.org/drawingml/2006/main">
          <a:off x="3238269" y="1554481"/>
          <a:ext cx="556953" cy="3906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solidFill>
              <a:schemeClr val="bg1">
                <a:lumMod val="95000"/>
              </a:schemeClr>
            </a:solidFill>
          </a:endParaRPr>
        </a:p>
      </cdr:txBody>
    </cdr:sp>
  </cdr:relSizeAnchor>
  <cdr:relSizeAnchor xmlns:cdr="http://schemas.openxmlformats.org/drawingml/2006/chartDrawing">
    <cdr:from>
      <cdr:x>0.30841</cdr:x>
      <cdr:y>0.46882</cdr:y>
    </cdr:from>
    <cdr:to>
      <cdr:x>0.38</cdr:x>
      <cdr:y>0.53118</cdr:y>
    </cdr:to>
    <cdr:sp macro="" textlink="">
      <cdr:nvSpPr>
        <cdr:cNvPr id="5" name="TextBox 4"/>
        <cdr:cNvSpPr txBox="1"/>
      </cdr:nvSpPr>
      <cdr:spPr>
        <a:xfrm xmlns:a="http://schemas.openxmlformats.org/drawingml/2006/main">
          <a:off x="2506749" y="2562090"/>
          <a:ext cx="581891" cy="3408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0.30943</cdr:x>
      <cdr:y>0.4673</cdr:y>
    </cdr:from>
    <cdr:to>
      <cdr:x>0.38307</cdr:x>
      <cdr:y>0.5327</cdr:y>
    </cdr:to>
    <cdr:sp macro="" textlink="">
      <cdr:nvSpPr>
        <cdr:cNvPr id="6" name="TextBox 5"/>
        <cdr:cNvSpPr txBox="1"/>
      </cdr:nvSpPr>
      <cdr:spPr>
        <a:xfrm xmlns:a="http://schemas.openxmlformats.org/drawingml/2006/main">
          <a:off x="2515061" y="2553777"/>
          <a:ext cx="598517" cy="357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0.3125</cdr:x>
      <cdr:y>0.47948</cdr:y>
    </cdr:from>
    <cdr:to>
      <cdr:x>0.425</cdr:x>
      <cdr:y>0.6468</cdr:y>
    </cdr:to>
    <cdr:sp macro="" textlink="">
      <cdr:nvSpPr>
        <cdr:cNvPr id="7" name="TextBox 6"/>
        <cdr:cNvSpPr txBox="1"/>
      </cdr:nvSpPr>
      <cdr:spPr>
        <a:xfrm xmlns:a="http://schemas.openxmlformats.org/drawingml/2006/main">
          <a:off x="2540000" y="26203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lumMod val="95000"/>
                </a:schemeClr>
              </a:solidFill>
            </a:rPr>
            <a:t>57%</a:t>
          </a:r>
        </a:p>
      </cdr:txBody>
    </cdr:sp>
  </cdr:relSizeAnchor>
  <cdr:relSizeAnchor xmlns:cdr="http://schemas.openxmlformats.org/drawingml/2006/chartDrawing">
    <cdr:from>
      <cdr:x>0.04489</cdr:x>
      <cdr:y>0.7674</cdr:y>
    </cdr:from>
    <cdr:to>
      <cdr:x>0.15739</cdr:x>
      <cdr:y>1</cdr:y>
    </cdr:to>
    <cdr:sp macro="" textlink="">
      <cdr:nvSpPr>
        <cdr:cNvPr id="8" name="TextBox 7">
          <a:extLst xmlns:a="http://schemas.openxmlformats.org/drawingml/2006/main">
            <a:ext uri="{FF2B5EF4-FFF2-40B4-BE49-F238E27FC236}">
              <a16:creationId xmlns:a16="http://schemas.microsoft.com/office/drawing/2014/main" id="{6E46B5A4-DB56-ADB7-B43E-511AA2B6C4D5}"/>
            </a:ext>
          </a:extLst>
        </cdr:cNvPr>
        <cdr:cNvSpPr txBox="1"/>
      </cdr:nvSpPr>
      <cdr:spPr>
        <a:xfrm xmlns:a="http://schemas.openxmlformats.org/drawingml/2006/main">
          <a:off x="364836" y="4393510"/>
          <a:ext cx="914400" cy="13316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0.8158</cdr:y>
    </cdr:from>
    <cdr:to>
      <cdr:x>0.1125</cdr:x>
      <cdr:y>1</cdr:y>
    </cdr:to>
    <cdr:sp macro="" textlink="">
      <cdr:nvSpPr>
        <cdr:cNvPr id="9" name="TextBox 8">
          <a:extLst xmlns:a="http://schemas.openxmlformats.org/drawingml/2006/main">
            <a:ext uri="{FF2B5EF4-FFF2-40B4-BE49-F238E27FC236}">
              <a16:creationId xmlns:a16="http://schemas.microsoft.com/office/drawing/2014/main" id="{8B4F8F6E-AC34-812F-8AD1-F1FAFF50817E}"/>
            </a:ext>
          </a:extLst>
        </cdr:cNvPr>
        <cdr:cNvSpPr txBox="1"/>
      </cdr:nvSpPr>
      <cdr:spPr>
        <a:xfrm xmlns:a="http://schemas.openxmlformats.org/drawingml/2006/main">
          <a:off x="0" y="4670601"/>
          <a:ext cx="914400" cy="105456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solidFill>
                <a:schemeClr val="tx1">
                  <a:lumMod val="75000"/>
                  <a:lumOff val="25000"/>
                </a:schemeClr>
              </a:solidFill>
            </a:rPr>
            <a:t>The Problem Solving questions on </a:t>
          </a:r>
        </a:p>
        <a:p xmlns:a="http://schemas.openxmlformats.org/drawingml/2006/main">
          <a:r>
            <a:rPr lang="en-US" sz="1400" dirty="0">
              <a:solidFill>
                <a:schemeClr val="tx1">
                  <a:lumMod val="75000"/>
                  <a:lumOff val="25000"/>
                </a:schemeClr>
              </a:solidFill>
            </a:rPr>
            <a:t>the Foundational Skills Assessment </a:t>
          </a:r>
        </a:p>
        <a:p xmlns:a="http://schemas.openxmlformats.org/drawingml/2006/main">
          <a:r>
            <a:rPr lang="en-US" sz="1400" dirty="0">
              <a:solidFill>
                <a:schemeClr val="tx1">
                  <a:lumMod val="75000"/>
                  <a:lumOff val="25000"/>
                </a:schemeClr>
              </a:solidFill>
            </a:rPr>
            <a:t>require the ability to communicate</a:t>
          </a:r>
        </a:p>
        <a:p xmlns:a="http://schemas.openxmlformats.org/drawingml/2006/main">
          <a:r>
            <a:rPr lang="en-US" sz="1400" dirty="0">
              <a:solidFill>
                <a:schemeClr val="tx1">
                  <a:lumMod val="75000"/>
                  <a:lumOff val="25000"/>
                </a:schemeClr>
              </a:solidFill>
            </a:rPr>
            <a:t>Numerate Thinking.</a:t>
          </a:r>
        </a:p>
      </cdr:txBody>
    </cdr:sp>
  </cdr:relSizeAnchor>
</c:userShapes>
</file>

<file path=ppt/drawings/drawing4.xml><?xml version="1.0" encoding="utf-8"?>
<c:userShapes xmlns:c="http://schemas.openxmlformats.org/drawingml/2006/chart">
  <cdr:relSizeAnchor xmlns:cdr="http://schemas.openxmlformats.org/drawingml/2006/chartDrawing">
    <cdr:from>
      <cdr:x>0.2392</cdr:x>
      <cdr:y>0.08366</cdr:y>
    </cdr:from>
    <cdr:to>
      <cdr:x>0.7608</cdr:x>
      <cdr:y>0.21295</cdr:y>
    </cdr:to>
    <cdr:sp macro="" textlink="">
      <cdr:nvSpPr>
        <cdr:cNvPr id="2" name="TextBox 1"/>
        <cdr:cNvSpPr txBox="1"/>
      </cdr:nvSpPr>
      <cdr:spPr>
        <a:xfrm xmlns:a="http://schemas.openxmlformats.org/drawingml/2006/main">
          <a:off x="1944258" y="457202"/>
          <a:ext cx="4239484" cy="7065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tx1">
                  <a:lumMod val="75000"/>
                  <a:lumOff val="25000"/>
                </a:schemeClr>
              </a:solidFill>
            </a:rPr>
            <a:t>September 2022 – June 2023</a:t>
          </a:r>
        </a:p>
      </cdr:txBody>
    </cdr:sp>
  </cdr:relSizeAnchor>
  <cdr:relSizeAnchor xmlns:cdr="http://schemas.openxmlformats.org/drawingml/2006/chartDrawing">
    <cdr:from>
      <cdr:x>0.51738</cdr:x>
      <cdr:y>0.6348</cdr:y>
    </cdr:from>
    <cdr:to>
      <cdr:x>0.62988</cdr:x>
      <cdr:y>0.80212</cdr:y>
    </cdr:to>
    <cdr:sp macro="" textlink="">
      <cdr:nvSpPr>
        <cdr:cNvPr id="3" name="TextBox 2"/>
        <cdr:cNvSpPr txBox="1"/>
      </cdr:nvSpPr>
      <cdr:spPr>
        <a:xfrm xmlns:a="http://schemas.openxmlformats.org/drawingml/2006/main">
          <a:off x="4205294" y="3469202"/>
          <a:ext cx="914400" cy="9144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lumMod val="95000"/>
                </a:schemeClr>
              </a:solidFill>
            </a:rPr>
            <a:t>78%</a:t>
          </a:r>
        </a:p>
      </cdr:txBody>
    </cdr:sp>
  </cdr:relSizeAnchor>
  <cdr:relSizeAnchor xmlns:cdr="http://schemas.openxmlformats.org/drawingml/2006/chartDrawing">
    <cdr:from>
      <cdr:x>0.39841</cdr:x>
      <cdr:y>0.28444</cdr:y>
    </cdr:from>
    <cdr:to>
      <cdr:x>0.46693</cdr:x>
      <cdr:y>0.35593</cdr:y>
    </cdr:to>
    <cdr:sp macro="" textlink="">
      <cdr:nvSpPr>
        <cdr:cNvPr id="4" name="TextBox 3"/>
        <cdr:cNvSpPr txBox="1"/>
      </cdr:nvSpPr>
      <cdr:spPr>
        <a:xfrm xmlns:a="http://schemas.openxmlformats.org/drawingml/2006/main">
          <a:off x="3238269" y="1554481"/>
          <a:ext cx="556953" cy="3906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600" dirty="0">
            <a:solidFill>
              <a:schemeClr val="bg1">
                <a:lumMod val="95000"/>
              </a:schemeClr>
            </a:solidFill>
          </a:endParaRPr>
        </a:p>
      </cdr:txBody>
    </cdr:sp>
  </cdr:relSizeAnchor>
  <cdr:relSizeAnchor xmlns:cdr="http://schemas.openxmlformats.org/drawingml/2006/chartDrawing">
    <cdr:from>
      <cdr:x>0.30841</cdr:x>
      <cdr:y>0.46882</cdr:y>
    </cdr:from>
    <cdr:to>
      <cdr:x>0.38</cdr:x>
      <cdr:y>0.53118</cdr:y>
    </cdr:to>
    <cdr:sp macro="" textlink="">
      <cdr:nvSpPr>
        <cdr:cNvPr id="5" name="TextBox 4"/>
        <cdr:cNvSpPr txBox="1"/>
      </cdr:nvSpPr>
      <cdr:spPr>
        <a:xfrm xmlns:a="http://schemas.openxmlformats.org/drawingml/2006/main">
          <a:off x="2506749" y="2562090"/>
          <a:ext cx="581891" cy="3408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0.30943</cdr:x>
      <cdr:y>0.4673</cdr:y>
    </cdr:from>
    <cdr:to>
      <cdr:x>0.38307</cdr:x>
      <cdr:y>0.5327</cdr:y>
    </cdr:to>
    <cdr:sp macro="" textlink="">
      <cdr:nvSpPr>
        <cdr:cNvPr id="6" name="TextBox 5"/>
        <cdr:cNvSpPr txBox="1"/>
      </cdr:nvSpPr>
      <cdr:spPr>
        <a:xfrm xmlns:a="http://schemas.openxmlformats.org/drawingml/2006/main">
          <a:off x="2515061" y="2553777"/>
          <a:ext cx="598517" cy="3574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0.35682</cdr:x>
      <cdr:y>0.33692</cdr:y>
    </cdr:from>
    <cdr:to>
      <cdr:x>0.46932</cdr:x>
      <cdr:y>0.50424</cdr:y>
    </cdr:to>
    <cdr:sp macro="" textlink="">
      <cdr:nvSpPr>
        <cdr:cNvPr id="7" name="TextBox 6"/>
        <cdr:cNvSpPr txBox="1"/>
      </cdr:nvSpPr>
      <cdr:spPr>
        <a:xfrm xmlns:a="http://schemas.openxmlformats.org/drawingml/2006/main">
          <a:off x="2900218" y="1841266"/>
          <a:ext cx="914400" cy="9144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bg1">
                  <a:lumMod val="95000"/>
                </a:schemeClr>
              </a:solidFill>
            </a:rPr>
            <a:t>35%</a:t>
          </a:r>
        </a:p>
      </cdr:txBody>
    </cdr:sp>
  </cdr:relSizeAnchor>
  <cdr:relSizeAnchor xmlns:cdr="http://schemas.openxmlformats.org/drawingml/2006/chartDrawing">
    <cdr:from>
      <cdr:x>0.05511</cdr:x>
      <cdr:y>0.83268</cdr:y>
    </cdr:from>
    <cdr:to>
      <cdr:x>0.16761</cdr:x>
      <cdr:y>1</cdr:y>
    </cdr:to>
    <cdr:sp macro="" textlink="">
      <cdr:nvSpPr>
        <cdr:cNvPr id="8" name="TextBox 7">
          <a:extLst xmlns:a="http://schemas.openxmlformats.org/drawingml/2006/main">
            <a:ext uri="{FF2B5EF4-FFF2-40B4-BE49-F238E27FC236}">
              <a16:creationId xmlns:a16="http://schemas.microsoft.com/office/drawing/2014/main" id="{0CC759D2-CCCA-C1C7-6A08-8614FA5AE178}"/>
            </a:ext>
          </a:extLst>
        </cdr:cNvPr>
        <cdr:cNvSpPr txBox="1"/>
      </cdr:nvSpPr>
      <cdr:spPr>
        <a:xfrm xmlns:a="http://schemas.openxmlformats.org/drawingml/2006/main">
          <a:off x="447964" y="484077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0.03295</cdr:x>
      <cdr:y>0.83084</cdr:y>
    </cdr:from>
    <cdr:to>
      <cdr:x>0.14545</cdr:x>
      <cdr:y>0.99815</cdr:y>
    </cdr:to>
    <cdr:sp macro="" textlink="">
      <cdr:nvSpPr>
        <cdr:cNvPr id="9" name="TextBox 8">
          <a:extLst xmlns:a="http://schemas.openxmlformats.org/drawingml/2006/main">
            <a:ext uri="{FF2B5EF4-FFF2-40B4-BE49-F238E27FC236}">
              <a16:creationId xmlns:a16="http://schemas.microsoft.com/office/drawing/2014/main" id="{E1E4081A-E722-8DAC-A0C7-F52B55C82A2B}"/>
            </a:ext>
          </a:extLst>
        </cdr:cNvPr>
        <cdr:cNvSpPr txBox="1"/>
      </cdr:nvSpPr>
      <cdr:spPr>
        <a:xfrm xmlns:a="http://schemas.openxmlformats.org/drawingml/2006/main">
          <a:off x="267855" y="45405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solidFill>
                <a:schemeClr val="tx1">
                  <a:lumMod val="75000"/>
                  <a:lumOff val="25000"/>
                </a:schemeClr>
              </a:solidFill>
            </a:rPr>
            <a:t>How many times a </a:t>
          </a:r>
        </a:p>
        <a:p xmlns:a="http://schemas.openxmlformats.org/drawingml/2006/main">
          <a:r>
            <a:rPr lang="en-US" sz="1600" dirty="0">
              <a:solidFill>
                <a:schemeClr val="tx1">
                  <a:lumMod val="75000"/>
                  <a:lumOff val="25000"/>
                </a:schemeClr>
              </a:solidFill>
            </a:rPr>
            <a:t>teacher participated </a:t>
          </a:r>
        </a:p>
        <a:p xmlns:a="http://schemas.openxmlformats.org/drawingml/2006/main">
          <a:r>
            <a:rPr lang="en-US" sz="1600" dirty="0">
              <a:solidFill>
                <a:schemeClr val="tx1">
                  <a:lumMod val="75000"/>
                  <a:lumOff val="25000"/>
                </a:schemeClr>
              </a:solidFill>
            </a:rPr>
            <a:t>in a Learning Round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A7B2-FD66-4E68-AEA6-15B9B1ED5F9F}"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2BCF93-80F8-437B-B137-4B10696B8BF4}" type="slidenum">
              <a:rPr lang="en-US" smtClean="0"/>
              <a:t>14</a:t>
            </a:fld>
            <a:endParaRPr lang="en-US"/>
          </a:p>
        </p:txBody>
      </p:sp>
    </p:spTree>
    <p:extLst>
      <p:ext uri="{BB962C8B-B14F-4D97-AF65-F5344CB8AC3E}">
        <p14:creationId xmlns:p14="http://schemas.microsoft.com/office/powerpoint/2010/main" val="323388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9/1/2023</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9/1/2023</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9/1/2023</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9/1/2023</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9/1/2023</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9/1/2023</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9/1/2023</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9/1/2023</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9/1/2023</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9/1/2023</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9/1/2023</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9/1/2023</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cid:1ffcd156-b84d-419b-908a-f618991abd33@CANPRD01.PROD.OUTLOOK.COM"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6A151DF2-2698-49F6-9D52-26F3E3567182}"/>
              </a:ext>
            </a:extLst>
          </p:cNvPr>
          <p:cNvSpPr txBox="1">
            <a:spLocks/>
          </p:cNvSpPr>
          <p:nvPr/>
        </p:nvSpPr>
        <p:spPr>
          <a:xfrm>
            <a:off x="144378" y="834887"/>
            <a:ext cx="2494319" cy="1991933"/>
          </a:xfrm>
          <a:prstGeom prst="rect">
            <a:avLst/>
          </a:prstGeom>
          <a:blipFill>
            <a:blip r:embed="rId3"/>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bg1"/>
                </a:solidFill>
                <a:ea typeface="Roboto" panose="02000000000000000000" pitchFamily="2" charset="0"/>
              </a:rPr>
              <a:t>Nicholson Elementary School </a:t>
            </a:r>
          </a:p>
        </p:txBody>
      </p:sp>
      <p:sp>
        <p:nvSpPr>
          <p:cNvPr id="9" name="TextBox 8">
            <a:extLst>
              <a:ext uri="{FF2B5EF4-FFF2-40B4-BE49-F238E27FC236}">
                <a16:creationId xmlns:a16="http://schemas.microsoft.com/office/drawing/2014/main" id="{D2C7E24D-4F0E-4050-BDE1-DB5EC1B03C6C}"/>
              </a:ext>
            </a:extLst>
          </p:cNvPr>
          <p:cNvSpPr txBox="1"/>
          <p:nvPr/>
        </p:nvSpPr>
        <p:spPr>
          <a:xfrm>
            <a:off x="357814" y="3503965"/>
            <a:ext cx="2582485" cy="584775"/>
          </a:xfrm>
          <a:prstGeom prst="rect">
            <a:avLst/>
          </a:prstGeom>
          <a:noFill/>
        </p:spPr>
        <p:txBody>
          <a:bodyPr wrap="square" rtlCol="0">
            <a:spAutoFit/>
          </a:bodyPr>
          <a:lstStyle/>
          <a:p>
            <a:r>
              <a:rPr lang="en-US" sz="3200" dirty="0">
                <a:solidFill>
                  <a:srgbClr val="24A9DC"/>
                </a:solidFill>
                <a:ea typeface="Roboto" panose="02000000000000000000" pitchFamily="2" charset="0"/>
              </a:rPr>
              <a:t>2023-2024</a:t>
            </a:r>
          </a:p>
        </p:txBody>
      </p:sp>
      <p:sp>
        <p:nvSpPr>
          <p:cNvPr id="15" name="TextBox 14">
            <a:extLst>
              <a:ext uri="{FF2B5EF4-FFF2-40B4-BE49-F238E27FC236}">
                <a16:creationId xmlns:a16="http://schemas.microsoft.com/office/drawing/2014/main" id="{4ECA52DA-4A5C-430D-BDF3-4061A9EC9BF3}"/>
              </a:ext>
            </a:extLst>
          </p:cNvPr>
          <p:cNvSpPr txBox="1"/>
          <p:nvPr/>
        </p:nvSpPr>
        <p:spPr>
          <a:xfrm>
            <a:off x="357814" y="4765886"/>
            <a:ext cx="7758579" cy="646331"/>
          </a:xfrm>
          <a:prstGeom prst="rect">
            <a:avLst/>
          </a:prstGeom>
          <a:noFill/>
        </p:spPr>
        <p:txBody>
          <a:bodyPr wrap="square" rtlCol="0">
            <a:spAutoFit/>
          </a:bodyPr>
          <a:lstStyle/>
          <a:p>
            <a:r>
              <a:rPr lang="en-US" sz="3600" dirty="0">
                <a:solidFill>
                  <a:srgbClr val="24A9DC"/>
                </a:solidFill>
                <a:ea typeface="Roboto" panose="02000000000000000000" pitchFamily="2" charset="0"/>
              </a:rPr>
              <a:t>Nicholson Elementary School</a:t>
            </a: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dirty="0">
              <a:solidFill>
                <a:schemeClr val="bg1"/>
              </a:solidFill>
            </a:endParaRPr>
          </a:p>
        </p:txBody>
      </p:sp>
      <p:pic>
        <p:nvPicPr>
          <p:cNvPr id="7" name="Picture 6">
            <a:extLst>
              <a:ext uri="{FF2B5EF4-FFF2-40B4-BE49-F238E27FC236}">
                <a16:creationId xmlns:a16="http://schemas.microsoft.com/office/drawing/2014/main" id="{69BC0C8A-AA96-7723-0980-7DFF21BA1142}"/>
              </a:ext>
            </a:extLst>
          </p:cNvPr>
          <p:cNvPicPr>
            <a:picLocks noChangeAspect="1"/>
          </p:cNvPicPr>
          <p:nvPr/>
        </p:nvPicPr>
        <p:blipFill rotWithShape="1">
          <a:blip r:embed="rId4">
            <a:extLst>
              <a:ext uri="{28A0092B-C50C-407E-A947-70E740481C1C}">
                <a14:useLocalDpi xmlns:a14="http://schemas.microsoft.com/office/drawing/2010/main" val="0"/>
              </a:ext>
            </a:extLst>
          </a:blip>
          <a:srcRect r="17694" b="34007"/>
          <a:stretch/>
        </p:blipFill>
        <p:spPr>
          <a:xfrm>
            <a:off x="7292231" y="2929356"/>
            <a:ext cx="4899769" cy="3928644"/>
          </a:xfrm>
          <a:prstGeom prst="rect">
            <a:avLst/>
          </a:prstGeom>
        </p:spPr>
      </p:pic>
      <p:pic>
        <p:nvPicPr>
          <p:cNvPr id="2" name="Picture 1">
            <a:extLst>
              <a:ext uri="{FF2B5EF4-FFF2-40B4-BE49-F238E27FC236}">
                <a16:creationId xmlns:a16="http://schemas.microsoft.com/office/drawing/2014/main" id="{5215CE99-CDAA-08E3-1061-2958D86195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924" y="1435978"/>
            <a:ext cx="1419225" cy="1244408"/>
          </a:xfrm>
          <a:prstGeom prst="rect">
            <a:avLst/>
          </a:prstGeom>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10</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CAE220-74FD-BEEC-E422-D372E251B151}"/>
              </a:ext>
            </a:extLst>
          </p:cNvPr>
          <p:cNvSpPr txBox="1"/>
          <p:nvPr/>
        </p:nvSpPr>
        <p:spPr>
          <a:xfrm>
            <a:off x="439271" y="2183544"/>
            <a:ext cx="3235691" cy="461665"/>
          </a:xfrm>
          <a:prstGeom prst="rect">
            <a:avLst/>
          </a:prstGeom>
          <a:noFill/>
        </p:spPr>
        <p:txBody>
          <a:bodyPr wrap="square" rtlCol="0">
            <a:spAutoFit/>
          </a:bodyPr>
          <a:lstStyle/>
          <a:p>
            <a:r>
              <a:rPr lang="en-US" sz="2400" dirty="0">
                <a:solidFill>
                  <a:srgbClr val="24A9DC"/>
                </a:solidFill>
                <a:ea typeface="Roboto" panose="02000000000000000000" pitchFamily="2" charset="0"/>
              </a:rPr>
              <a:t>Success for Each Learner</a:t>
            </a:r>
          </a:p>
        </p:txBody>
      </p:sp>
      <p:pic>
        <p:nvPicPr>
          <p:cNvPr id="12" name="Picture 11">
            <a:extLst>
              <a:ext uri="{FF2B5EF4-FFF2-40B4-BE49-F238E27FC236}">
                <a16:creationId xmlns:a16="http://schemas.microsoft.com/office/drawing/2014/main" id="{64168D80-0606-0101-384D-B2E03042B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37372" y="4053530"/>
            <a:ext cx="2743200" cy="2743200"/>
          </a:xfrm>
          <a:prstGeom prst="rect">
            <a:avLst/>
          </a:prstGeom>
        </p:spPr>
      </p:pic>
      <p:pic>
        <p:nvPicPr>
          <p:cNvPr id="13" name="Picture 12">
            <a:extLst>
              <a:ext uri="{FF2B5EF4-FFF2-40B4-BE49-F238E27FC236}">
                <a16:creationId xmlns:a16="http://schemas.microsoft.com/office/drawing/2014/main" id="{533C9652-5E9A-46AF-D416-8C520D75C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2884" y="4495800"/>
            <a:ext cx="2743200" cy="2743200"/>
          </a:xfrm>
          <a:prstGeom prst="rect">
            <a:avLst/>
          </a:prstGeom>
        </p:spPr>
      </p:pic>
      <p:sp>
        <p:nvSpPr>
          <p:cNvPr id="2" name="TextBox 1">
            <a:extLst>
              <a:ext uri="{FF2B5EF4-FFF2-40B4-BE49-F238E27FC236}">
                <a16:creationId xmlns:a16="http://schemas.microsoft.com/office/drawing/2014/main" id="{2D2B2353-BF03-8BF6-248F-B30E7A8D54E2}"/>
              </a:ext>
            </a:extLst>
          </p:cNvPr>
          <p:cNvSpPr txBox="1"/>
          <p:nvPr/>
        </p:nvSpPr>
        <p:spPr>
          <a:xfrm>
            <a:off x="439270" y="3638030"/>
            <a:ext cx="5998101" cy="1200329"/>
          </a:xfrm>
          <a:prstGeom prst="rect">
            <a:avLst/>
          </a:prstGeom>
          <a:noFill/>
        </p:spPr>
        <p:txBody>
          <a:bodyPr wrap="square" rtlCol="0">
            <a:spAutoFit/>
          </a:bodyPr>
          <a:lstStyle/>
          <a:p>
            <a:pPr algn="ctr"/>
            <a:r>
              <a:rPr lang="en-US" sz="3600" dirty="0">
                <a:solidFill>
                  <a:schemeClr val="tx1">
                    <a:lumMod val="75000"/>
                    <a:lumOff val="25000"/>
                  </a:schemeClr>
                </a:solidFill>
                <a:latin typeface="Calibri" panose="020F0502020204030204" pitchFamily="34" charset="0"/>
                <a:cs typeface="Calibri" panose="020F0502020204030204" pitchFamily="34" charset="0"/>
              </a:rPr>
              <a:t>Improve Reading Achievement for All Students</a:t>
            </a:r>
          </a:p>
        </p:txBody>
      </p:sp>
    </p:spTree>
    <p:extLst>
      <p:ext uri="{BB962C8B-B14F-4D97-AF65-F5344CB8AC3E}">
        <p14:creationId xmlns:p14="http://schemas.microsoft.com/office/powerpoint/2010/main" val="410767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11</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1" y="5054777"/>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12701">
            <a:off x="10864515" y="4355706"/>
            <a:ext cx="1524493" cy="1524493"/>
          </a:xfrm>
          <a:prstGeom prst="rect">
            <a:avLst/>
          </a:prstGeom>
        </p:spPr>
      </p:pic>
      <p:sp>
        <p:nvSpPr>
          <p:cNvPr id="3" name="TextBox 2">
            <a:extLst>
              <a:ext uri="{FF2B5EF4-FFF2-40B4-BE49-F238E27FC236}">
                <a16:creationId xmlns:a16="http://schemas.microsoft.com/office/drawing/2014/main" id="{9A85F6BF-A5D7-C20C-3040-CBD3CD615457}"/>
              </a:ext>
            </a:extLst>
          </p:cNvPr>
          <p:cNvSpPr txBox="1"/>
          <p:nvPr/>
        </p:nvSpPr>
        <p:spPr>
          <a:xfrm>
            <a:off x="817417" y="1987888"/>
            <a:ext cx="2809442" cy="3785652"/>
          </a:xfrm>
          <a:prstGeom prst="rect">
            <a:avLst/>
          </a:prstGeom>
          <a:noFill/>
        </p:spPr>
        <p:txBody>
          <a:bodyPr wrap="square" rtlCol="0">
            <a:spAutoFit/>
          </a:bodyPr>
          <a:lstStyle/>
          <a:p>
            <a:pPr algn="ctr"/>
            <a:r>
              <a:rPr lang="en-US" sz="1600" dirty="0">
                <a:solidFill>
                  <a:schemeClr val="tx1">
                    <a:lumMod val="65000"/>
                    <a:lumOff val="35000"/>
                  </a:schemeClr>
                </a:solidFill>
              </a:rPr>
              <a:t>Student results on the Reading Benchmark Assessment were discussed three times during the previous year with staff. </a:t>
            </a:r>
          </a:p>
          <a:p>
            <a:pPr algn="ctr"/>
            <a:r>
              <a:rPr lang="en-US" sz="1600" dirty="0">
                <a:solidFill>
                  <a:schemeClr val="tx1">
                    <a:lumMod val="65000"/>
                    <a:lumOff val="35000"/>
                  </a:schemeClr>
                </a:solidFill>
              </a:rPr>
              <a:t>We determined through this assessment that reading was the primary focus for literacy in our school. The team feels that for the students emerging or developing in reading according to the Reading Benchmarking assessment, the focus needs to be in decoding skills, specifically phonological and orthographic skills.</a:t>
            </a:r>
          </a:p>
        </p:txBody>
      </p:sp>
      <p:sp>
        <p:nvSpPr>
          <p:cNvPr id="4" name="TextBox 3">
            <a:extLst>
              <a:ext uri="{FF2B5EF4-FFF2-40B4-BE49-F238E27FC236}">
                <a16:creationId xmlns:a16="http://schemas.microsoft.com/office/drawing/2014/main" id="{4ECC0EDB-AE64-42DD-D18F-FB54FFD9A93E}"/>
              </a:ext>
            </a:extLst>
          </p:cNvPr>
          <p:cNvSpPr txBox="1"/>
          <p:nvPr/>
        </p:nvSpPr>
        <p:spPr>
          <a:xfrm>
            <a:off x="4663427" y="2020106"/>
            <a:ext cx="2854817" cy="2585323"/>
          </a:xfrm>
          <a:prstGeom prst="rect">
            <a:avLst/>
          </a:prstGeom>
          <a:noFill/>
        </p:spPr>
        <p:txBody>
          <a:bodyPr wrap="square" rtlCol="0">
            <a:spAutoFit/>
          </a:bodyPr>
          <a:lstStyle/>
          <a:p>
            <a:pPr algn="ctr"/>
            <a:r>
              <a:rPr lang="en-US" dirty="0">
                <a:solidFill>
                  <a:schemeClr val="tx1">
                    <a:lumMod val="65000"/>
                    <a:lumOff val="35000"/>
                  </a:schemeClr>
                </a:solidFill>
              </a:rPr>
              <a:t>Decoding using Phonological Skills will be the focus. This will support the reading achievement for 37% of the students to grow from emerging or developing to proficient according to the Reading Benchmark Assessment.</a:t>
            </a:r>
          </a:p>
        </p:txBody>
      </p:sp>
      <p:sp>
        <p:nvSpPr>
          <p:cNvPr id="5" name="TextBox 4">
            <a:extLst>
              <a:ext uri="{FF2B5EF4-FFF2-40B4-BE49-F238E27FC236}">
                <a16:creationId xmlns:a16="http://schemas.microsoft.com/office/drawing/2014/main" id="{718E388B-C63A-DEBB-9A8F-38E48DDB9936}"/>
              </a:ext>
            </a:extLst>
          </p:cNvPr>
          <p:cNvSpPr txBox="1"/>
          <p:nvPr/>
        </p:nvSpPr>
        <p:spPr>
          <a:xfrm>
            <a:off x="8554812" y="2020106"/>
            <a:ext cx="2819771" cy="2308324"/>
          </a:xfrm>
          <a:prstGeom prst="rect">
            <a:avLst/>
          </a:prstGeom>
          <a:noFill/>
        </p:spPr>
        <p:txBody>
          <a:bodyPr wrap="square" rtlCol="0">
            <a:spAutoFit/>
          </a:bodyPr>
          <a:lstStyle/>
          <a:p>
            <a:pPr algn="ctr"/>
            <a:r>
              <a:rPr lang="en-US" dirty="0">
                <a:solidFill>
                  <a:schemeClr val="tx1">
                    <a:lumMod val="65000"/>
                    <a:lumOff val="35000"/>
                  </a:schemeClr>
                </a:solidFill>
              </a:rPr>
              <a:t>To what extent will teaching specific reading strategies, focused on decoding, during small reading groups affect students’ overall achievement as measured by the Phonological Assessment?</a:t>
            </a:r>
          </a:p>
        </p:txBody>
      </p:sp>
    </p:spTree>
    <p:extLst>
      <p:ext uri="{BB962C8B-B14F-4D97-AF65-F5344CB8AC3E}">
        <p14:creationId xmlns:p14="http://schemas.microsoft.com/office/powerpoint/2010/main" val="9239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12</a:t>
            </a:fld>
            <a:endParaRPr lang="en-US" sz="1600" b="1" dirty="0">
              <a:solidFill>
                <a:srgbClr val="215572"/>
              </a:solidFill>
            </a:endParaRPr>
          </a:p>
        </p:txBody>
      </p:sp>
      <p:graphicFrame>
        <p:nvGraphicFramePr>
          <p:cNvPr id="4" name="Chart 3">
            <a:extLst>
              <a:ext uri="{FF2B5EF4-FFF2-40B4-BE49-F238E27FC236}">
                <a16:creationId xmlns:a16="http://schemas.microsoft.com/office/drawing/2014/main" id="{6AE61DCF-1CC1-717C-8EF8-4F4BFF769954}"/>
              </a:ext>
            </a:extLst>
          </p:cNvPr>
          <p:cNvGraphicFramePr/>
          <p:nvPr>
            <p:extLst>
              <p:ext uri="{D42A27DB-BD31-4B8C-83A1-F6EECF244321}">
                <p14:modId xmlns:p14="http://schemas.microsoft.com/office/powerpoint/2010/main" val="2089937972"/>
              </p:ext>
            </p:extLst>
          </p:nvPr>
        </p:nvGraphicFramePr>
        <p:xfrm>
          <a:off x="2032000" y="696498"/>
          <a:ext cx="8128000" cy="54650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738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13</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617882" y="1910584"/>
            <a:ext cx="9215120" cy="4337123"/>
          </a:xfrm>
          <a:prstGeom prst="rect">
            <a:avLst/>
          </a:prstGeom>
        </p:spPr>
      </p:pic>
      <p:sp>
        <p:nvSpPr>
          <p:cNvPr id="5" name="TextBox 4">
            <a:extLst>
              <a:ext uri="{FF2B5EF4-FFF2-40B4-BE49-F238E27FC236}">
                <a16:creationId xmlns:a16="http://schemas.microsoft.com/office/drawing/2014/main" id="{2D628651-FE31-181C-1A67-82C8707AEE2A}"/>
              </a:ext>
            </a:extLst>
          </p:cNvPr>
          <p:cNvSpPr txBox="1"/>
          <p:nvPr/>
        </p:nvSpPr>
        <p:spPr>
          <a:xfrm>
            <a:off x="1725788" y="4323992"/>
            <a:ext cx="1628998" cy="1600438"/>
          </a:xfrm>
          <a:prstGeom prst="rect">
            <a:avLst/>
          </a:prstGeom>
          <a:noFill/>
        </p:spPr>
        <p:txBody>
          <a:bodyPr wrap="square" rtlCol="0">
            <a:spAutoFit/>
          </a:bodyPr>
          <a:lstStyle/>
          <a:p>
            <a:pPr algn="ctr"/>
            <a:r>
              <a:rPr lang="en-US" sz="1400" dirty="0">
                <a:solidFill>
                  <a:schemeClr val="bg1"/>
                </a:solidFill>
              </a:rPr>
              <a:t>Phonological Assessment at the beginning and end of each of the four classroom blocks of small reading groups</a:t>
            </a:r>
          </a:p>
        </p:txBody>
      </p:sp>
      <p:sp>
        <p:nvSpPr>
          <p:cNvPr id="6" name="TextBox 5">
            <a:extLst>
              <a:ext uri="{FF2B5EF4-FFF2-40B4-BE49-F238E27FC236}">
                <a16:creationId xmlns:a16="http://schemas.microsoft.com/office/drawing/2014/main" id="{57B8628B-E6A0-C97B-D87D-6FCE6913B1CA}"/>
              </a:ext>
            </a:extLst>
          </p:cNvPr>
          <p:cNvSpPr txBox="1"/>
          <p:nvPr/>
        </p:nvSpPr>
        <p:spPr>
          <a:xfrm>
            <a:off x="3698298" y="4183649"/>
            <a:ext cx="1341120" cy="1169551"/>
          </a:xfrm>
          <a:prstGeom prst="rect">
            <a:avLst/>
          </a:prstGeom>
          <a:noFill/>
        </p:spPr>
        <p:txBody>
          <a:bodyPr wrap="square" rtlCol="0">
            <a:spAutoFit/>
          </a:bodyPr>
          <a:lstStyle/>
          <a:p>
            <a:pPr algn="ctr"/>
            <a:r>
              <a:rPr lang="en-US" sz="1400" dirty="0">
                <a:solidFill>
                  <a:schemeClr val="bg1"/>
                </a:solidFill>
              </a:rPr>
              <a:t>All students will have developed grade specific phonological skills.</a:t>
            </a:r>
          </a:p>
        </p:txBody>
      </p:sp>
      <p:sp>
        <p:nvSpPr>
          <p:cNvPr id="7" name="TextBox 6">
            <a:extLst>
              <a:ext uri="{FF2B5EF4-FFF2-40B4-BE49-F238E27FC236}">
                <a16:creationId xmlns:a16="http://schemas.microsoft.com/office/drawing/2014/main" id="{852A5B05-6BA3-7F23-C85D-43EFDFD4C32F}"/>
              </a:ext>
            </a:extLst>
          </p:cNvPr>
          <p:cNvSpPr txBox="1"/>
          <p:nvPr/>
        </p:nvSpPr>
        <p:spPr>
          <a:xfrm>
            <a:off x="5420492" y="4108549"/>
            <a:ext cx="1609900" cy="1600438"/>
          </a:xfrm>
          <a:prstGeom prst="rect">
            <a:avLst/>
          </a:prstGeom>
          <a:noFill/>
        </p:spPr>
        <p:txBody>
          <a:bodyPr wrap="square" rtlCol="0">
            <a:spAutoFit/>
          </a:bodyPr>
          <a:lstStyle/>
          <a:p>
            <a:pPr algn="ctr"/>
            <a:r>
              <a:rPr lang="en-US" sz="1200" dirty="0">
                <a:solidFill>
                  <a:schemeClr val="bg1"/>
                </a:solidFill>
              </a:rPr>
              <a:t> </a:t>
            </a:r>
            <a:r>
              <a:rPr lang="en-US" sz="1400" dirty="0">
                <a:solidFill>
                  <a:schemeClr val="bg1"/>
                </a:solidFill>
              </a:rPr>
              <a:t>Beginning and end Phonological assessment of the 4-6 week classroom block of small reading groups</a:t>
            </a:r>
          </a:p>
        </p:txBody>
      </p:sp>
      <p:sp>
        <p:nvSpPr>
          <p:cNvPr id="8" name="TextBox 7">
            <a:extLst>
              <a:ext uri="{FF2B5EF4-FFF2-40B4-BE49-F238E27FC236}">
                <a16:creationId xmlns:a16="http://schemas.microsoft.com/office/drawing/2014/main" id="{2A75527F-1003-6732-A99A-98A78089705A}"/>
              </a:ext>
            </a:extLst>
          </p:cNvPr>
          <p:cNvSpPr txBox="1"/>
          <p:nvPr/>
        </p:nvSpPr>
        <p:spPr>
          <a:xfrm>
            <a:off x="7269621" y="4240441"/>
            <a:ext cx="1609899" cy="1815882"/>
          </a:xfrm>
          <a:prstGeom prst="rect">
            <a:avLst/>
          </a:prstGeom>
          <a:noFill/>
        </p:spPr>
        <p:txBody>
          <a:bodyPr wrap="square" rtlCol="0">
            <a:spAutoFit/>
          </a:bodyPr>
          <a:lstStyle/>
          <a:p>
            <a:pPr algn="ctr"/>
            <a:r>
              <a:rPr lang="en-US" sz="1400" dirty="0">
                <a:solidFill>
                  <a:schemeClr val="bg1"/>
                </a:solidFill>
              </a:rPr>
              <a:t>Collaborative discussions on the topic of reading, decoding skills, phonological awareness and orthographic knowledge</a:t>
            </a:r>
          </a:p>
        </p:txBody>
      </p:sp>
      <p:sp>
        <p:nvSpPr>
          <p:cNvPr id="9" name="TextBox 8">
            <a:extLst>
              <a:ext uri="{FF2B5EF4-FFF2-40B4-BE49-F238E27FC236}">
                <a16:creationId xmlns:a16="http://schemas.microsoft.com/office/drawing/2014/main" id="{AAC77226-AE6F-4DC7-65AC-AC2EB16E6E3E}"/>
              </a:ext>
            </a:extLst>
          </p:cNvPr>
          <p:cNvSpPr txBox="1"/>
          <p:nvPr/>
        </p:nvSpPr>
        <p:spPr>
          <a:xfrm>
            <a:off x="9118750" y="4108549"/>
            <a:ext cx="1609899" cy="2031325"/>
          </a:xfrm>
          <a:prstGeom prst="rect">
            <a:avLst/>
          </a:prstGeom>
          <a:noFill/>
        </p:spPr>
        <p:txBody>
          <a:bodyPr wrap="square" rtlCol="0">
            <a:spAutoFit/>
          </a:bodyPr>
          <a:lstStyle/>
          <a:p>
            <a:pPr algn="ctr"/>
            <a:r>
              <a:rPr lang="en-US" sz="1400" dirty="0">
                <a:solidFill>
                  <a:schemeClr val="bg1"/>
                </a:solidFill>
              </a:rPr>
              <a:t>Staff Meeting time used for collaborative dialogue about reading, decoding skills, phonological awareness and monitoring the goal</a:t>
            </a:r>
          </a:p>
        </p:txBody>
      </p:sp>
    </p:spTree>
    <p:extLst>
      <p:ext uri="{BB962C8B-B14F-4D97-AF65-F5344CB8AC3E}">
        <p14:creationId xmlns:p14="http://schemas.microsoft.com/office/powerpoint/2010/main" val="123661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14</a:t>
            </a:fld>
            <a:endParaRPr lang="en-US" sz="1600" b="1" dirty="0">
              <a:solidFill>
                <a:srgbClr val="215572"/>
              </a:solidFill>
            </a:endParaRPr>
          </a:p>
        </p:txBody>
      </p:sp>
      <p:sp>
        <p:nvSpPr>
          <p:cNvPr id="5" name="TextBox 4">
            <a:extLst>
              <a:ext uri="{FF2B5EF4-FFF2-40B4-BE49-F238E27FC236}">
                <a16:creationId xmlns:a16="http://schemas.microsoft.com/office/drawing/2014/main" id="{FF13AAED-6EB7-8DD3-DDBA-4B772F664E94}"/>
              </a:ext>
            </a:extLst>
          </p:cNvPr>
          <p:cNvSpPr txBox="1"/>
          <p:nvPr/>
        </p:nvSpPr>
        <p:spPr>
          <a:xfrm>
            <a:off x="374073" y="2161310"/>
            <a:ext cx="9628909" cy="3416320"/>
          </a:xfrm>
          <a:prstGeom prst="rect">
            <a:avLst/>
          </a:prstGeom>
          <a:noFill/>
        </p:spPr>
        <p:txBody>
          <a:bodyPr wrap="square" rtlCol="0">
            <a:spAutoFit/>
          </a:bodyPr>
          <a:lstStyle/>
          <a:p>
            <a:r>
              <a:rPr lang="en-US" dirty="0">
                <a:solidFill>
                  <a:srgbClr val="215572"/>
                </a:solidFill>
                <a:ea typeface="Roboto" panose="02000000000000000000" pitchFamily="2" charset="0"/>
              </a:rPr>
              <a:t>Starting the third week of September, the Teacher, the Learning Assistance Teacher and the Principal will work in one classroom for 4-6 weeks, teaching phonological skills to small groups of students. Each student will complete the pre and post phonological assessment which will be used to track the progress of the goal as well as determine which students will need further support in developing these skills to grade level. This process will take place for the four classrooms and if time permits, we will revisit a classroom that shows the most need for continued support. </a:t>
            </a:r>
          </a:p>
          <a:p>
            <a:r>
              <a:rPr lang="en-US" sz="1800" dirty="0">
                <a:solidFill>
                  <a:srgbClr val="215572"/>
                </a:solidFill>
                <a:ea typeface="Roboto" panose="02000000000000000000" pitchFamily="2" charset="0"/>
              </a:rPr>
              <a:t>The educational team would like to learn more about phonological awareness and the skills needed that support proficient reading and writing. We will continue to investigate the use of phonological and orthographic programs and resources to further our learning to support students in their reading and writing acquisition. </a:t>
            </a:r>
          </a:p>
          <a:p>
            <a:r>
              <a:rPr lang="en-US" sz="1800" dirty="0">
                <a:solidFill>
                  <a:srgbClr val="215572"/>
                </a:solidFill>
                <a:ea typeface="Roboto" panose="02000000000000000000" pitchFamily="2" charset="0"/>
              </a:rPr>
              <a:t>The District Vice-Principal of Literacy will support the educational staff is developing their skills in Phonological Awareness and Orthographic Knowledge. </a:t>
            </a:r>
          </a:p>
        </p:txBody>
      </p:sp>
    </p:spTree>
    <p:extLst>
      <p:ext uri="{BB962C8B-B14F-4D97-AF65-F5344CB8AC3E}">
        <p14:creationId xmlns:p14="http://schemas.microsoft.com/office/powerpoint/2010/main" val="324983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15</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CAE220-74FD-BEEC-E422-D372E251B151}"/>
              </a:ext>
            </a:extLst>
          </p:cNvPr>
          <p:cNvSpPr txBox="1"/>
          <p:nvPr/>
        </p:nvSpPr>
        <p:spPr>
          <a:xfrm>
            <a:off x="439271" y="2183544"/>
            <a:ext cx="3235691" cy="461665"/>
          </a:xfrm>
          <a:prstGeom prst="rect">
            <a:avLst/>
          </a:prstGeom>
          <a:noFill/>
        </p:spPr>
        <p:txBody>
          <a:bodyPr wrap="square" rtlCol="0">
            <a:spAutoFit/>
          </a:bodyPr>
          <a:lstStyle/>
          <a:p>
            <a:r>
              <a:rPr lang="en-US" sz="2400" dirty="0">
                <a:solidFill>
                  <a:srgbClr val="24A9DC"/>
                </a:solidFill>
                <a:ea typeface="Roboto" panose="02000000000000000000" pitchFamily="2" charset="0"/>
              </a:rPr>
              <a:t>Success for Each Learner</a:t>
            </a:r>
          </a:p>
        </p:txBody>
      </p:sp>
      <p:pic>
        <p:nvPicPr>
          <p:cNvPr id="12" name="Picture 11">
            <a:extLst>
              <a:ext uri="{FF2B5EF4-FFF2-40B4-BE49-F238E27FC236}">
                <a16:creationId xmlns:a16="http://schemas.microsoft.com/office/drawing/2014/main" id="{64168D80-0606-0101-384D-B2E03042B8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437372" y="4053530"/>
            <a:ext cx="2743200" cy="2743200"/>
          </a:xfrm>
          <a:prstGeom prst="rect">
            <a:avLst/>
          </a:prstGeom>
        </p:spPr>
      </p:pic>
      <p:pic>
        <p:nvPicPr>
          <p:cNvPr id="13" name="Picture 12">
            <a:extLst>
              <a:ext uri="{FF2B5EF4-FFF2-40B4-BE49-F238E27FC236}">
                <a16:creationId xmlns:a16="http://schemas.microsoft.com/office/drawing/2014/main" id="{533C9652-5E9A-46AF-D416-8C520D75C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2884" y="4495800"/>
            <a:ext cx="2743200" cy="2743200"/>
          </a:xfrm>
          <a:prstGeom prst="rect">
            <a:avLst/>
          </a:prstGeom>
        </p:spPr>
      </p:pic>
      <p:sp>
        <p:nvSpPr>
          <p:cNvPr id="2" name="TextBox 1">
            <a:extLst>
              <a:ext uri="{FF2B5EF4-FFF2-40B4-BE49-F238E27FC236}">
                <a16:creationId xmlns:a16="http://schemas.microsoft.com/office/drawing/2014/main" id="{600AE585-E09D-D87C-D3A2-4692D496C2CE}"/>
              </a:ext>
            </a:extLst>
          </p:cNvPr>
          <p:cNvSpPr txBox="1"/>
          <p:nvPr/>
        </p:nvSpPr>
        <p:spPr>
          <a:xfrm>
            <a:off x="395362" y="3503424"/>
            <a:ext cx="6210911" cy="1200329"/>
          </a:xfrm>
          <a:prstGeom prst="rect">
            <a:avLst/>
          </a:prstGeom>
          <a:noFill/>
        </p:spPr>
        <p:txBody>
          <a:bodyPr wrap="square" rtlCol="0">
            <a:spAutoFit/>
          </a:bodyPr>
          <a:lstStyle/>
          <a:p>
            <a:pPr algn="ctr"/>
            <a:r>
              <a:rPr lang="en-US" sz="3600" dirty="0">
                <a:solidFill>
                  <a:schemeClr val="tx1">
                    <a:lumMod val="75000"/>
                    <a:lumOff val="25000"/>
                  </a:schemeClr>
                </a:solidFill>
                <a:latin typeface="Calibri" panose="020F0502020204030204" pitchFamily="34" charset="0"/>
                <a:cs typeface="Calibri" panose="020F0502020204030204" pitchFamily="34" charset="0"/>
              </a:rPr>
              <a:t>Improve Numeracy Achievement for All Students</a:t>
            </a:r>
          </a:p>
        </p:txBody>
      </p:sp>
    </p:spTree>
    <p:extLst>
      <p:ext uri="{BB962C8B-B14F-4D97-AF65-F5344CB8AC3E}">
        <p14:creationId xmlns:p14="http://schemas.microsoft.com/office/powerpoint/2010/main" val="312935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16</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1" y="5054777"/>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12701">
            <a:off x="10864515" y="4355706"/>
            <a:ext cx="1524493" cy="1524493"/>
          </a:xfrm>
          <a:prstGeom prst="rect">
            <a:avLst/>
          </a:prstGeom>
        </p:spPr>
      </p:pic>
      <p:sp>
        <p:nvSpPr>
          <p:cNvPr id="3" name="TextBox 2">
            <a:extLst>
              <a:ext uri="{FF2B5EF4-FFF2-40B4-BE49-F238E27FC236}">
                <a16:creationId xmlns:a16="http://schemas.microsoft.com/office/drawing/2014/main" id="{AA1740C2-0E9B-0E56-B71D-6E5A69709C52}"/>
              </a:ext>
            </a:extLst>
          </p:cNvPr>
          <p:cNvSpPr txBox="1"/>
          <p:nvPr/>
        </p:nvSpPr>
        <p:spPr>
          <a:xfrm>
            <a:off x="8565141" y="2067906"/>
            <a:ext cx="2864791" cy="2308324"/>
          </a:xfrm>
          <a:prstGeom prst="rect">
            <a:avLst/>
          </a:prstGeom>
          <a:noFill/>
        </p:spPr>
        <p:txBody>
          <a:bodyPr wrap="square" rtlCol="0">
            <a:spAutoFit/>
          </a:bodyPr>
          <a:lstStyle/>
          <a:p>
            <a:pPr algn="ctr"/>
            <a:r>
              <a:rPr lang="en-US" dirty="0">
                <a:solidFill>
                  <a:schemeClr val="tx1">
                    <a:lumMod val="65000"/>
                    <a:lumOff val="35000"/>
                  </a:schemeClr>
                </a:solidFill>
              </a:rPr>
              <a:t>To what extent will all teachers, using the Think/Pair/Share strategy, once a month, increase student’s ability to communicate their understanding of numeracy concepts?</a:t>
            </a:r>
          </a:p>
        </p:txBody>
      </p:sp>
      <p:sp>
        <p:nvSpPr>
          <p:cNvPr id="4" name="TextBox 3">
            <a:extLst>
              <a:ext uri="{FF2B5EF4-FFF2-40B4-BE49-F238E27FC236}">
                <a16:creationId xmlns:a16="http://schemas.microsoft.com/office/drawing/2014/main" id="{91110C13-043F-FD3C-EAB8-DA5D4D66B97B}"/>
              </a:ext>
            </a:extLst>
          </p:cNvPr>
          <p:cNvSpPr txBox="1"/>
          <p:nvPr/>
        </p:nvSpPr>
        <p:spPr>
          <a:xfrm>
            <a:off x="4613564" y="2067906"/>
            <a:ext cx="2864791" cy="1200329"/>
          </a:xfrm>
          <a:prstGeom prst="rect">
            <a:avLst/>
          </a:prstGeom>
          <a:noFill/>
        </p:spPr>
        <p:txBody>
          <a:bodyPr wrap="square" rtlCol="0">
            <a:spAutoFit/>
          </a:bodyPr>
          <a:lstStyle/>
          <a:p>
            <a:pPr algn="ctr"/>
            <a:r>
              <a:rPr lang="en-US" dirty="0">
                <a:solidFill>
                  <a:schemeClr val="tx1">
                    <a:lumMod val="65000"/>
                    <a:lumOff val="35000"/>
                  </a:schemeClr>
                </a:solidFill>
              </a:rPr>
              <a:t>Students being able to communicate their numerate thinking is the concept focus.</a:t>
            </a:r>
          </a:p>
        </p:txBody>
      </p:sp>
      <p:sp>
        <p:nvSpPr>
          <p:cNvPr id="5" name="TextBox 4">
            <a:extLst>
              <a:ext uri="{FF2B5EF4-FFF2-40B4-BE49-F238E27FC236}">
                <a16:creationId xmlns:a16="http://schemas.microsoft.com/office/drawing/2014/main" id="{76AE7B2E-7089-C80F-431C-5BA8D50668E2}"/>
              </a:ext>
            </a:extLst>
          </p:cNvPr>
          <p:cNvSpPr txBox="1"/>
          <p:nvPr/>
        </p:nvSpPr>
        <p:spPr>
          <a:xfrm>
            <a:off x="718718" y="2002971"/>
            <a:ext cx="2764711" cy="3416320"/>
          </a:xfrm>
          <a:prstGeom prst="rect">
            <a:avLst/>
          </a:prstGeom>
          <a:noFill/>
        </p:spPr>
        <p:txBody>
          <a:bodyPr wrap="square" rtlCol="0">
            <a:spAutoFit/>
          </a:bodyPr>
          <a:lstStyle/>
          <a:p>
            <a:pPr algn="ctr"/>
            <a:r>
              <a:rPr lang="en-US" dirty="0">
                <a:solidFill>
                  <a:schemeClr val="tx1">
                    <a:lumMod val="65000"/>
                    <a:lumOff val="35000"/>
                  </a:schemeClr>
                </a:solidFill>
              </a:rPr>
              <a:t>There has been a history of focus on students being able to communicate their literacy thinking which has not transferred into numeracy. The staff would like to focus on students being able to communicate their numerate thinking using the Numeracy Communication Rubric to assess student progress.</a:t>
            </a:r>
          </a:p>
        </p:txBody>
      </p:sp>
    </p:spTree>
    <p:extLst>
      <p:ext uri="{BB962C8B-B14F-4D97-AF65-F5344CB8AC3E}">
        <p14:creationId xmlns:p14="http://schemas.microsoft.com/office/powerpoint/2010/main" val="68584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17</a:t>
            </a:fld>
            <a:endParaRPr lang="en-US" sz="1600" b="1" dirty="0">
              <a:solidFill>
                <a:srgbClr val="215572"/>
              </a:solidFill>
            </a:endParaRPr>
          </a:p>
        </p:txBody>
      </p:sp>
      <p:graphicFrame>
        <p:nvGraphicFramePr>
          <p:cNvPr id="5" name="Chart 4">
            <a:extLst>
              <a:ext uri="{FF2B5EF4-FFF2-40B4-BE49-F238E27FC236}">
                <a16:creationId xmlns:a16="http://schemas.microsoft.com/office/drawing/2014/main" id="{5B6BE82C-22D2-F80F-D578-02A7DBD78AFD}"/>
              </a:ext>
            </a:extLst>
          </p:cNvPr>
          <p:cNvGraphicFramePr/>
          <p:nvPr>
            <p:extLst>
              <p:ext uri="{D42A27DB-BD31-4B8C-83A1-F6EECF244321}">
                <p14:modId xmlns:p14="http://schemas.microsoft.com/office/powerpoint/2010/main" val="453456001"/>
              </p:ext>
            </p:extLst>
          </p:nvPr>
        </p:nvGraphicFramePr>
        <p:xfrm>
          <a:off x="2032000" y="566417"/>
          <a:ext cx="8128000" cy="5725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137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18</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513529" y="1813456"/>
            <a:ext cx="9215120" cy="4337123"/>
          </a:xfrm>
          <a:prstGeom prst="rect">
            <a:avLst/>
          </a:prstGeom>
        </p:spPr>
      </p:pic>
      <p:sp>
        <p:nvSpPr>
          <p:cNvPr id="5" name="TextBox 4">
            <a:extLst>
              <a:ext uri="{FF2B5EF4-FFF2-40B4-BE49-F238E27FC236}">
                <a16:creationId xmlns:a16="http://schemas.microsoft.com/office/drawing/2014/main" id="{8EB4AC6F-F079-DA1B-0913-E52C31CFD660}"/>
              </a:ext>
            </a:extLst>
          </p:cNvPr>
          <p:cNvSpPr txBox="1"/>
          <p:nvPr/>
        </p:nvSpPr>
        <p:spPr>
          <a:xfrm>
            <a:off x="1739537" y="4258491"/>
            <a:ext cx="1328057" cy="954107"/>
          </a:xfrm>
          <a:prstGeom prst="rect">
            <a:avLst/>
          </a:prstGeom>
          <a:noFill/>
        </p:spPr>
        <p:txBody>
          <a:bodyPr wrap="square" rtlCol="0">
            <a:spAutoFit/>
          </a:bodyPr>
          <a:lstStyle/>
          <a:p>
            <a:pPr algn="ctr"/>
            <a:r>
              <a:rPr lang="en-US" sz="1400" dirty="0">
                <a:solidFill>
                  <a:schemeClr val="bg1"/>
                </a:solidFill>
              </a:rPr>
              <a:t>Staff Meeting discussion once a month </a:t>
            </a:r>
          </a:p>
          <a:p>
            <a:pPr algn="ctr"/>
            <a:r>
              <a:rPr lang="en-US" sz="1400" dirty="0">
                <a:solidFill>
                  <a:schemeClr val="bg1"/>
                </a:solidFill>
              </a:rPr>
              <a:t>Sept-June</a:t>
            </a:r>
          </a:p>
        </p:txBody>
      </p:sp>
      <p:sp>
        <p:nvSpPr>
          <p:cNvPr id="6" name="TextBox 5">
            <a:extLst>
              <a:ext uri="{FF2B5EF4-FFF2-40B4-BE49-F238E27FC236}">
                <a16:creationId xmlns:a16="http://schemas.microsoft.com/office/drawing/2014/main" id="{5EBF2D22-C095-9912-01A1-5F6136993BDB}"/>
              </a:ext>
            </a:extLst>
          </p:cNvPr>
          <p:cNvSpPr txBox="1"/>
          <p:nvPr/>
        </p:nvSpPr>
        <p:spPr>
          <a:xfrm>
            <a:off x="3474720" y="4258491"/>
            <a:ext cx="1563188" cy="1169551"/>
          </a:xfrm>
          <a:prstGeom prst="rect">
            <a:avLst/>
          </a:prstGeom>
          <a:noFill/>
        </p:spPr>
        <p:txBody>
          <a:bodyPr wrap="square" rtlCol="0">
            <a:spAutoFit/>
          </a:bodyPr>
          <a:lstStyle/>
          <a:p>
            <a:pPr algn="ctr"/>
            <a:r>
              <a:rPr lang="en-US" sz="1400" dirty="0">
                <a:solidFill>
                  <a:schemeClr val="bg1"/>
                </a:solidFill>
              </a:rPr>
              <a:t>70% of students are proficient in communicating their numerate thinking</a:t>
            </a:r>
          </a:p>
        </p:txBody>
      </p:sp>
      <p:sp>
        <p:nvSpPr>
          <p:cNvPr id="7" name="TextBox 6">
            <a:extLst>
              <a:ext uri="{FF2B5EF4-FFF2-40B4-BE49-F238E27FC236}">
                <a16:creationId xmlns:a16="http://schemas.microsoft.com/office/drawing/2014/main" id="{98F17311-92E8-F149-2B5A-2F1D155D8745}"/>
              </a:ext>
            </a:extLst>
          </p:cNvPr>
          <p:cNvSpPr txBox="1"/>
          <p:nvPr/>
        </p:nvSpPr>
        <p:spPr>
          <a:xfrm>
            <a:off x="5307875" y="4088442"/>
            <a:ext cx="1602377" cy="1908215"/>
          </a:xfrm>
          <a:prstGeom prst="rect">
            <a:avLst/>
          </a:prstGeom>
          <a:noFill/>
        </p:spPr>
        <p:txBody>
          <a:bodyPr wrap="square" rtlCol="0">
            <a:spAutoFit/>
          </a:bodyPr>
          <a:lstStyle/>
          <a:p>
            <a:pPr algn="ctr"/>
            <a:r>
              <a:rPr lang="en-US" sz="1300" dirty="0">
                <a:solidFill>
                  <a:schemeClr val="bg1"/>
                </a:solidFill>
              </a:rPr>
              <a:t>Students’ numerate communication responses at the end of the month Sept-June</a:t>
            </a:r>
          </a:p>
          <a:p>
            <a:pPr algn="ctr"/>
            <a:r>
              <a:rPr lang="en-US" sz="1300" dirty="0">
                <a:solidFill>
                  <a:schemeClr val="bg1"/>
                </a:solidFill>
              </a:rPr>
              <a:t>Assessment of Numerate Thinking using the rubric once per term.</a:t>
            </a:r>
          </a:p>
        </p:txBody>
      </p:sp>
      <p:sp>
        <p:nvSpPr>
          <p:cNvPr id="8" name="TextBox 7">
            <a:extLst>
              <a:ext uri="{FF2B5EF4-FFF2-40B4-BE49-F238E27FC236}">
                <a16:creationId xmlns:a16="http://schemas.microsoft.com/office/drawing/2014/main" id="{92ED1B58-4149-F1AF-2DBC-8A0CA6FE7E40}"/>
              </a:ext>
            </a:extLst>
          </p:cNvPr>
          <p:cNvSpPr txBox="1"/>
          <p:nvPr/>
        </p:nvSpPr>
        <p:spPr>
          <a:xfrm>
            <a:off x="7148849" y="4119254"/>
            <a:ext cx="1602377" cy="1692771"/>
          </a:xfrm>
          <a:prstGeom prst="rect">
            <a:avLst/>
          </a:prstGeom>
          <a:noFill/>
        </p:spPr>
        <p:txBody>
          <a:bodyPr wrap="square" rtlCol="0">
            <a:spAutoFit/>
          </a:bodyPr>
          <a:lstStyle/>
          <a:p>
            <a:pPr algn="ctr"/>
            <a:r>
              <a:rPr lang="en-US" sz="1300" dirty="0">
                <a:solidFill>
                  <a:schemeClr val="bg1"/>
                </a:solidFill>
              </a:rPr>
              <a:t>Collaborative time to learn how to use the Communication Skill of the Numeracy Proficiency Scale and practice using the Think/Pair/Share strategy</a:t>
            </a:r>
          </a:p>
        </p:txBody>
      </p:sp>
      <p:sp>
        <p:nvSpPr>
          <p:cNvPr id="9" name="TextBox 8">
            <a:extLst>
              <a:ext uri="{FF2B5EF4-FFF2-40B4-BE49-F238E27FC236}">
                <a16:creationId xmlns:a16="http://schemas.microsoft.com/office/drawing/2014/main" id="{503F6624-24F0-DAA4-2554-20725C3CC483}"/>
              </a:ext>
            </a:extLst>
          </p:cNvPr>
          <p:cNvSpPr txBox="1"/>
          <p:nvPr/>
        </p:nvSpPr>
        <p:spPr>
          <a:xfrm>
            <a:off x="8989823" y="4089213"/>
            <a:ext cx="1602377" cy="1908215"/>
          </a:xfrm>
          <a:prstGeom prst="rect">
            <a:avLst/>
          </a:prstGeom>
          <a:noFill/>
        </p:spPr>
        <p:txBody>
          <a:bodyPr wrap="square" rtlCol="0">
            <a:spAutoFit/>
          </a:bodyPr>
          <a:lstStyle/>
          <a:p>
            <a:pPr algn="ctr"/>
            <a:r>
              <a:rPr lang="en-US" sz="1300" dirty="0">
                <a:solidFill>
                  <a:schemeClr val="bg1"/>
                </a:solidFill>
              </a:rPr>
              <a:t>Staff Meeting time used to collaborate on the use of the Numeracy Proficiency Scale and using it to assess students’ numerate communication skills</a:t>
            </a:r>
            <a:r>
              <a:rPr lang="en-US" sz="1400" dirty="0">
                <a:solidFill>
                  <a:schemeClr val="bg1"/>
                </a:solidFill>
              </a:rPr>
              <a:t>.</a:t>
            </a:r>
          </a:p>
        </p:txBody>
      </p:sp>
    </p:spTree>
    <p:extLst>
      <p:ext uri="{BB962C8B-B14F-4D97-AF65-F5344CB8AC3E}">
        <p14:creationId xmlns:p14="http://schemas.microsoft.com/office/powerpoint/2010/main" val="79743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19</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383200" y="2241253"/>
            <a:ext cx="9730618" cy="2308324"/>
          </a:xfrm>
          <a:prstGeom prst="rect">
            <a:avLst/>
          </a:prstGeom>
          <a:noFill/>
        </p:spPr>
        <p:txBody>
          <a:bodyPr wrap="square" rtlCol="0">
            <a:spAutoFit/>
          </a:bodyPr>
          <a:lstStyle/>
          <a:p>
            <a:r>
              <a:rPr lang="en-US" sz="1800" dirty="0">
                <a:solidFill>
                  <a:srgbClr val="215572"/>
                </a:solidFill>
                <a:ea typeface="Roboto" panose="02000000000000000000" pitchFamily="2" charset="0"/>
              </a:rPr>
              <a:t>During a Staff Meeting in September, the staff will discuss the Think/Pair/Share strategy and how to use it in the classroom. As well, each teacher will choose a numeracy activity that they will use in class to practice the Think/Pair/Share strategy as well as choose a way in which they will record student responses. These student responses will be reviewed and using the Numeracy Proficiency Rubric focused on Communicating Thinking, will be assessed. We will cycle through this process once a term which will include an evaluation of our goal and if any revisions that should be made. </a:t>
            </a:r>
          </a:p>
          <a:p>
            <a:r>
              <a:rPr lang="en-US" dirty="0">
                <a:solidFill>
                  <a:srgbClr val="215572"/>
                </a:solidFill>
                <a:ea typeface="Roboto" panose="02000000000000000000" pitchFamily="2" charset="0"/>
              </a:rPr>
              <a:t>The District Vice-Principal of Numeracy will support the staff in using the Think/Pair/Strategy in the Numeracy Classroom and how to develop a rubric to assess Numerate Communication Skills.</a:t>
            </a:r>
            <a:endParaRPr lang="en-US" sz="1800" dirty="0">
              <a:solidFill>
                <a:srgbClr val="215572"/>
              </a:solidFill>
              <a:ea typeface="Roboto" panose="02000000000000000000" pitchFamily="2" charset="0"/>
            </a:endParaRPr>
          </a:p>
        </p:txBody>
      </p:sp>
    </p:spTree>
    <p:extLst>
      <p:ext uri="{BB962C8B-B14F-4D97-AF65-F5344CB8AC3E}">
        <p14:creationId xmlns:p14="http://schemas.microsoft.com/office/powerpoint/2010/main" val="99625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377658" y="1605087"/>
            <a:ext cx="7436306" cy="4370427"/>
          </a:xfrm>
          <a:prstGeom prst="rect">
            <a:avLst/>
          </a:prstGeom>
          <a:noFill/>
        </p:spPr>
        <p:txBody>
          <a:bodyPr wrap="square" rtlCol="0">
            <a:spAutoFit/>
          </a:bodyPr>
          <a:lstStyle/>
          <a:p>
            <a:r>
              <a:rPr lang="en-US" sz="1400" i="1" dirty="0">
                <a:solidFill>
                  <a:schemeClr val="bg1"/>
                </a:solidFill>
              </a:rPr>
              <a:t>Welcome to Nicholson Elementary School, where we are a community of life-long learners who connect, synergize and positively influence each other and the world around us.</a:t>
            </a:r>
          </a:p>
          <a:p>
            <a:endParaRPr lang="en-US" sz="1400" dirty="0">
              <a:solidFill>
                <a:schemeClr val="bg1"/>
              </a:solidFill>
            </a:endParaRPr>
          </a:p>
          <a:p>
            <a:r>
              <a:rPr lang="en-US" sz="1300" dirty="0">
                <a:solidFill>
                  <a:schemeClr val="bg1"/>
                </a:solidFill>
              </a:rPr>
              <a:t>Nicholson Elementary School is a K-7 school located on the traditional  unceded territories of the Ktunaxa and Secwepemc peoples and the chosen home of the Metis People of British Columbia. Nicholson Elementary is a rural school of 87 students for the 2023-2024 school year. Learn, Love, Lead communicates the values that the Nicholson Community holds for ourselves and others.  </a:t>
            </a:r>
          </a:p>
          <a:p>
            <a:endParaRPr lang="en-US" sz="1300" dirty="0">
              <a:solidFill>
                <a:schemeClr val="bg1"/>
              </a:solidFill>
            </a:endParaRPr>
          </a:p>
          <a:p>
            <a:r>
              <a:rPr lang="en-US" sz="1300" dirty="0">
                <a:solidFill>
                  <a:schemeClr val="bg1"/>
                </a:solidFill>
              </a:rPr>
              <a:t>At Nicholson Elementary, the educational staff review assessment practices on an ongoing basis by participating in School Based Team Meetings, Class Profile Meetings and Staff Meetings where we look at formal and informal assessments which guides us in determining our strengths and areas that require additional focus.  This information supports us in developing the goals for the School Success Plan.</a:t>
            </a:r>
          </a:p>
          <a:p>
            <a:endParaRPr lang="en-US" sz="1300" dirty="0">
              <a:solidFill>
                <a:schemeClr val="bg1"/>
              </a:solidFill>
            </a:endParaRPr>
          </a:p>
          <a:p>
            <a:r>
              <a:rPr lang="en-US" sz="1300" dirty="0">
                <a:solidFill>
                  <a:schemeClr val="bg1"/>
                </a:solidFill>
              </a:rPr>
              <a:t>Through this process we have developed goals to increase students’ sense of belonging, improvement in students reading and numeracy achievement and an increase in the quality and frequency in collaborative opportunity for the educational staff. We have developed a new goal of all Nicholson Elementary members learning some words and phrases in each of the local Indigenous Languages. Following is the plan that we have developed that specifically outlines the steps that we will use throughout the school year in order to reach the outlined goals.</a:t>
            </a:r>
          </a:p>
          <a:p>
            <a:r>
              <a:rPr lang="en-US" sz="1400" dirty="0">
                <a:solidFill>
                  <a:schemeClr val="bg1"/>
                </a:solidFill>
              </a:rPr>
              <a:t>					</a:t>
            </a:r>
            <a:r>
              <a:rPr lang="en-US" sz="1400" i="1" dirty="0">
                <a:solidFill>
                  <a:schemeClr val="bg1"/>
                </a:solidFill>
              </a:rPr>
              <a:t>Margo Reinders						Principal, Nicholson Elementary</a:t>
            </a:r>
          </a:p>
        </p:txBody>
      </p:sp>
      <p:pic>
        <p:nvPicPr>
          <p:cNvPr id="22" name="Image" descr="Image">
            <a:extLst>
              <a:ext uri="{FF2B5EF4-FFF2-40B4-BE49-F238E27FC236}">
                <a16:creationId xmlns:a16="http://schemas.microsoft.com/office/drawing/2014/main" id="{AE10E6B2-32C8-23EC-2AE3-521BBFCE6235}"/>
              </a:ext>
            </a:extLst>
          </p:cNvPr>
          <p:cNvPicPr>
            <a:picLocks noChangeAspect="1"/>
          </p:cNvPicPr>
          <p:nvPr/>
        </p:nvPicPr>
        <p:blipFill rotWithShape="1">
          <a:blip r:embed="rId3"/>
          <a:srcRect r="46505" b="11904"/>
          <a:stretch/>
        </p:blipFill>
        <p:spPr>
          <a:xfrm>
            <a:off x="7675109" y="440513"/>
            <a:ext cx="1670597" cy="2531288"/>
          </a:xfrm>
          <a:prstGeom prst="rect">
            <a:avLst/>
          </a:prstGeom>
          <a:ln w="12700">
            <a:miter lim="400000"/>
          </a:ln>
        </p:spPr>
      </p:pic>
      <p:sp>
        <p:nvSpPr>
          <p:cNvPr id="24" name="Slide Number Placeholder 1">
            <a:extLst>
              <a:ext uri="{FF2B5EF4-FFF2-40B4-BE49-F238E27FC236}">
                <a16:creationId xmlns:a16="http://schemas.microsoft.com/office/drawing/2014/main" id="{817630B1-C850-C2CD-89DE-B1CBFFD6D9E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dirty="0">
              <a:solidFill>
                <a:schemeClr val="bg1"/>
              </a:solidFill>
            </a:endParaRPr>
          </a:p>
        </p:txBody>
      </p:sp>
      <p:pic>
        <p:nvPicPr>
          <p:cNvPr id="4" name="Picture 3">
            <a:extLst>
              <a:ext uri="{FF2B5EF4-FFF2-40B4-BE49-F238E27FC236}">
                <a16:creationId xmlns:a16="http://schemas.microsoft.com/office/drawing/2014/main" id="{7A71C53E-4A5B-1837-E6ED-87E09840C995}"/>
              </a:ext>
            </a:extLst>
          </p:cNvPr>
          <p:cNvPicPr>
            <a:picLocks noChangeAspect="1"/>
          </p:cNvPicPr>
          <p:nvPr/>
        </p:nvPicPr>
        <p:blipFill rotWithShape="1">
          <a:blip r:embed="rId4" r:link="rId5">
            <a:extLst>
              <a:ext uri="{28A0092B-C50C-407E-A947-70E740481C1C}">
                <a14:useLocalDpi xmlns:a14="http://schemas.microsoft.com/office/drawing/2010/main" val="0"/>
              </a:ext>
            </a:extLst>
          </a:blip>
          <a:srcRect l="40895" t="28027" r="22937" b="27306"/>
          <a:stretch>
            <a:fillRect/>
          </a:stretch>
        </p:blipFill>
        <p:spPr bwMode="auto">
          <a:xfrm>
            <a:off x="9357049" y="963475"/>
            <a:ext cx="1536124" cy="1491284"/>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9C5D57E-A3AC-B935-28CB-1F434F17C562}"/>
              </a:ext>
            </a:extLst>
          </p:cNvPr>
          <p:cNvSpPr txBox="1"/>
          <p:nvPr/>
        </p:nvSpPr>
        <p:spPr>
          <a:xfrm>
            <a:off x="9011928" y="2903997"/>
            <a:ext cx="2226365" cy="1569660"/>
          </a:xfrm>
          <a:prstGeom prst="rect">
            <a:avLst/>
          </a:prstGeom>
          <a:noFill/>
        </p:spPr>
        <p:txBody>
          <a:bodyPr wrap="square" rtlCol="0">
            <a:spAutoFit/>
          </a:bodyPr>
          <a:lstStyle/>
          <a:p>
            <a:pPr algn="ctr"/>
            <a:r>
              <a:rPr lang="en-US" sz="2400" b="1" i="0" dirty="0">
                <a:solidFill>
                  <a:srgbClr val="00B0F0"/>
                </a:solidFill>
                <a:effectLst/>
                <a:latin typeface="Roboto" panose="02000000000000000000" pitchFamily="2" charset="0"/>
                <a:ea typeface="Roboto" panose="02000000000000000000" pitchFamily="2" charset="0"/>
                <a:cs typeface="Roboto" panose="02000000000000000000" pitchFamily="2" charset="0"/>
              </a:rPr>
              <a:t>Kiʔsuk </a:t>
            </a:r>
            <a:r>
              <a:rPr lang="en-US" sz="2400" b="1" i="0" dirty="0" err="1">
                <a:solidFill>
                  <a:srgbClr val="00B0F0"/>
                </a:solidFill>
                <a:effectLst/>
                <a:latin typeface="Roboto" panose="02000000000000000000" pitchFamily="2" charset="0"/>
                <a:ea typeface="Roboto" panose="02000000000000000000" pitchFamily="2" charset="0"/>
                <a:cs typeface="Roboto" panose="02000000000000000000" pitchFamily="2" charset="0"/>
              </a:rPr>
              <a:t>kyukyit</a:t>
            </a:r>
            <a:endParaRPr lang="en-US" sz="2400" b="1" i="0" dirty="0">
              <a:solidFill>
                <a:srgbClr val="00B0F0"/>
              </a:solidFill>
              <a:effectLst/>
              <a:latin typeface="Roboto" panose="02000000000000000000" pitchFamily="2" charset="0"/>
              <a:ea typeface="Roboto" panose="02000000000000000000" pitchFamily="2" charset="0"/>
              <a:cs typeface="Roboto" panose="02000000000000000000" pitchFamily="2" charset="0"/>
            </a:endParaRPr>
          </a:p>
          <a:p>
            <a:pPr algn="ctr"/>
            <a:r>
              <a:rPr lang="en-US" sz="2400" b="1" i="0" dirty="0" err="1">
                <a:solidFill>
                  <a:srgbClr val="00B0F0"/>
                </a:solidFill>
                <a:effectLst/>
                <a:latin typeface="Roboto" panose="02000000000000000000" pitchFamily="2" charset="0"/>
                <a:ea typeface="Roboto" panose="02000000000000000000" pitchFamily="2" charset="0"/>
                <a:cs typeface="Roboto" panose="02000000000000000000" pitchFamily="2" charset="0"/>
              </a:rPr>
              <a:t>Weyt-kp</a:t>
            </a:r>
            <a:br>
              <a:rPr lang="en-US" sz="2400" b="1" i="0" dirty="0">
                <a:solidFill>
                  <a:srgbClr val="00B0F0"/>
                </a:solidFill>
                <a:effectLst/>
                <a:latin typeface="Roboto" panose="02000000000000000000" pitchFamily="2" charset="0"/>
                <a:ea typeface="Roboto" panose="02000000000000000000" pitchFamily="2" charset="0"/>
                <a:cs typeface="Roboto" panose="02000000000000000000" pitchFamily="2" charset="0"/>
              </a:rPr>
            </a:br>
            <a:r>
              <a:rPr lang="en-US" sz="2400" b="1" i="0" dirty="0">
                <a:solidFill>
                  <a:srgbClr val="00B0F0"/>
                </a:solidFill>
                <a:effectLst/>
                <a:latin typeface="Roboto" panose="02000000000000000000" pitchFamily="2" charset="0"/>
                <a:ea typeface="Roboto" panose="02000000000000000000" pitchFamily="2" charset="0"/>
                <a:cs typeface="Roboto" panose="02000000000000000000" pitchFamily="2" charset="0"/>
              </a:rPr>
              <a:t>Tawnshi</a:t>
            </a:r>
          </a:p>
          <a:p>
            <a:pPr algn="ctr"/>
            <a:r>
              <a:rPr lang="en-US" sz="2400" b="1" i="0" dirty="0">
                <a:solidFill>
                  <a:srgbClr val="00B0F0"/>
                </a:solidFill>
                <a:effectLst/>
                <a:latin typeface="Roboto" panose="02000000000000000000" pitchFamily="2" charset="0"/>
                <a:ea typeface="Roboto" panose="02000000000000000000" pitchFamily="2" charset="0"/>
                <a:cs typeface="Roboto" panose="02000000000000000000" pitchFamily="2" charset="0"/>
              </a:rPr>
              <a:t>Hello</a:t>
            </a:r>
          </a:p>
        </p:txBody>
      </p:sp>
    </p:spTree>
    <p:extLst>
      <p:ext uri="{BB962C8B-B14F-4D97-AF65-F5344CB8AC3E}">
        <p14:creationId xmlns:p14="http://schemas.microsoft.com/office/powerpoint/2010/main" val="128064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20</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CAE220-74FD-BEEC-E422-D372E251B151}"/>
              </a:ext>
            </a:extLst>
          </p:cNvPr>
          <p:cNvSpPr txBox="1"/>
          <p:nvPr/>
        </p:nvSpPr>
        <p:spPr>
          <a:xfrm>
            <a:off x="398759" y="2160395"/>
            <a:ext cx="4618866" cy="830997"/>
          </a:xfrm>
          <a:prstGeom prst="rect">
            <a:avLst/>
          </a:prstGeom>
          <a:noFill/>
        </p:spPr>
        <p:txBody>
          <a:bodyPr wrap="square" rtlCol="0">
            <a:spAutoFit/>
          </a:bodyPr>
          <a:lstStyle/>
          <a:p>
            <a:r>
              <a:rPr lang="en-US" sz="2400" dirty="0">
                <a:solidFill>
                  <a:srgbClr val="24A9DC"/>
                </a:solidFill>
                <a:ea typeface="Roboto" panose="02000000000000000000" pitchFamily="2" charset="0"/>
              </a:rPr>
              <a:t>Growing Capacity of Self and Others</a:t>
            </a:r>
          </a:p>
        </p:txBody>
      </p:sp>
      <p:pic>
        <p:nvPicPr>
          <p:cNvPr id="16" name="Picture 15">
            <a:extLst>
              <a:ext uri="{FF2B5EF4-FFF2-40B4-BE49-F238E27FC236}">
                <a16:creationId xmlns:a16="http://schemas.microsoft.com/office/drawing/2014/main" id="{99457D60-989C-B480-B8E9-4859E3E04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848" y="4179903"/>
            <a:ext cx="3441849" cy="3441849"/>
          </a:xfrm>
          <a:prstGeom prst="rect">
            <a:avLst/>
          </a:prstGeom>
        </p:spPr>
      </p:pic>
      <p:sp>
        <p:nvSpPr>
          <p:cNvPr id="2" name="TextBox 1">
            <a:extLst>
              <a:ext uri="{FF2B5EF4-FFF2-40B4-BE49-F238E27FC236}">
                <a16:creationId xmlns:a16="http://schemas.microsoft.com/office/drawing/2014/main" id="{40858850-F6D7-CF30-42EC-349A8E04BFA1}"/>
              </a:ext>
            </a:extLst>
          </p:cNvPr>
          <p:cNvSpPr txBox="1"/>
          <p:nvPr/>
        </p:nvSpPr>
        <p:spPr>
          <a:xfrm>
            <a:off x="548640" y="3770811"/>
            <a:ext cx="6489469" cy="1200329"/>
          </a:xfrm>
          <a:prstGeom prst="rect">
            <a:avLst/>
          </a:prstGeom>
          <a:noFill/>
        </p:spPr>
        <p:txBody>
          <a:bodyPr wrap="square" rtlCol="0">
            <a:spAutoFit/>
          </a:bodyPr>
          <a:lstStyle/>
          <a:p>
            <a:r>
              <a:rPr lang="en-US" sz="3600" dirty="0">
                <a:solidFill>
                  <a:schemeClr val="tx1">
                    <a:lumMod val="75000"/>
                    <a:lumOff val="25000"/>
                  </a:schemeClr>
                </a:solidFill>
              </a:rPr>
              <a:t>Increase Quality and Frequency of Collaborative Opportunities</a:t>
            </a:r>
          </a:p>
        </p:txBody>
      </p:sp>
    </p:spTree>
    <p:extLst>
      <p:ext uri="{BB962C8B-B14F-4D97-AF65-F5344CB8AC3E}">
        <p14:creationId xmlns:p14="http://schemas.microsoft.com/office/powerpoint/2010/main" val="2677775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21</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1" y="5054777"/>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12701">
            <a:off x="10864515" y="4355706"/>
            <a:ext cx="1524493" cy="1524493"/>
          </a:xfrm>
          <a:prstGeom prst="rect">
            <a:avLst/>
          </a:prstGeom>
        </p:spPr>
      </p:pic>
      <p:sp>
        <p:nvSpPr>
          <p:cNvPr id="3" name="TextBox 2">
            <a:extLst>
              <a:ext uri="{FF2B5EF4-FFF2-40B4-BE49-F238E27FC236}">
                <a16:creationId xmlns:a16="http://schemas.microsoft.com/office/drawing/2014/main" id="{7007CF49-1CE7-82E6-F28D-A1D11793A4E0}"/>
              </a:ext>
            </a:extLst>
          </p:cNvPr>
          <p:cNvSpPr txBox="1"/>
          <p:nvPr/>
        </p:nvSpPr>
        <p:spPr>
          <a:xfrm>
            <a:off x="769917" y="2074619"/>
            <a:ext cx="2699262" cy="3139321"/>
          </a:xfrm>
          <a:prstGeom prst="rect">
            <a:avLst/>
          </a:prstGeom>
          <a:noFill/>
        </p:spPr>
        <p:txBody>
          <a:bodyPr wrap="square" rtlCol="0">
            <a:spAutoFit/>
          </a:bodyPr>
          <a:lstStyle/>
          <a:p>
            <a:pPr algn="ctr"/>
            <a:r>
              <a:rPr lang="en-US" dirty="0">
                <a:solidFill>
                  <a:schemeClr val="tx1">
                    <a:lumMod val="65000"/>
                    <a:lumOff val="35000"/>
                  </a:schemeClr>
                </a:solidFill>
              </a:rPr>
              <a:t>Staff have had opportunities to participate in a variety of collaborative opportunities with colleagues and have benefited from these discussions. The staff would like to continue this practice with further opportunities to discuss student learning. </a:t>
            </a:r>
          </a:p>
        </p:txBody>
      </p:sp>
      <p:sp>
        <p:nvSpPr>
          <p:cNvPr id="4" name="TextBox 3">
            <a:extLst>
              <a:ext uri="{FF2B5EF4-FFF2-40B4-BE49-F238E27FC236}">
                <a16:creationId xmlns:a16="http://schemas.microsoft.com/office/drawing/2014/main" id="{9D09FCAF-2BE1-E46D-9233-D1E8263D3F49}"/>
              </a:ext>
            </a:extLst>
          </p:cNvPr>
          <p:cNvSpPr txBox="1"/>
          <p:nvPr/>
        </p:nvSpPr>
        <p:spPr>
          <a:xfrm>
            <a:off x="4746369" y="2074619"/>
            <a:ext cx="2699262" cy="1754326"/>
          </a:xfrm>
          <a:prstGeom prst="rect">
            <a:avLst/>
          </a:prstGeom>
          <a:noFill/>
        </p:spPr>
        <p:txBody>
          <a:bodyPr wrap="square" rtlCol="0">
            <a:spAutoFit/>
          </a:bodyPr>
          <a:lstStyle/>
          <a:p>
            <a:pPr algn="ctr"/>
            <a:r>
              <a:rPr lang="en-US" dirty="0">
                <a:solidFill>
                  <a:schemeClr val="tx1">
                    <a:lumMod val="65000"/>
                    <a:lumOff val="35000"/>
                  </a:schemeClr>
                </a:solidFill>
              </a:rPr>
              <a:t>The staff would like to focus the priority on continuing to diversify our collaborative opportunities to discuss student learning.</a:t>
            </a:r>
          </a:p>
        </p:txBody>
      </p:sp>
      <p:sp>
        <p:nvSpPr>
          <p:cNvPr id="5" name="TextBox 4">
            <a:extLst>
              <a:ext uri="{FF2B5EF4-FFF2-40B4-BE49-F238E27FC236}">
                <a16:creationId xmlns:a16="http://schemas.microsoft.com/office/drawing/2014/main" id="{A9D6EAE7-8BD2-5E95-1565-A38379B07B72}"/>
              </a:ext>
            </a:extLst>
          </p:cNvPr>
          <p:cNvSpPr txBox="1"/>
          <p:nvPr/>
        </p:nvSpPr>
        <p:spPr>
          <a:xfrm>
            <a:off x="8595275" y="2074619"/>
            <a:ext cx="2699262" cy="2031325"/>
          </a:xfrm>
          <a:prstGeom prst="rect">
            <a:avLst/>
          </a:prstGeom>
          <a:noFill/>
        </p:spPr>
        <p:txBody>
          <a:bodyPr wrap="square" rtlCol="0">
            <a:spAutoFit/>
          </a:bodyPr>
          <a:lstStyle/>
          <a:p>
            <a:pPr algn="ctr"/>
            <a:r>
              <a:rPr lang="en-US" dirty="0">
                <a:solidFill>
                  <a:schemeClr val="tx1">
                    <a:lumMod val="65000"/>
                    <a:lumOff val="35000"/>
                  </a:schemeClr>
                </a:solidFill>
              </a:rPr>
              <a:t>By participating in the collaborative practice of discussing student learning, will educational staff report greater opportunity to diversify a collaborative culture?</a:t>
            </a:r>
          </a:p>
        </p:txBody>
      </p:sp>
    </p:spTree>
    <p:extLst>
      <p:ext uri="{BB962C8B-B14F-4D97-AF65-F5344CB8AC3E}">
        <p14:creationId xmlns:p14="http://schemas.microsoft.com/office/powerpoint/2010/main" val="2713258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22</a:t>
            </a:fld>
            <a:endParaRPr lang="en-US" sz="1600" b="1" dirty="0">
              <a:solidFill>
                <a:srgbClr val="215572"/>
              </a:solidFill>
            </a:endParaRPr>
          </a:p>
        </p:txBody>
      </p:sp>
      <p:graphicFrame>
        <p:nvGraphicFramePr>
          <p:cNvPr id="4" name="Chart 3">
            <a:extLst>
              <a:ext uri="{FF2B5EF4-FFF2-40B4-BE49-F238E27FC236}">
                <a16:creationId xmlns:a16="http://schemas.microsoft.com/office/drawing/2014/main" id="{DBA785A6-5FED-32C7-A62A-CF6E09FA4057}"/>
              </a:ext>
            </a:extLst>
          </p:cNvPr>
          <p:cNvGraphicFramePr/>
          <p:nvPr>
            <p:extLst>
              <p:ext uri="{D42A27DB-BD31-4B8C-83A1-F6EECF244321}">
                <p14:modId xmlns:p14="http://schemas.microsoft.com/office/powerpoint/2010/main" val="43136516"/>
              </p:ext>
            </p:extLst>
          </p:nvPr>
        </p:nvGraphicFramePr>
        <p:xfrm>
          <a:off x="2032000" y="696498"/>
          <a:ext cx="8128000" cy="54650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366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23</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488440" y="1822164"/>
            <a:ext cx="9215120" cy="4337123"/>
          </a:xfrm>
          <a:prstGeom prst="rect">
            <a:avLst/>
          </a:prstGeom>
        </p:spPr>
      </p:pic>
      <p:sp>
        <p:nvSpPr>
          <p:cNvPr id="2" name="TextBox 1">
            <a:extLst>
              <a:ext uri="{FF2B5EF4-FFF2-40B4-BE49-F238E27FC236}">
                <a16:creationId xmlns:a16="http://schemas.microsoft.com/office/drawing/2014/main" id="{221365BA-28A3-A6F7-4D04-2E6C4A6C37C2}"/>
              </a:ext>
            </a:extLst>
          </p:cNvPr>
          <p:cNvSpPr txBox="1"/>
          <p:nvPr/>
        </p:nvSpPr>
        <p:spPr>
          <a:xfrm>
            <a:off x="1663337" y="4336868"/>
            <a:ext cx="1463040" cy="1169551"/>
          </a:xfrm>
          <a:prstGeom prst="rect">
            <a:avLst/>
          </a:prstGeom>
          <a:noFill/>
        </p:spPr>
        <p:txBody>
          <a:bodyPr wrap="square" rtlCol="0">
            <a:spAutoFit/>
          </a:bodyPr>
          <a:lstStyle/>
          <a:p>
            <a:pPr algn="ctr"/>
            <a:r>
              <a:rPr lang="en-US" sz="1400" dirty="0">
                <a:solidFill>
                  <a:schemeClr val="bg1"/>
                </a:solidFill>
              </a:rPr>
              <a:t>All Education Staff participate in collaborative practices twice per term.</a:t>
            </a:r>
          </a:p>
        </p:txBody>
      </p:sp>
      <p:sp>
        <p:nvSpPr>
          <p:cNvPr id="5" name="TextBox 4">
            <a:extLst>
              <a:ext uri="{FF2B5EF4-FFF2-40B4-BE49-F238E27FC236}">
                <a16:creationId xmlns:a16="http://schemas.microsoft.com/office/drawing/2014/main" id="{7D0D96F5-791E-5317-AA63-188F98DACB57}"/>
              </a:ext>
            </a:extLst>
          </p:cNvPr>
          <p:cNvSpPr txBox="1"/>
          <p:nvPr/>
        </p:nvSpPr>
        <p:spPr>
          <a:xfrm>
            <a:off x="3614057" y="4152202"/>
            <a:ext cx="1271451" cy="1600438"/>
          </a:xfrm>
          <a:prstGeom prst="rect">
            <a:avLst/>
          </a:prstGeom>
          <a:noFill/>
        </p:spPr>
        <p:txBody>
          <a:bodyPr wrap="square" rtlCol="0">
            <a:spAutoFit/>
          </a:bodyPr>
          <a:lstStyle/>
          <a:p>
            <a:pPr algn="ctr"/>
            <a:r>
              <a:rPr lang="en-US" sz="1400" dirty="0">
                <a:solidFill>
                  <a:schemeClr val="bg1"/>
                </a:solidFill>
              </a:rPr>
              <a:t>All Educational Staff have participated in a collaborative practice six times during the year.</a:t>
            </a:r>
          </a:p>
        </p:txBody>
      </p:sp>
      <p:sp>
        <p:nvSpPr>
          <p:cNvPr id="6" name="TextBox 5">
            <a:extLst>
              <a:ext uri="{FF2B5EF4-FFF2-40B4-BE49-F238E27FC236}">
                <a16:creationId xmlns:a16="http://schemas.microsoft.com/office/drawing/2014/main" id="{4E810C98-12D7-8AC4-6242-1244C06D0097}"/>
              </a:ext>
            </a:extLst>
          </p:cNvPr>
          <p:cNvSpPr txBox="1"/>
          <p:nvPr/>
        </p:nvSpPr>
        <p:spPr>
          <a:xfrm>
            <a:off x="5251994" y="4241074"/>
            <a:ext cx="1706154" cy="1169551"/>
          </a:xfrm>
          <a:prstGeom prst="rect">
            <a:avLst/>
          </a:prstGeom>
          <a:noFill/>
        </p:spPr>
        <p:txBody>
          <a:bodyPr wrap="square" rtlCol="0">
            <a:spAutoFit/>
          </a:bodyPr>
          <a:lstStyle/>
          <a:p>
            <a:pPr algn="ctr"/>
            <a:r>
              <a:rPr lang="en-US" sz="1400" dirty="0">
                <a:solidFill>
                  <a:schemeClr val="bg1"/>
                </a:solidFill>
              </a:rPr>
              <a:t>Two collaborative practices by the end of each term November, March and June</a:t>
            </a:r>
          </a:p>
        </p:txBody>
      </p:sp>
      <p:sp>
        <p:nvSpPr>
          <p:cNvPr id="7" name="TextBox 6">
            <a:extLst>
              <a:ext uri="{FF2B5EF4-FFF2-40B4-BE49-F238E27FC236}">
                <a16:creationId xmlns:a16="http://schemas.microsoft.com/office/drawing/2014/main" id="{93C90EAA-BF72-8344-25B1-628FCDB37B1D}"/>
              </a:ext>
            </a:extLst>
          </p:cNvPr>
          <p:cNvSpPr txBox="1"/>
          <p:nvPr/>
        </p:nvSpPr>
        <p:spPr>
          <a:xfrm>
            <a:off x="7115892" y="4152202"/>
            <a:ext cx="1706154" cy="1815882"/>
          </a:xfrm>
          <a:prstGeom prst="rect">
            <a:avLst/>
          </a:prstGeom>
          <a:noFill/>
        </p:spPr>
        <p:txBody>
          <a:bodyPr wrap="square" rtlCol="0">
            <a:spAutoFit/>
          </a:bodyPr>
          <a:lstStyle/>
          <a:p>
            <a:pPr algn="ctr"/>
            <a:r>
              <a:rPr lang="en-US" sz="1400" dirty="0">
                <a:solidFill>
                  <a:schemeClr val="bg1"/>
                </a:solidFill>
              </a:rPr>
              <a:t>Discussion with educational staff about what collaborative practices they would like to take part in and developing new opportunities.</a:t>
            </a:r>
          </a:p>
        </p:txBody>
      </p:sp>
      <p:sp>
        <p:nvSpPr>
          <p:cNvPr id="8" name="TextBox 7">
            <a:extLst>
              <a:ext uri="{FF2B5EF4-FFF2-40B4-BE49-F238E27FC236}">
                <a16:creationId xmlns:a16="http://schemas.microsoft.com/office/drawing/2014/main" id="{ED358F33-CBE9-2294-112B-D82D03469AD9}"/>
              </a:ext>
            </a:extLst>
          </p:cNvPr>
          <p:cNvSpPr txBox="1"/>
          <p:nvPr/>
        </p:nvSpPr>
        <p:spPr>
          <a:xfrm>
            <a:off x="8926070" y="4152202"/>
            <a:ext cx="1673465" cy="1600438"/>
          </a:xfrm>
          <a:prstGeom prst="rect">
            <a:avLst/>
          </a:prstGeom>
          <a:noFill/>
        </p:spPr>
        <p:txBody>
          <a:bodyPr wrap="square" rtlCol="0">
            <a:spAutoFit/>
          </a:bodyPr>
          <a:lstStyle/>
          <a:p>
            <a:pPr algn="ctr"/>
            <a:r>
              <a:rPr lang="en-US" sz="1400" dirty="0">
                <a:solidFill>
                  <a:schemeClr val="bg1"/>
                </a:solidFill>
              </a:rPr>
              <a:t>Staff Meeting time used to discuss and record progress by evaluating the Collaborative Practices and monitoring the goal.</a:t>
            </a:r>
          </a:p>
        </p:txBody>
      </p:sp>
    </p:spTree>
    <p:extLst>
      <p:ext uri="{BB962C8B-B14F-4D97-AF65-F5344CB8AC3E}">
        <p14:creationId xmlns:p14="http://schemas.microsoft.com/office/powerpoint/2010/main" val="3244517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24</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383200" y="2241253"/>
            <a:ext cx="9633636" cy="1477328"/>
          </a:xfrm>
          <a:prstGeom prst="rect">
            <a:avLst/>
          </a:prstGeom>
          <a:noFill/>
        </p:spPr>
        <p:txBody>
          <a:bodyPr wrap="square" rtlCol="0">
            <a:spAutoFit/>
          </a:bodyPr>
          <a:lstStyle/>
          <a:p>
            <a:r>
              <a:rPr lang="en-US" dirty="0">
                <a:solidFill>
                  <a:srgbClr val="215572"/>
                </a:solidFill>
                <a:ea typeface="Roboto" panose="02000000000000000000" pitchFamily="2" charset="0"/>
              </a:rPr>
              <a:t>The Educational Staff will review and discuss this goal on a monthly basis, sharing collaborative practices that they have been involved in and developing plans for further opportunities. </a:t>
            </a:r>
          </a:p>
          <a:p>
            <a:r>
              <a:rPr lang="en-US" dirty="0">
                <a:solidFill>
                  <a:srgbClr val="215572"/>
                </a:solidFill>
                <a:ea typeface="Roboto" panose="02000000000000000000" pitchFamily="2" charset="0"/>
              </a:rPr>
              <a:t>The District Vice-Principals will be asked to support these collaborative opportunities in their specific area of practice such as the Primary Teachers collaborating using the Early Learning Framework with the support of the District Vice-Principal of Early Learning.</a:t>
            </a:r>
          </a:p>
        </p:txBody>
      </p:sp>
    </p:spTree>
    <p:extLst>
      <p:ext uri="{BB962C8B-B14F-4D97-AF65-F5344CB8AC3E}">
        <p14:creationId xmlns:p14="http://schemas.microsoft.com/office/powerpoint/2010/main" val="1201464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34082"/>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25</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CAE220-74FD-BEEC-E422-D372E251B151}"/>
              </a:ext>
            </a:extLst>
          </p:cNvPr>
          <p:cNvSpPr txBox="1"/>
          <p:nvPr/>
        </p:nvSpPr>
        <p:spPr>
          <a:xfrm>
            <a:off x="439271" y="2183544"/>
            <a:ext cx="3692891" cy="461665"/>
          </a:xfrm>
          <a:prstGeom prst="rect">
            <a:avLst/>
          </a:prstGeom>
          <a:noFill/>
        </p:spPr>
        <p:txBody>
          <a:bodyPr wrap="square" rtlCol="0">
            <a:spAutoFit/>
          </a:bodyPr>
          <a:lstStyle/>
          <a:p>
            <a:r>
              <a:rPr lang="en-US" sz="2400" dirty="0">
                <a:solidFill>
                  <a:srgbClr val="24A9DC"/>
                </a:solidFill>
                <a:ea typeface="Roboto" panose="02000000000000000000" pitchFamily="2" charset="0"/>
              </a:rPr>
              <a:t>Stewardship for the Future</a:t>
            </a:r>
          </a:p>
        </p:txBody>
      </p:sp>
      <p:sp>
        <p:nvSpPr>
          <p:cNvPr id="2" name="TextBox 1">
            <a:extLst>
              <a:ext uri="{FF2B5EF4-FFF2-40B4-BE49-F238E27FC236}">
                <a16:creationId xmlns:a16="http://schemas.microsoft.com/office/drawing/2014/main" id="{E5CBF1CC-4092-0EEC-F52B-841D3817DCB3}"/>
              </a:ext>
            </a:extLst>
          </p:cNvPr>
          <p:cNvSpPr txBox="1"/>
          <p:nvPr/>
        </p:nvSpPr>
        <p:spPr>
          <a:xfrm>
            <a:off x="547002" y="3784420"/>
            <a:ext cx="7416358" cy="1754326"/>
          </a:xfrm>
          <a:prstGeom prst="rect">
            <a:avLst/>
          </a:prstGeom>
          <a:noFill/>
        </p:spPr>
        <p:txBody>
          <a:bodyPr wrap="square" rtlCol="0">
            <a:spAutoFit/>
          </a:bodyPr>
          <a:lstStyle/>
          <a:p>
            <a:pPr algn="ctr"/>
            <a:r>
              <a:rPr lang="en-US" sz="3600" dirty="0">
                <a:solidFill>
                  <a:schemeClr val="tx1">
                    <a:lumMod val="75000"/>
                    <a:lumOff val="25000"/>
                  </a:schemeClr>
                </a:solidFill>
              </a:rPr>
              <a:t>All Members of the Nicholson School Community Learning </a:t>
            </a:r>
          </a:p>
          <a:p>
            <a:pPr algn="ctr"/>
            <a:r>
              <a:rPr lang="en-US" sz="3600" dirty="0">
                <a:solidFill>
                  <a:schemeClr val="tx1">
                    <a:lumMod val="75000"/>
                    <a:lumOff val="25000"/>
                  </a:schemeClr>
                </a:solidFill>
              </a:rPr>
              <a:t>Local Indigenous Languages</a:t>
            </a:r>
          </a:p>
        </p:txBody>
      </p:sp>
    </p:spTree>
    <p:extLst>
      <p:ext uri="{BB962C8B-B14F-4D97-AF65-F5344CB8AC3E}">
        <p14:creationId xmlns:p14="http://schemas.microsoft.com/office/powerpoint/2010/main" val="2304511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26</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1" y="5054777"/>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12701">
            <a:off x="10864515" y="4355706"/>
            <a:ext cx="1524493" cy="1524493"/>
          </a:xfrm>
          <a:prstGeom prst="rect">
            <a:avLst/>
          </a:prstGeom>
        </p:spPr>
      </p:pic>
      <p:sp>
        <p:nvSpPr>
          <p:cNvPr id="3" name="TextBox 2">
            <a:extLst>
              <a:ext uri="{FF2B5EF4-FFF2-40B4-BE49-F238E27FC236}">
                <a16:creationId xmlns:a16="http://schemas.microsoft.com/office/drawing/2014/main" id="{D9179A92-2AC7-A8A1-BA9D-FF1A5FF95A95}"/>
              </a:ext>
            </a:extLst>
          </p:cNvPr>
          <p:cNvSpPr txBox="1"/>
          <p:nvPr/>
        </p:nvSpPr>
        <p:spPr>
          <a:xfrm>
            <a:off x="1008402" y="1949532"/>
            <a:ext cx="2360023" cy="3693319"/>
          </a:xfrm>
          <a:prstGeom prst="rect">
            <a:avLst/>
          </a:prstGeom>
          <a:noFill/>
        </p:spPr>
        <p:txBody>
          <a:bodyPr wrap="square" rtlCol="0">
            <a:spAutoFit/>
          </a:bodyPr>
          <a:lstStyle/>
          <a:p>
            <a:pPr algn="ctr"/>
            <a:r>
              <a:rPr lang="en-US" dirty="0">
                <a:solidFill>
                  <a:schemeClr val="tx1">
                    <a:lumMod val="65000"/>
                    <a:lumOff val="35000"/>
                  </a:schemeClr>
                </a:solidFill>
              </a:rPr>
              <a:t>A staff member had the opportunity to attend a Professional Learning opportunity where they learned words and phrases in Ktunaxa, Secwepemc and </a:t>
            </a:r>
            <a:r>
              <a:rPr lang="en-US" dirty="0" err="1">
                <a:solidFill>
                  <a:schemeClr val="tx1">
                    <a:lumMod val="65000"/>
                    <a:lumOff val="35000"/>
                  </a:schemeClr>
                </a:solidFill>
              </a:rPr>
              <a:t>Michif</a:t>
            </a:r>
            <a:r>
              <a:rPr lang="en-US" dirty="0">
                <a:solidFill>
                  <a:schemeClr val="tx1">
                    <a:lumMod val="65000"/>
                    <a:lumOff val="35000"/>
                  </a:schemeClr>
                </a:solidFill>
              </a:rPr>
              <a:t>. The staff would like to support the growth of the use of Local Indigenous Languages for all community members.</a:t>
            </a:r>
          </a:p>
        </p:txBody>
      </p:sp>
      <p:sp>
        <p:nvSpPr>
          <p:cNvPr id="4" name="TextBox 3">
            <a:extLst>
              <a:ext uri="{FF2B5EF4-FFF2-40B4-BE49-F238E27FC236}">
                <a16:creationId xmlns:a16="http://schemas.microsoft.com/office/drawing/2014/main" id="{264DA0E3-1A37-7C2E-BFA9-806A956B27E4}"/>
              </a:ext>
            </a:extLst>
          </p:cNvPr>
          <p:cNvSpPr txBox="1"/>
          <p:nvPr/>
        </p:nvSpPr>
        <p:spPr>
          <a:xfrm>
            <a:off x="4794068" y="1949532"/>
            <a:ext cx="2603863" cy="1200329"/>
          </a:xfrm>
          <a:prstGeom prst="rect">
            <a:avLst/>
          </a:prstGeom>
          <a:noFill/>
        </p:spPr>
        <p:txBody>
          <a:bodyPr wrap="square" rtlCol="0">
            <a:spAutoFit/>
          </a:bodyPr>
          <a:lstStyle/>
          <a:p>
            <a:pPr algn="ctr"/>
            <a:r>
              <a:rPr lang="en-US" dirty="0">
                <a:solidFill>
                  <a:schemeClr val="tx1">
                    <a:lumMod val="65000"/>
                    <a:lumOff val="35000"/>
                  </a:schemeClr>
                </a:solidFill>
              </a:rPr>
              <a:t>The concept focus is revitalizing local Indigenous languages for the future.</a:t>
            </a:r>
          </a:p>
        </p:txBody>
      </p:sp>
      <p:sp>
        <p:nvSpPr>
          <p:cNvPr id="5" name="TextBox 4">
            <a:extLst>
              <a:ext uri="{FF2B5EF4-FFF2-40B4-BE49-F238E27FC236}">
                <a16:creationId xmlns:a16="http://schemas.microsoft.com/office/drawing/2014/main" id="{703A19A0-E643-5B26-F5C8-457F59C59995}"/>
              </a:ext>
            </a:extLst>
          </p:cNvPr>
          <p:cNvSpPr txBox="1"/>
          <p:nvPr/>
        </p:nvSpPr>
        <p:spPr>
          <a:xfrm>
            <a:off x="8528808" y="1951672"/>
            <a:ext cx="2908191" cy="1477328"/>
          </a:xfrm>
          <a:prstGeom prst="rect">
            <a:avLst/>
          </a:prstGeom>
          <a:noFill/>
        </p:spPr>
        <p:txBody>
          <a:bodyPr wrap="square" rtlCol="0">
            <a:spAutoFit/>
          </a:bodyPr>
          <a:lstStyle/>
          <a:p>
            <a:pPr algn="ctr"/>
            <a:r>
              <a:rPr lang="en-US" dirty="0">
                <a:solidFill>
                  <a:schemeClr val="tx1">
                    <a:lumMod val="65000"/>
                    <a:lumOff val="35000"/>
                  </a:schemeClr>
                </a:solidFill>
              </a:rPr>
              <a:t>To what extent will teachers using Indigenous words and phrases increase the use of Indigenous Languages for the students?</a:t>
            </a:r>
          </a:p>
        </p:txBody>
      </p:sp>
    </p:spTree>
    <p:extLst>
      <p:ext uri="{BB962C8B-B14F-4D97-AF65-F5344CB8AC3E}">
        <p14:creationId xmlns:p14="http://schemas.microsoft.com/office/powerpoint/2010/main" val="1237952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27</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488440" y="1822164"/>
            <a:ext cx="9215120" cy="4337123"/>
          </a:xfrm>
          <a:prstGeom prst="rect">
            <a:avLst/>
          </a:prstGeom>
        </p:spPr>
      </p:pic>
      <p:sp>
        <p:nvSpPr>
          <p:cNvPr id="2" name="TextBox 1">
            <a:extLst>
              <a:ext uri="{FF2B5EF4-FFF2-40B4-BE49-F238E27FC236}">
                <a16:creationId xmlns:a16="http://schemas.microsoft.com/office/drawing/2014/main" id="{2EF3B24D-5674-F225-54A8-42AF2D4FF66C}"/>
              </a:ext>
            </a:extLst>
          </p:cNvPr>
          <p:cNvSpPr txBox="1"/>
          <p:nvPr/>
        </p:nvSpPr>
        <p:spPr>
          <a:xfrm>
            <a:off x="1736454" y="4211134"/>
            <a:ext cx="1314994" cy="954107"/>
          </a:xfrm>
          <a:prstGeom prst="rect">
            <a:avLst/>
          </a:prstGeom>
          <a:noFill/>
        </p:spPr>
        <p:txBody>
          <a:bodyPr wrap="square" rtlCol="0">
            <a:spAutoFit/>
          </a:bodyPr>
          <a:lstStyle/>
          <a:p>
            <a:pPr algn="ctr"/>
            <a:r>
              <a:rPr lang="en-US" sz="1400" dirty="0">
                <a:solidFill>
                  <a:schemeClr val="bg1"/>
                </a:solidFill>
              </a:rPr>
              <a:t>Students and staff complete a self reflection once per term. </a:t>
            </a:r>
          </a:p>
        </p:txBody>
      </p:sp>
      <p:sp>
        <p:nvSpPr>
          <p:cNvPr id="5" name="TextBox 4">
            <a:extLst>
              <a:ext uri="{FF2B5EF4-FFF2-40B4-BE49-F238E27FC236}">
                <a16:creationId xmlns:a16="http://schemas.microsoft.com/office/drawing/2014/main" id="{3F1D9FF6-C6FC-63EA-8A20-EAF86AD9F738}"/>
              </a:ext>
            </a:extLst>
          </p:cNvPr>
          <p:cNvSpPr txBox="1"/>
          <p:nvPr/>
        </p:nvSpPr>
        <p:spPr>
          <a:xfrm>
            <a:off x="3538039" y="3993100"/>
            <a:ext cx="1410788" cy="1384995"/>
          </a:xfrm>
          <a:prstGeom prst="rect">
            <a:avLst/>
          </a:prstGeom>
          <a:noFill/>
        </p:spPr>
        <p:txBody>
          <a:bodyPr wrap="square" rtlCol="0">
            <a:spAutoFit/>
          </a:bodyPr>
          <a:lstStyle/>
          <a:p>
            <a:pPr algn="ctr"/>
            <a:r>
              <a:rPr lang="en-US" sz="1400" dirty="0">
                <a:solidFill>
                  <a:schemeClr val="bg1"/>
                </a:solidFill>
              </a:rPr>
              <a:t>All community members are able to identify their use of Local Indigenous Languages </a:t>
            </a:r>
          </a:p>
        </p:txBody>
      </p:sp>
      <p:sp>
        <p:nvSpPr>
          <p:cNvPr id="6" name="TextBox 5">
            <a:extLst>
              <a:ext uri="{FF2B5EF4-FFF2-40B4-BE49-F238E27FC236}">
                <a16:creationId xmlns:a16="http://schemas.microsoft.com/office/drawing/2014/main" id="{4E0E1420-8F72-5302-E806-95325557015B}"/>
              </a:ext>
            </a:extLst>
          </p:cNvPr>
          <p:cNvSpPr txBox="1"/>
          <p:nvPr/>
        </p:nvSpPr>
        <p:spPr>
          <a:xfrm>
            <a:off x="5290095" y="3990725"/>
            <a:ext cx="1611810" cy="1384995"/>
          </a:xfrm>
          <a:prstGeom prst="rect">
            <a:avLst/>
          </a:prstGeom>
          <a:noFill/>
        </p:spPr>
        <p:txBody>
          <a:bodyPr wrap="square" rtlCol="0">
            <a:spAutoFit/>
          </a:bodyPr>
          <a:lstStyle/>
          <a:p>
            <a:pPr algn="ctr"/>
            <a:r>
              <a:rPr lang="en-US" sz="1400" dirty="0">
                <a:solidFill>
                  <a:schemeClr val="bg1"/>
                </a:solidFill>
              </a:rPr>
              <a:t>Students and staff self reflection at the end of each term</a:t>
            </a:r>
          </a:p>
          <a:p>
            <a:pPr algn="ctr"/>
            <a:r>
              <a:rPr lang="en-US" sz="1400" dirty="0">
                <a:solidFill>
                  <a:schemeClr val="bg1"/>
                </a:solidFill>
              </a:rPr>
              <a:t>November, March and June</a:t>
            </a:r>
          </a:p>
        </p:txBody>
      </p:sp>
      <p:sp>
        <p:nvSpPr>
          <p:cNvPr id="7" name="TextBox 6">
            <a:extLst>
              <a:ext uri="{FF2B5EF4-FFF2-40B4-BE49-F238E27FC236}">
                <a16:creationId xmlns:a16="http://schemas.microsoft.com/office/drawing/2014/main" id="{110B1D54-0CE0-E802-F816-6A65FB7ADB42}"/>
              </a:ext>
            </a:extLst>
          </p:cNvPr>
          <p:cNvSpPr txBox="1"/>
          <p:nvPr/>
        </p:nvSpPr>
        <p:spPr>
          <a:xfrm>
            <a:off x="7162802" y="3990725"/>
            <a:ext cx="1587680" cy="1938992"/>
          </a:xfrm>
          <a:prstGeom prst="rect">
            <a:avLst/>
          </a:prstGeom>
          <a:noFill/>
        </p:spPr>
        <p:txBody>
          <a:bodyPr wrap="square" rtlCol="0">
            <a:spAutoFit/>
          </a:bodyPr>
          <a:lstStyle/>
          <a:p>
            <a:pPr algn="ctr"/>
            <a:r>
              <a:rPr lang="en-US" sz="1200" dirty="0">
                <a:solidFill>
                  <a:schemeClr val="bg1"/>
                </a:solidFill>
              </a:rPr>
              <a:t>Staff Collaboration on learning and sharing simple words and phrases in Local Indigenous Languages</a:t>
            </a:r>
          </a:p>
          <a:p>
            <a:pPr algn="ctr"/>
            <a:r>
              <a:rPr lang="en-US" sz="1200" dirty="0">
                <a:solidFill>
                  <a:schemeClr val="bg1"/>
                </a:solidFill>
              </a:rPr>
              <a:t>Supporting Indigenous Language Teachers in coming to the school to work with students and staff.</a:t>
            </a:r>
          </a:p>
        </p:txBody>
      </p:sp>
      <p:sp>
        <p:nvSpPr>
          <p:cNvPr id="8" name="TextBox 7">
            <a:extLst>
              <a:ext uri="{FF2B5EF4-FFF2-40B4-BE49-F238E27FC236}">
                <a16:creationId xmlns:a16="http://schemas.microsoft.com/office/drawing/2014/main" id="{97E6E1ED-1E20-F646-4954-CF6738D7AF25}"/>
              </a:ext>
            </a:extLst>
          </p:cNvPr>
          <p:cNvSpPr txBox="1"/>
          <p:nvPr/>
        </p:nvSpPr>
        <p:spPr>
          <a:xfrm>
            <a:off x="9115880" y="4160002"/>
            <a:ext cx="1445623" cy="1600438"/>
          </a:xfrm>
          <a:prstGeom prst="rect">
            <a:avLst/>
          </a:prstGeom>
          <a:noFill/>
        </p:spPr>
        <p:txBody>
          <a:bodyPr wrap="square" rtlCol="0">
            <a:spAutoFit/>
          </a:bodyPr>
          <a:lstStyle/>
          <a:p>
            <a:pPr algn="ctr"/>
            <a:r>
              <a:rPr lang="en-US" sz="1400" dirty="0">
                <a:solidFill>
                  <a:schemeClr val="bg1"/>
                </a:solidFill>
              </a:rPr>
              <a:t>Staff Meeting time to discuss targeted Indigenous Language instruction and monitor the goal.</a:t>
            </a:r>
          </a:p>
        </p:txBody>
      </p:sp>
    </p:spTree>
    <p:extLst>
      <p:ext uri="{BB962C8B-B14F-4D97-AF65-F5344CB8AC3E}">
        <p14:creationId xmlns:p14="http://schemas.microsoft.com/office/powerpoint/2010/main" val="14025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28</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383200" y="2241253"/>
            <a:ext cx="9411964" cy="1477328"/>
          </a:xfrm>
          <a:prstGeom prst="rect">
            <a:avLst/>
          </a:prstGeom>
          <a:noFill/>
        </p:spPr>
        <p:txBody>
          <a:bodyPr wrap="square" rtlCol="0">
            <a:spAutoFit/>
          </a:bodyPr>
          <a:lstStyle/>
          <a:p>
            <a:r>
              <a:rPr lang="en-US" dirty="0">
                <a:solidFill>
                  <a:srgbClr val="215572"/>
                </a:solidFill>
                <a:ea typeface="Roboto" panose="02000000000000000000" pitchFamily="2" charset="0"/>
              </a:rPr>
              <a:t>Staff will meet and discuss which language, Ktunaxa, Secwepemc or </a:t>
            </a:r>
            <a:r>
              <a:rPr lang="en-US" dirty="0" err="1">
                <a:solidFill>
                  <a:srgbClr val="215572"/>
                </a:solidFill>
                <a:ea typeface="Roboto" panose="02000000000000000000" pitchFamily="2" charset="0"/>
              </a:rPr>
              <a:t>Michif</a:t>
            </a:r>
            <a:r>
              <a:rPr lang="en-US" dirty="0">
                <a:solidFill>
                  <a:srgbClr val="215572"/>
                </a:solidFill>
                <a:ea typeface="Roboto" panose="02000000000000000000" pitchFamily="2" charset="0"/>
              </a:rPr>
              <a:t>, to start to learn some simple words and phrases. We will focus on one language per-term. We will use the Indigenous Education support worker, the District Vice-Principal of Indigenous Education and local Indigenous Language Teachers to support our goal. We will evaluate our goal at the end of each term and decide if any revision are required.</a:t>
            </a:r>
          </a:p>
        </p:txBody>
      </p:sp>
    </p:spTree>
    <p:extLst>
      <p:ext uri="{BB962C8B-B14F-4D97-AF65-F5344CB8AC3E}">
        <p14:creationId xmlns:p14="http://schemas.microsoft.com/office/powerpoint/2010/main" val="70111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5E5AA2FB-0442-650C-2D15-F0C62238779E}"/>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dirty="0">
              <a:solidFill>
                <a:schemeClr val="bg1"/>
              </a:solidFill>
            </a:endParaRPr>
          </a:p>
        </p:txBody>
      </p:sp>
      <p:sp>
        <p:nvSpPr>
          <p:cNvPr id="2" name="TextBox 1">
            <a:extLst>
              <a:ext uri="{FF2B5EF4-FFF2-40B4-BE49-F238E27FC236}">
                <a16:creationId xmlns:a16="http://schemas.microsoft.com/office/drawing/2014/main" id="{103FD328-C4C8-A714-E48C-9341E063F001}"/>
              </a:ext>
            </a:extLst>
          </p:cNvPr>
          <p:cNvSpPr txBox="1"/>
          <p:nvPr/>
        </p:nvSpPr>
        <p:spPr>
          <a:xfrm>
            <a:off x="966649" y="3083671"/>
            <a:ext cx="2055223" cy="1200329"/>
          </a:xfrm>
          <a:prstGeom prst="rect">
            <a:avLst/>
          </a:prstGeom>
          <a:noFill/>
        </p:spPr>
        <p:txBody>
          <a:bodyPr wrap="square" rtlCol="0">
            <a:spAutoFit/>
          </a:bodyPr>
          <a:lstStyle/>
          <a:p>
            <a:pPr algn="ctr"/>
            <a:r>
              <a:rPr lang="en-US" dirty="0">
                <a:solidFill>
                  <a:schemeClr val="tx1">
                    <a:lumMod val="65000"/>
                    <a:lumOff val="35000"/>
                  </a:schemeClr>
                </a:solidFill>
              </a:rPr>
              <a:t>7 Teachers</a:t>
            </a:r>
          </a:p>
          <a:p>
            <a:pPr algn="ctr"/>
            <a:r>
              <a:rPr lang="en-US" dirty="0">
                <a:solidFill>
                  <a:schemeClr val="tx1">
                    <a:lumMod val="65000"/>
                    <a:lumOff val="35000"/>
                  </a:schemeClr>
                </a:solidFill>
              </a:rPr>
              <a:t>6 Support Staff</a:t>
            </a:r>
          </a:p>
          <a:p>
            <a:pPr algn="ctr"/>
            <a:r>
              <a:rPr lang="en-US" dirty="0">
                <a:solidFill>
                  <a:schemeClr val="tx1">
                    <a:lumMod val="65000"/>
                    <a:lumOff val="35000"/>
                  </a:schemeClr>
                </a:solidFill>
              </a:rPr>
              <a:t>2 Itinerant Staff</a:t>
            </a:r>
          </a:p>
          <a:p>
            <a:pPr algn="ctr"/>
            <a:r>
              <a:rPr lang="en-US" dirty="0">
                <a:solidFill>
                  <a:schemeClr val="tx1">
                    <a:lumMod val="65000"/>
                    <a:lumOff val="35000"/>
                  </a:schemeClr>
                </a:solidFill>
              </a:rPr>
              <a:t>1 Administrator</a:t>
            </a:r>
          </a:p>
        </p:txBody>
      </p:sp>
      <p:sp>
        <p:nvSpPr>
          <p:cNvPr id="3" name="TextBox 2">
            <a:extLst>
              <a:ext uri="{FF2B5EF4-FFF2-40B4-BE49-F238E27FC236}">
                <a16:creationId xmlns:a16="http://schemas.microsoft.com/office/drawing/2014/main" id="{ECDF3D44-61B2-FFAE-0C24-EAC4CB8EC537}"/>
              </a:ext>
            </a:extLst>
          </p:cNvPr>
          <p:cNvSpPr txBox="1"/>
          <p:nvPr/>
        </p:nvSpPr>
        <p:spPr>
          <a:xfrm>
            <a:off x="4737462" y="3222171"/>
            <a:ext cx="886781" cy="923330"/>
          </a:xfrm>
          <a:prstGeom prst="rect">
            <a:avLst/>
          </a:prstGeom>
          <a:noFill/>
        </p:spPr>
        <p:txBody>
          <a:bodyPr wrap="none" rtlCol="0">
            <a:spAutoFit/>
          </a:bodyPr>
          <a:lstStyle/>
          <a:p>
            <a:r>
              <a:rPr lang="en-US" sz="5400" dirty="0">
                <a:solidFill>
                  <a:schemeClr val="tx1">
                    <a:lumMod val="65000"/>
                    <a:lumOff val="35000"/>
                  </a:schemeClr>
                </a:solidFill>
              </a:rPr>
              <a:t>87</a:t>
            </a:r>
          </a:p>
        </p:txBody>
      </p:sp>
      <p:sp>
        <p:nvSpPr>
          <p:cNvPr id="4" name="TextBox 3">
            <a:extLst>
              <a:ext uri="{FF2B5EF4-FFF2-40B4-BE49-F238E27FC236}">
                <a16:creationId xmlns:a16="http://schemas.microsoft.com/office/drawing/2014/main" id="{0C0DA76E-5CFF-43C0-184D-DF24AECD467F}"/>
              </a:ext>
            </a:extLst>
          </p:cNvPr>
          <p:cNvSpPr txBox="1"/>
          <p:nvPr/>
        </p:nvSpPr>
        <p:spPr>
          <a:xfrm>
            <a:off x="7942217" y="3222171"/>
            <a:ext cx="1106393" cy="923330"/>
          </a:xfrm>
          <a:prstGeom prst="rect">
            <a:avLst/>
          </a:prstGeom>
          <a:noFill/>
        </p:spPr>
        <p:txBody>
          <a:bodyPr wrap="none" rtlCol="0">
            <a:spAutoFit/>
          </a:bodyPr>
          <a:lstStyle/>
          <a:p>
            <a:r>
              <a:rPr lang="en-US" sz="5400" dirty="0">
                <a:solidFill>
                  <a:schemeClr val="tx1">
                    <a:lumMod val="65000"/>
                    <a:lumOff val="35000"/>
                  </a:schemeClr>
                </a:solidFill>
              </a:rPr>
              <a:t>K-7</a:t>
            </a:r>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4EEC9D1C-79AE-6A2D-B6EB-46EB7870419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4</a:t>
            </a:fld>
            <a:endParaRPr lang="en-US" sz="1600" b="1" dirty="0">
              <a:solidFill>
                <a:srgbClr val="215572"/>
              </a:solidFill>
            </a:endParaRPr>
          </a:p>
        </p:txBody>
      </p:sp>
      <p:sp>
        <p:nvSpPr>
          <p:cNvPr id="2" name="TextBox 1"/>
          <p:cNvSpPr txBox="1"/>
          <p:nvPr/>
        </p:nvSpPr>
        <p:spPr>
          <a:xfrm>
            <a:off x="5615894" y="1982495"/>
            <a:ext cx="5046562" cy="3477875"/>
          </a:xfrm>
          <a:prstGeom prst="rect">
            <a:avLst/>
          </a:prstGeom>
          <a:noFill/>
        </p:spPr>
        <p:txBody>
          <a:bodyPr wrap="square" rtlCol="0">
            <a:spAutoFit/>
          </a:bodyPr>
          <a:lstStyle/>
          <a:p>
            <a:pPr algn="ctr"/>
            <a:r>
              <a:rPr lang="en-US" sz="4400" dirty="0">
                <a:solidFill>
                  <a:schemeClr val="bg1"/>
                </a:solidFill>
              </a:rPr>
              <a:t>Kindness</a:t>
            </a:r>
          </a:p>
          <a:p>
            <a:pPr algn="ctr"/>
            <a:r>
              <a:rPr lang="en-US" sz="4400" dirty="0">
                <a:solidFill>
                  <a:schemeClr val="bg1"/>
                </a:solidFill>
              </a:rPr>
              <a:t>Respect</a:t>
            </a:r>
          </a:p>
          <a:p>
            <a:pPr algn="ctr"/>
            <a:r>
              <a:rPr lang="en-US" sz="4400" dirty="0">
                <a:solidFill>
                  <a:schemeClr val="bg1"/>
                </a:solidFill>
              </a:rPr>
              <a:t>Leadership</a:t>
            </a:r>
          </a:p>
          <a:p>
            <a:pPr algn="ctr"/>
            <a:r>
              <a:rPr lang="en-US" sz="4400" dirty="0">
                <a:solidFill>
                  <a:schemeClr val="bg1"/>
                </a:solidFill>
              </a:rPr>
              <a:t>Belonging</a:t>
            </a:r>
          </a:p>
          <a:p>
            <a:pPr algn="ctr"/>
            <a:r>
              <a:rPr lang="en-US" sz="4400" dirty="0">
                <a:solidFill>
                  <a:schemeClr val="bg1"/>
                </a:solidFill>
              </a:rPr>
              <a:t>Collaboration</a:t>
            </a:r>
          </a:p>
        </p:txBody>
      </p:sp>
      <p:sp>
        <p:nvSpPr>
          <p:cNvPr id="3" name="TextBox 2">
            <a:extLst>
              <a:ext uri="{FF2B5EF4-FFF2-40B4-BE49-F238E27FC236}">
                <a16:creationId xmlns:a16="http://schemas.microsoft.com/office/drawing/2014/main" id="{D71FCDFF-D3E0-8631-CB86-251137B237A9}"/>
              </a:ext>
            </a:extLst>
          </p:cNvPr>
          <p:cNvSpPr txBox="1"/>
          <p:nvPr/>
        </p:nvSpPr>
        <p:spPr>
          <a:xfrm>
            <a:off x="627017" y="1837509"/>
            <a:ext cx="3425810" cy="646331"/>
          </a:xfrm>
          <a:prstGeom prst="rect">
            <a:avLst/>
          </a:prstGeom>
          <a:noFill/>
        </p:spPr>
        <p:txBody>
          <a:bodyPr wrap="none" rtlCol="0">
            <a:spAutoFit/>
          </a:bodyPr>
          <a:lstStyle/>
          <a:p>
            <a:r>
              <a:rPr lang="en-US" sz="3600" dirty="0">
                <a:solidFill>
                  <a:schemeClr val="bg1"/>
                </a:solidFill>
              </a:rPr>
              <a:t>Learn, Love, Lead</a:t>
            </a:r>
          </a:p>
        </p:txBody>
      </p:sp>
      <p:sp>
        <p:nvSpPr>
          <p:cNvPr id="4" name="TextBox 3">
            <a:extLst>
              <a:ext uri="{FF2B5EF4-FFF2-40B4-BE49-F238E27FC236}">
                <a16:creationId xmlns:a16="http://schemas.microsoft.com/office/drawing/2014/main" id="{195B0EF5-43A8-ED7E-4F6F-799D6DAAF4A8}"/>
              </a:ext>
            </a:extLst>
          </p:cNvPr>
          <p:cNvSpPr txBox="1"/>
          <p:nvPr/>
        </p:nvSpPr>
        <p:spPr>
          <a:xfrm flipH="1">
            <a:off x="907866" y="4374161"/>
            <a:ext cx="2462350" cy="1938992"/>
          </a:xfrm>
          <a:prstGeom prst="rect">
            <a:avLst/>
          </a:prstGeom>
          <a:noFill/>
        </p:spPr>
        <p:txBody>
          <a:bodyPr wrap="square" rtlCol="0">
            <a:spAutoFit/>
          </a:bodyPr>
          <a:lstStyle/>
          <a:p>
            <a:pPr algn="ctr"/>
            <a:r>
              <a:rPr lang="en-US" sz="1200" b="1">
                <a:solidFill>
                  <a:schemeClr val="bg1"/>
                </a:solidFill>
              </a:rPr>
              <a:t>Nicholson Elementary is a welcoming, happy place to be. </a:t>
            </a:r>
            <a:endParaRPr lang="en-US" sz="1200">
              <a:solidFill>
                <a:schemeClr val="bg1"/>
              </a:solidFill>
            </a:endParaRPr>
          </a:p>
          <a:p>
            <a:pPr algn="ctr"/>
            <a:r>
              <a:rPr lang="en-US" sz="1200" b="1">
                <a:solidFill>
                  <a:schemeClr val="bg1"/>
                </a:solidFill>
              </a:rPr>
              <a:t> </a:t>
            </a:r>
            <a:endParaRPr lang="en-US" sz="1200">
              <a:solidFill>
                <a:schemeClr val="bg1"/>
              </a:solidFill>
            </a:endParaRPr>
          </a:p>
          <a:p>
            <a:pPr algn="ctr"/>
            <a:r>
              <a:rPr lang="en-US" sz="1200" b="1">
                <a:solidFill>
                  <a:schemeClr val="bg1"/>
                </a:solidFill>
              </a:rPr>
              <a:t>We are a community of life-long learners who connect, synergize, and positively influence each other and the world around us.</a:t>
            </a:r>
            <a:endParaRPr lang="en-US" sz="1200">
              <a:solidFill>
                <a:schemeClr val="bg1"/>
              </a:solidFill>
            </a:endParaRPr>
          </a:p>
          <a:p>
            <a:pPr algn="ctr"/>
            <a:r>
              <a:rPr lang="en-US" sz="1200" b="1">
                <a:solidFill>
                  <a:schemeClr val="bg1"/>
                </a:solidFill>
              </a:rPr>
              <a:t> </a:t>
            </a:r>
            <a:endParaRPr lang="en-US" sz="1200">
              <a:solidFill>
                <a:schemeClr val="bg1"/>
              </a:solidFill>
            </a:endParaRPr>
          </a:p>
          <a:p>
            <a:pPr algn="ctr"/>
            <a:r>
              <a:rPr lang="en-US" sz="1200" b="1">
                <a:solidFill>
                  <a:schemeClr val="bg1"/>
                </a:solidFill>
              </a:rPr>
              <a:t>We strive for success today and prepare for success tomorrow.</a:t>
            </a:r>
            <a:endParaRPr lang="en-US" sz="1200" dirty="0">
              <a:solidFill>
                <a:schemeClr val="bg1"/>
              </a:solidFill>
            </a:endParaRPr>
          </a:p>
        </p:txBody>
      </p:sp>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C2DA4C-369F-56C2-EB1C-786758F3631B}"/>
              </a:ext>
            </a:extLst>
          </p:cNvPr>
          <p:cNvSpPr/>
          <p:nvPr/>
        </p:nvSpPr>
        <p:spPr>
          <a:xfrm>
            <a:off x="8310880" y="342900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5</a:t>
            </a:fld>
            <a:endParaRPr lang="en-US" sz="1600" b="1" dirty="0">
              <a:solidFill>
                <a:srgbClr val="215572"/>
              </a:solidFill>
            </a:endParaRPr>
          </a:p>
        </p:txBody>
      </p:sp>
      <p:sp>
        <p:nvSpPr>
          <p:cNvPr id="8" name="Rectangle 7">
            <a:extLst>
              <a:ext uri="{FF2B5EF4-FFF2-40B4-BE49-F238E27FC236}">
                <a16:creationId xmlns:a16="http://schemas.microsoft.com/office/drawing/2014/main" id="{8CCD319D-D0DB-CA4C-B995-4DF56BEFAAD6}"/>
              </a:ext>
            </a:extLst>
          </p:cNvPr>
          <p:cNvSpPr/>
          <p:nvPr/>
        </p:nvSpPr>
        <p:spPr>
          <a:xfrm>
            <a:off x="8310880" y="-5080"/>
            <a:ext cx="3441849" cy="3428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CAE220-74FD-BEEC-E422-D372E251B151}"/>
              </a:ext>
            </a:extLst>
          </p:cNvPr>
          <p:cNvSpPr txBox="1"/>
          <p:nvPr/>
        </p:nvSpPr>
        <p:spPr>
          <a:xfrm>
            <a:off x="439271" y="2183544"/>
            <a:ext cx="3959109" cy="461665"/>
          </a:xfrm>
          <a:prstGeom prst="rect">
            <a:avLst/>
          </a:prstGeom>
          <a:noFill/>
        </p:spPr>
        <p:txBody>
          <a:bodyPr wrap="square" rtlCol="0">
            <a:spAutoFit/>
          </a:bodyPr>
          <a:lstStyle/>
          <a:p>
            <a:r>
              <a:rPr lang="en-US" sz="2400" dirty="0">
                <a:solidFill>
                  <a:srgbClr val="24A9DC"/>
                </a:solidFill>
                <a:ea typeface="Roboto" panose="02000000000000000000" pitchFamily="2" charset="0"/>
              </a:rPr>
              <a:t>Equity, Diversity, and Inclusion</a:t>
            </a:r>
          </a:p>
        </p:txBody>
      </p:sp>
      <p:pic>
        <p:nvPicPr>
          <p:cNvPr id="25" name="Picture 24">
            <a:extLst>
              <a:ext uri="{FF2B5EF4-FFF2-40B4-BE49-F238E27FC236}">
                <a16:creationId xmlns:a16="http://schemas.microsoft.com/office/drawing/2014/main" id="{FB2AD04F-D4C1-468C-38AD-C75B0F4D9044}"/>
              </a:ext>
            </a:extLst>
          </p:cNvPr>
          <p:cNvPicPr>
            <a:picLocks noChangeAspect="1"/>
          </p:cNvPicPr>
          <p:nvPr/>
        </p:nvPicPr>
        <p:blipFill rotWithShape="1">
          <a:blip r:embed="rId3">
            <a:extLst>
              <a:ext uri="{28A0092B-C50C-407E-A947-70E740481C1C}">
                <a14:useLocalDpi xmlns:a14="http://schemas.microsoft.com/office/drawing/2010/main" val="0"/>
              </a:ext>
            </a:extLst>
          </a:blip>
          <a:srcRect t="-36299" r="-671" b="36716"/>
          <a:stretch/>
        </p:blipFill>
        <p:spPr>
          <a:xfrm flipH="1">
            <a:off x="6465125" y="3015916"/>
            <a:ext cx="3884012" cy="3842084"/>
          </a:xfrm>
          <a:prstGeom prst="rect">
            <a:avLst/>
          </a:prstGeom>
        </p:spPr>
      </p:pic>
      <p:sp>
        <p:nvSpPr>
          <p:cNvPr id="2" name="TextBox 1"/>
          <p:cNvSpPr txBox="1"/>
          <p:nvPr/>
        </p:nvSpPr>
        <p:spPr>
          <a:xfrm>
            <a:off x="761903" y="3735738"/>
            <a:ext cx="5703221" cy="1200329"/>
          </a:xfrm>
          <a:prstGeom prst="rect">
            <a:avLst/>
          </a:prstGeom>
          <a:noFill/>
        </p:spPr>
        <p:txBody>
          <a:bodyPr wrap="square" rtlCol="0">
            <a:spAutoFit/>
          </a:bodyPr>
          <a:lstStyle/>
          <a:p>
            <a:pPr algn="ctr"/>
            <a:r>
              <a:rPr lang="en-US" sz="3600" dirty="0">
                <a:solidFill>
                  <a:schemeClr val="tx1">
                    <a:lumMod val="75000"/>
                    <a:lumOff val="25000"/>
                  </a:schemeClr>
                </a:solidFill>
                <a:latin typeface="Calibri" panose="020F0502020204030204" pitchFamily="34" charset="0"/>
                <a:cs typeface="Calibri" panose="020F0502020204030204" pitchFamily="34" charset="0"/>
              </a:rPr>
              <a:t>Increase a Sense of Belonging for All Students</a:t>
            </a:r>
          </a:p>
        </p:txBody>
      </p:sp>
    </p:spTree>
    <p:extLst>
      <p:ext uri="{BB962C8B-B14F-4D97-AF65-F5344CB8AC3E}">
        <p14:creationId xmlns:p14="http://schemas.microsoft.com/office/powerpoint/2010/main" val="24325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6</a:t>
            </a:fld>
            <a:endParaRPr lang="en-US" sz="1600" b="1" dirty="0">
              <a:solidFill>
                <a:srgbClr val="215572"/>
              </a:solidFill>
            </a:endParaRPr>
          </a:p>
        </p:txBody>
      </p:sp>
      <p:pic>
        <p:nvPicPr>
          <p:cNvPr id="10" name="Picture 9">
            <a:extLst>
              <a:ext uri="{FF2B5EF4-FFF2-40B4-BE49-F238E27FC236}">
                <a16:creationId xmlns:a16="http://schemas.microsoft.com/office/drawing/2014/main" id="{CFAA3DA7-558F-915C-8230-89E1C2BFD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1" y="5054777"/>
            <a:ext cx="1833302" cy="1833302"/>
          </a:xfrm>
          <a:prstGeom prst="rect">
            <a:avLst/>
          </a:prstGeom>
        </p:spPr>
      </p:pic>
      <p:pic>
        <p:nvPicPr>
          <p:cNvPr id="12" name="Picture 11">
            <a:extLst>
              <a:ext uri="{FF2B5EF4-FFF2-40B4-BE49-F238E27FC236}">
                <a16:creationId xmlns:a16="http://schemas.microsoft.com/office/drawing/2014/main" id="{BCD6462B-76D5-0802-52C6-4124D9832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936877">
            <a:off x="7022431" y="709862"/>
            <a:ext cx="1391653" cy="1391653"/>
          </a:xfrm>
          <a:prstGeom prst="rect">
            <a:avLst/>
          </a:prstGeom>
        </p:spPr>
      </p:pic>
      <p:pic>
        <p:nvPicPr>
          <p:cNvPr id="16" name="Picture 15">
            <a:extLst>
              <a:ext uri="{FF2B5EF4-FFF2-40B4-BE49-F238E27FC236}">
                <a16:creationId xmlns:a16="http://schemas.microsoft.com/office/drawing/2014/main" id="{6489B7A7-48A6-1396-9859-E56F8C7E4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12701">
            <a:off x="10864515" y="4355706"/>
            <a:ext cx="1524493" cy="1524493"/>
          </a:xfrm>
          <a:prstGeom prst="rect">
            <a:avLst/>
          </a:prstGeom>
        </p:spPr>
      </p:pic>
      <p:sp>
        <p:nvSpPr>
          <p:cNvPr id="3" name="TextBox 2"/>
          <p:cNvSpPr txBox="1"/>
          <p:nvPr/>
        </p:nvSpPr>
        <p:spPr>
          <a:xfrm>
            <a:off x="889322" y="1997839"/>
            <a:ext cx="2685327" cy="3539430"/>
          </a:xfrm>
          <a:prstGeom prst="rect">
            <a:avLst/>
          </a:prstGeom>
          <a:noFill/>
        </p:spPr>
        <p:txBody>
          <a:bodyPr wrap="square" rtlCol="0">
            <a:spAutoFit/>
          </a:bodyPr>
          <a:lstStyle/>
          <a:p>
            <a:pPr algn="ctr"/>
            <a:r>
              <a:rPr lang="en-US" sz="1600" dirty="0">
                <a:solidFill>
                  <a:schemeClr val="tx1">
                    <a:lumMod val="65000"/>
                    <a:lumOff val="35000"/>
                  </a:schemeClr>
                </a:solidFill>
              </a:rPr>
              <a:t>Student results on the Belonging Survey were discussed three times during the past year with staff.  The team determined through this assessment that students’ feelings of belonging would continue as the strategic inquiry with a focus on Intermediate students. The percentage of students who feel they belong is lower at the Intermediate level than at the primary level.</a:t>
            </a:r>
          </a:p>
        </p:txBody>
      </p:sp>
      <p:sp>
        <p:nvSpPr>
          <p:cNvPr id="4" name="TextBox 3"/>
          <p:cNvSpPr txBox="1"/>
          <p:nvPr/>
        </p:nvSpPr>
        <p:spPr>
          <a:xfrm>
            <a:off x="4816778" y="1997839"/>
            <a:ext cx="2558443" cy="1477328"/>
          </a:xfrm>
          <a:prstGeom prst="rect">
            <a:avLst/>
          </a:prstGeom>
          <a:noFill/>
        </p:spPr>
        <p:txBody>
          <a:bodyPr wrap="square" rtlCol="0">
            <a:spAutoFit/>
          </a:bodyPr>
          <a:lstStyle/>
          <a:p>
            <a:pPr algn="ctr"/>
            <a:r>
              <a:rPr lang="en-US" dirty="0">
                <a:solidFill>
                  <a:schemeClr val="tx1">
                    <a:lumMod val="65000"/>
                    <a:lumOff val="35000"/>
                  </a:schemeClr>
                </a:solidFill>
              </a:rPr>
              <a:t>Students identifying that they feel the school is a place where they belong is the area of focus for the school year.</a:t>
            </a:r>
          </a:p>
        </p:txBody>
      </p:sp>
      <p:sp>
        <p:nvSpPr>
          <p:cNvPr id="5" name="TextBox 4"/>
          <p:cNvSpPr txBox="1"/>
          <p:nvPr/>
        </p:nvSpPr>
        <p:spPr>
          <a:xfrm>
            <a:off x="8581017" y="1997839"/>
            <a:ext cx="2656390" cy="2585323"/>
          </a:xfrm>
          <a:prstGeom prst="rect">
            <a:avLst/>
          </a:prstGeom>
          <a:noFill/>
        </p:spPr>
        <p:txBody>
          <a:bodyPr wrap="square" rtlCol="0">
            <a:spAutoFit/>
          </a:bodyPr>
          <a:lstStyle/>
          <a:p>
            <a:pPr algn="ctr"/>
            <a:r>
              <a:rPr lang="en-US" dirty="0">
                <a:solidFill>
                  <a:schemeClr val="tx1">
                    <a:lumMod val="65000"/>
                    <a:lumOff val="35000"/>
                  </a:schemeClr>
                </a:solidFill>
              </a:rPr>
              <a:t>To what extent will adults facilitating a classroom community circle practice, once a week, increase students' sense of belonging according to staff developed Community Circle Questions?</a:t>
            </a:r>
          </a:p>
        </p:txBody>
      </p:sp>
    </p:spTree>
    <p:extLst>
      <p:ext uri="{BB962C8B-B14F-4D97-AF65-F5344CB8AC3E}">
        <p14:creationId xmlns:p14="http://schemas.microsoft.com/office/powerpoint/2010/main" val="272804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7</a:t>
            </a:fld>
            <a:endParaRPr lang="en-US" sz="1600" b="1" dirty="0">
              <a:solidFill>
                <a:srgbClr val="215572"/>
              </a:solidFill>
            </a:endParaRPr>
          </a:p>
        </p:txBody>
      </p:sp>
      <p:graphicFrame>
        <p:nvGraphicFramePr>
          <p:cNvPr id="4" name="Chart 3">
            <a:extLst>
              <a:ext uri="{FF2B5EF4-FFF2-40B4-BE49-F238E27FC236}">
                <a16:creationId xmlns:a16="http://schemas.microsoft.com/office/drawing/2014/main" id="{8EA008B6-6C75-7BBB-8DDA-8D06D845AECE}"/>
              </a:ext>
            </a:extLst>
          </p:cNvPr>
          <p:cNvGraphicFramePr/>
          <p:nvPr>
            <p:extLst>
              <p:ext uri="{D42A27DB-BD31-4B8C-83A1-F6EECF244321}">
                <p14:modId xmlns:p14="http://schemas.microsoft.com/office/powerpoint/2010/main" val="3415810831"/>
              </p:ext>
            </p:extLst>
          </p:nvPr>
        </p:nvGraphicFramePr>
        <p:xfrm>
          <a:off x="2032000" y="673330"/>
          <a:ext cx="8128000" cy="5748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223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8</a:t>
            </a:fld>
            <a:endParaRPr lang="en-US" sz="1600" b="1" dirty="0">
              <a:solidFill>
                <a:srgbClr val="215572"/>
              </a:solidFill>
            </a:endParaRPr>
          </a:p>
        </p:txBody>
      </p:sp>
      <p:pic>
        <p:nvPicPr>
          <p:cNvPr id="4" name="Picture 3" descr="Graphical user interface, application&#10;&#10;Description automatically generated">
            <a:extLst>
              <a:ext uri="{FF2B5EF4-FFF2-40B4-BE49-F238E27FC236}">
                <a16:creationId xmlns:a16="http://schemas.microsoft.com/office/drawing/2014/main" id="{27DD4B0F-D8B6-244D-88E2-89A0DEB1340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07" r="2012"/>
          <a:stretch/>
        </p:blipFill>
        <p:spPr>
          <a:xfrm>
            <a:off x="1488440" y="1822164"/>
            <a:ext cx="9215120" cy="4337123"/>
          </a:xfrm>
          <a:prstGeom prst="rect">
            <a:avLst/>
          </a:prstGeom>
        </p:spPr>
      </p:pic>
      <p:sp>
        <p:nvSpPr>
          <p:cNvPr id="2" name="TextBox 1"/>
          <p:cNvSpPr txBox="1"/>
          <p:nvPr/>
        </p:nvSpPr>
        <p:spPr>
          <a:xfrm>
            <a:off x="1753565" y="4357868"/>
            <a:ext cx="1336876" cy="954107"/>
          </a:xfrm>
          <a:prstGeom prst="rect">
            <a:avLst/>
          </a:prstGeom>
          <a:noFill/>
        </p:spPr>
        <p:txBody>
          <a:bodyPr wrap="square" rtlCol="0">
            <a:spAutoFit/>
          </a:bodyPr>
          <a:lstStyle/>
          <a:p>
            <a:pPr algn="ctr"/>
            <a:r>
              <a:rPr lang="en-US" sz="1400" dirty="0">
                <a:solidFill>
                  <a:schemeClr val="bg1"/>
                </a:solidFill>
              </a:rPr>
              <a:t>Staff Meeting discussion once a month </a:t>
            </a:r>
          </a:p>
          <a:p>
            <a:pPr algn="ctr"/>
            <a:r>
              <a:rPr lang="en-US" sz="1400" dirty="0">
                <a:solidFill>
                  <a:schemeClr val="bg1"/>
                </a:solidFill>
              </a:rPr>
              <a:t>Sept-June</a:t>
            </a:r>
          </a:p>
        </p:txBody>
      </p:sp>
      <p:sp>
        <p:nvSpPr>
          <p:cNvPr id="5" name="TextBox 4"/>
          <p:cNvSpPr txBox="1"/>
          <p:nvPr/>
        </p:nvSpPr>
        <p:spPr>
          <a:xfrm>
            <a:off x="3463636" y="4137949"/>
            <a:ext cx="1525051" cy="1600438"/>
          </a:xfrm>
          <a:prstGeom prst="rect">
            <a:avLst/>
          </a:prstGeom>
          <a:noFill/>
        </p:spPr>
        <p:txBody>
          <a:bodyPr wrap="square" rtlCol="0">
            <a:spAutoFit/>
          </a:bodyPr>
          <a:lstStyle/>
          <a:p>
            <a:pPr algn="ctr"/>
            <a:r>
              <a:rPr lang="en-US" sz="1400" dirty="0">
                <a:solidFill>
                  <a:schemeClr val="bg1"/>
                </a:solidFill>
              </a:rPr>
              <a:t>66% report a Sense of Belonging Most of the Time to 75% report a Sense of Belonging Most of the Time.</a:t>
            </a:r>
          </a:p>
        </p:txBody>
      </p:sp>
      <p:sp>
        <p:nvSpPr>
          <p:cNvPr id="6" name="TextBox 5"/>
          <p:cNvSpPr txBox="1"/>
          <p:nvPr/>
        </p:nvSpPr>
        <p:spPr>
          <a:xfrm>
            <a:off x="5361882" y="4152124"/>
            <a:ext cx="1458409" cy="1600438"/>
          </a:xfrm>
          <a:prstGeom prst="rect">
            <a:avLst/>
          </a:prstGeom>
          <a:noFill/>
        </p:spPr>
        <p:txBody>
          <a:bodyPr wrap="square" rtlCol="0">
            <a:spAutoFit/>
          </a:bodyPr>
          <a:lstStyle/>
          <a:p>
            <a:pPr algn="ctr"/>
            <a:r>
              <a:rPr lang="en-US" sz="1400" dirty="0">
                <a:solidFill>
                  <a:schemeClr val="bg1"/>
                </a:solidFill>
              </a:rPr>
              <a:t>Collect Student’s response to Community Circle directed questions at the end of the month Sept-June</a:t>
            </a:r>
          </a:p>
        </p:txBody>
      </p:sp>
      <p:sp>
        <p:nvSpPr>
          <p:cNvPr id="7" name="TextBox 6"/>
          <p:cNvSpPr txBox="1"/>
          <p:nvPr/>
        </p:nvSpPr>
        <p:spPr>
          <a:xfrm>
            <a:off x="7293236" y="4152124"/>
            <a:ext cx="1302585" cy="1600438"/>
          </a:xfrm>
          <a:prstGeom prst="rect">
            <a:avLst/>
          </a:prstGeom>
          <a:noFill/>
        </p:spPr>
        <p:txBody>
          <a:bodyPr wrap="square" rtlCol="0">
            <a:spAutoFit/>
          </a:bodyPr>
          <a:lstStyle/>
          <a:p>
            <a:pPr algn="ctr"/>
            <a:r>
              <a:rPr lang="en-US" sz="1400" dirty="0">
                <a:solidFill>
                  <a:schemeClr val="bg1"/>
                </a:solidFill>
              </a:rPr>
              <a:t>Collaborative Conversations on the structure and use of Community Circles</a:t>
            </a:r>
          </a:p>
        </p:txBody>
      </p:sp>
      <p:sp>
        <p:nvSpPr>
          <p:cNvPr id="8" name="TextBox 7"/>
          <p:cNvSpPr txBox="1"/>
          <p:nvPr/>
        </p:nvSpPr>
        <p:spPr>
          <a:xfrm>
            <a:off x="8862130" y="4080868"/>
            <a:ext cx="1731688" cy="1815882"/>
          </a:xfrm>
          <a:prstGeom prst="rect">
            <a:avLst/>
          </a:prstGeom>
          <a:noFill/>
        </p:spPr>
        <p:txBody>
          <a:bodyPr wrap="square" rtlCol="0">
            <a:spAutoFit/>
          </a:bodyPr>
          <a:lstStyle/>
          <a:p>
            <a:pPr algn="ctr"/>
            <a:r>
              <a:rPr lang="en-US" sz="1400" dirty="0">
                <a:solidFill>
                  <a:schemeClr val="bg1"/>
                </a:solidFill>
              </a:rPr>
              <a:t>Staff Meeting time used for creating and discussing the community circle practice, developing monthly key questions and monitoring the goal</a:t>
            </a:r>
          </a:p>
        </p:txBody>
      </p:sp>
    </p:spTree>
    <p:extLst>
      <p:ext uri="{BB962C8B-B14F-4D97-AF65-F5344CB8AC3E}">
        <p14:creationId xmlns:p14="http://schemas.microsoft.com/office/powerpoint/2010/main" val="35385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rgbClr val="215572"/>
                </a:solidFill>
              </a:rPr>
              <a:t>9</a:t>
            </a:fld>
            <a:endParaRPr lang="en-US" sz="1600" b="1" dirty="0">
              <a:solidFill>
                <a:srgbClr val="215572"/>
              </a:solidFill>
            </a:endParaRPr>
          </a:p>
        </p:txBody>
      </p:sp>
      <p:sp>
        <p:nvSpPr>
          <p:cNvPr id="2" name="TextBox 1">
            <a:extLst>
              <a:ext uri="{FF2B5EF4-FFF2-40B4-BE49-F238E27FC236}">
                <a16:creationId xmlns:a16="http://schemas.microsoft.com/office/drawing/2014/main" id="{720F9F78-D137-2973-86FA-3158B8A81500}"/>
              </a:ext>
            </a:extLst>
          </p:cNvPr>
          <p:cNvSpPr txBox="1"/>
          <p:nvPr/>
        </p:nvSpPr>
        <p:spPr>
          <a:xfrm>
            <a:off x="341636" y="2130417"/>
            <a:ext cx="10104691" cy="3477875"/>
          </a:xfrm>
          <a:prstGeom prst="rect">
            <a:avLst/>
          </a:prstGeom>
          <a:noFill/>
        </p:spPr>
        <p:txBody>
          <a:bodyPr wrap="square" rtlCol="0">
            <a:spAutoFit/>
          </a:bodyPr>
          <a:lstStyle/>
          <a:p>
            <a:r>
              <a:rPr lang="en-US" sz="2000" dirty="0">
                <a:solidFill>
                  <a:srgbClr val="215572"/>
                </a:solidFill>
                <a:ea typeface="Roboto" panose="02000000000000000000" pitchFamily="2" charset="0"/>
              </a:rPr>
              <a:t>During the first staff meeting, we will discuss the Community Circle Practice and the important structures that we want to be in place, such as it being a safe space where all members are valued for their contributions. Teachers will initiate the practice in their classrooms at least once a week. During the second staff meeting, we will develop the specific Community Circle question for the month of September and decide how teachers would like to record these artifacts in their classroom. At the following staff meeting, the staff will discuss the artifacts they have collected and how the Community Circle practice is working in their classroom. We will cycle through this process on a monthly basis which will include an evaluation of our goal and if any revisions should be made.</a:t>
            </a:r>
          </a:p>
          <a:p>
            <a:r>
              <a:rPr lang="en-US" sz="2000" dirty="0">
                <a:solidFill>
                  <a:srgbClr val="215572"/>
                </a:solidFill>
                <a:ea typeface="Roboto" panose="02000000000000000000" pitchFamily="2" charset="0"/>
              </a:rPr>
              <a:t>The District Vice-Principal of Early Learning will support the staff in developing ways in which to record and capture artifacts that demonstrate this learning.</a:t>
            </a:r>
          </a:p>
        </p:txBody>
      </p:sp>
    </p:spTree>
    <p:extLst>
      <p:ext uri="{BB962C8B-B14F-4D97-AF65-F5344CB8AC3E}">
        <p14:creationId xmlns:p14="http://schemas.microsoft.com/office/powerpoint/2010/main" val="1343186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umbnail xmlns="753041f2-3f9f-4aac-8787-ae098e2fd8ae" xsi:nil="true"/>
    <TaxCatchAll xmlns="f6da8f2e-e7b6-4afd-ab0c-17159d387e51" xsi:nil="true"/>
    <lcf76f155ced4ddcb4097134ff3c332f xmlns="753041f2-3f9f-4aac-8787-ae098e2fd8a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CC33018EE16B459B80115A0422F06B" ma:contentTypeVersion="15" ma:contentTypeDescription="Create a new document." ma:contentTypeScope="" ma:versionID="db9437c51a3021f83bbcef3d032d268f">
  <xsd:schema xmlns:xsd="http://www.w3.org/2001/XMLSchema" xmlns:xs="http://www.w3.org/2001/XMLSchema" xmlns:p="http://schemas.microsoft.com/office/2006/metadata/properties" xmlns:ns2="753041f2-3f9f-4aac-8787-ae098e2fd8ae" xmlns:ns3="f6da8f2e-e7b6-4afd-ab0c-17159d387e51" targetNamespace="http://schemas.microsoft.com/office/2006/metadata/properties" ma:root="true" ma:fieldsID="1cdad21c35b54b46ef8a7a207dbd373f" ns2:_="" ns3:_="">
    <xsd:import namespace="753041f2-3f9f-4aac-8787-ae098e2fd8ae"/>
    <xsd:import namespace="f6da8f2e-e7b6-4afd-ab0c-17159d387e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Thumbnail"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041f2-3f9f-4aac-8787-ae098e2fd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Thumbnail" ma:index="17" nillable="true" ma:displayName="Thumbnail" ma:format="Thumbnail" ma:internalName="Thumbnail">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02f040-e91b-4904-b63e-f18d626dc1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da8f2e-e7b6-4afd-ab0c-17159d387e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b158101-64dd-41ca-95ee-59db0bb5e811}" ma:internalName="TaxCatchAll" ma:showField="CatchAllData" ma:web="f6da8f2e-e7b6-4afd-ab0c-17159d387e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2.xml><?xml version="1.0" encoding="utf-8"?>
<ds:datastoreItem xmlns:ds="http://schemas.openxmlformats.org/officeDocument/2006/customXml" ds:itemID="{807E713D-F60F-492E-BE01-0F29DD5BE3FE}">
  <ds:schemaRefs>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753041f2-3f9f-4aac-8787-ae098e2fd8ae"/>
    <ds:schemaRef ds:uri="f6da8f2e-e7b6-4afd-ab0c-17159d387e51"/>
    <ds:schemaRef ds:uri="http://www.w3.org/XML/1998/namespace"/>
    <ds:schemaRef ds:uri="http://purl.org/dc/elements/1.1/"/>
    <ds:schemaRef ds:uri="http://purl.org/dc/dcmitype/"/>
  </ds:schemaRefs>
</ds:datastoreItem>
</file>

<file path=customXml/itemProps3.xml><?xml version="1.0" encoding="utf-8"?>
<ds:datastoreItem xmlns:ds="http://schemas.openxmlformats.org/officeDocument/2006/customXml" ds:itemID="{0A0E8954-E268-4BF1-AAAD-859A76D5C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041f2-3f9f-4aac-8787-ae098e2fd8ae"/>
    <ds:schemaRef ds:uri="f6da8f2e-e7b6-4afd-ab0c-17159d387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2022_School Success Plan_Template (1)</Template>
  <TotalTime>11623</TotalTime>
  <Words>2068</Words>
  <Application>Microsoft Office PowerPoint</Application>
  <PresentationFormat>Widescreen</PresentationFormat>
  <Paragraphs>154</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SD#6 Rocky Mountain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Ursulescu</dc:creator>
  <cp:lastModifiedBy>Margo Reinders</cp:lastModifiedBy>
  <cp:revision>56</cp:revision>
  <dcterms:created xsi:type="dcterms:W3CDTF">2023-03-02T18:20:17Z</dcterms:created>
  <dcterms:modified xsi:type="dcterms:W3CDTF">2023-09-01T22:11:41Z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